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294" r:id="rId2"/>
  </p:sldMasterIdLst>
  <p:notesMasterIdLst>
    <p:notesMasterId r:id="rId98"/>
  </p:notesMasterIdLst>
  <p:handoutMasterIdLst>
    <p:handoutMasterId r:id="rId99"/>
  </p:handoutMasterIdLst>
  <p:sldIdLst>
    <p:sldId id="256" r:id="rId3"/>
    <p:sldId id="356" r:id="rId4"/>
    <p:sldId id="673" r:id="rId5"/>
    <p:sldId id="672" r:id="rId6"/>
    <p:sldId id="591" r:id="rId7"/>
    <p:sldId id="414" r:id="rId8"/>
    <p:sldId id="415" r:id="rId9"/>
    <p:sldId id="416" r:id="rId10"/>
    <p:sldId id="417" r:id="rId11"/>
    <p:sldId id="418" r:id="rId12"/>
    <p:sldId id="421" r:id="rId13"/>
    <p:sldId id="422" r:id="rId14"/>
    <p:sldId id="423" r:id="rId15"/>
    <p:sldId id="424" r:id="rId16"/>
    <p:sldId id="425" r:id="rId17"/>
    <p:sldId id="634" r:id="rId18"/>
    <p:sldId id="427" r:id="rId19"/>
    <p:sldId id="428" r:id="rId20"/>
    <p:sldId id="429" r:id="rId21"/>
    <p:sldId id="433" r:id="rId22"/>
    <p:sldId id="436" r:id="rId23"/>
    <p:sldId id="437" r:id="rId24"/>
    <p:sldId id="438" r:id="rId25"/>
    <p:sldId id="439" r:id="rId26"/>
    <p:sldId id="440" r:id="rId27"/>
    <p:sldId id="441" r:id="rId28"/>
    <p:sldId id="442" r:id="rId29"/>
    <p:sldId id="445" r:id="rId30"/>
    <p:sldId id="454" r:id="rId31"/>
    <p:sldId id="455" r:id="rId32"/>
    <p:sldId id="456" r:id="rId33"/>
    <p:sldId id="457" r:id="rId34"/>
    <p:sldId id="458" r:id="rId35"/>
    <p:sldId id="471" r:id="rId36"/>
    <p:sldId id="472" r:id="rId37"/>
    <p:sldId id="493" r:id="rId38"/>
    <p:sldId id="465" r:id="rId39"/>
    <p:sldId id="466" r:id="rId40"/>
    <p:sldId id="467" r:id="rId41"/>
    <p:sldId id="468" r:id="rId42"/>
    <p:sldId id="469" r:id="rId43"/>
    <p:sldId id="470" r:id="rId44"/>
    <p:sldId id="653" r:id="rId45"/>
    <p:sldId id="512" r:id="rId46"/>
    <p:sldId id="513" r:id="rId47"/>
    <p:sldId id="514" r:id="rId48"/>
    <p:sldId id="515" r:id="rId49"/>
    <p:sldId id="516" r:id="rId50"/>
    <p:sldId id="517" r:id="rId51"/>
    <p:sldId id="518" r:id="rId52"/>
    <p:sldId id="519" r:id="rId53"/>
    <p:sldId id="520" r:id="rId54"/>
    <p:sldId id="521" r:id="rId55"/>
    <p:sldId id="522" r:id="rId56"/>
    <p:sldId id="523" r:id="rId57"/>
    <p:sldId id="665" r:id="rId58"/>
    <p:sldId id="666" r:id="rId59"/>
    <p:sldId id="674" r:id="rId60"/>
    <p:sldId id="668" r:id="rId61"/>
    <p:sldId id="650" r:id="rId62"/>
    <p:sldId id="651" r:id="rId63"/>
    <p:sldId id="635" r:id="rId64"/>
    <p:sldId id="636" r:id="rId65"/>
    <p:sldId id="637" r:id="rId66"/>
    <p:sldId id="638" r:id="rId67"/>
    <p:sldId id="639" r:id="rId68"/>
    <p:sldId id="640" r:id="rId69"/>
    <p:sldId id="641" r:id="rId70"/>
    <p:sldId id="642" r:id="rId71"/>
    <p:sldId id="643" r:id="rId72"/>
    <p:sldId id="644" r:id="rId73"/>
    <p:sldId id="645" r:id="rId74"/>
    <p:sldId id="646" r:id="rId75"/>
    <p:sldId id="647" r:id="rId76"/>
    <p:sldId id="648" r:id="rId77"/>
    <p:sldId id="663" r:id="rId78"/>
    <p:sldId id="619" r:id="rId79"/>
    <p:sldId id="620" r:id="rId80"/>
    <p:sldId id="656" r:id="rId81"/>
    <p:sldId id="622" r:id="rId82"/>
    <p:sldId id="623" r:id="rId83"/>
    <p:sldId id="625" r:id="rId84"/>
    <p:sldId id="627" r:id="rId85"/>
    <p:sldId id="626" r:id="rId86"/>
    <p:sldId id="624" r:id="rId87"/>
    <p:sldId id="587" r:id="rId88"/>
    <p:sldId id="629" r:id="rId89"/>
    <p:sldId id="628" r:id="rId90"/>
    <p:sldId id="631" r:id="rId91"/>
    <p:sldId id="632" r:id="rId92"/>
    <p:sldId id="664" r:id="rId93"/>
    <p:sldId id="669" r:id="rId94"/>
    <p:sldId id="671" r:id="rId95"/>
    <p:sldId id="670" r:id="rId96"/>
    <p:sldId id="633" r:id="rId9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eo" initials="N" lastIdx="24" clrIdx="0"/>
  <p:cmAuthor id="1" name="caoxs" initials="cxs" lastIdx="31" clrIdx="1"/>
  <p:cmAuthor id="2" name="Chen Jun" initials="CJ" lastIdx="7"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6CCFF"/>
    <a:srgbClr val="99CCFF"/>
    <a:srgbClr val="FF9900"/>
    <a:srgbClr val="E2E2F6"/>
    <a:srgbClr val="F4C4F2"/>
    <a:srgbClr val="000000"/>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039" autoAdjust="0"/>
    <p:restoredTop sz="97993" autoAdjust="0"/>
  </p:normalViewPr>
  <p:slideViewPr>
    <p:cSldViewPr>
      <p:cViewPr varScale="1">
        <p:scale>
          <a:sx n="64" d="100"/>
          <a:sy n="64" d="100"/>
        </p:scale>
        <p:origin x="821"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3" d="100"/>
          <a:sy n="63" d="100"/>
        </p:scale>
        <p:origin x="3134"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image" Target="../media/image57.wmf"/><Relationship Id="rId7" Type="http://schemas.openxmlformats.org/officeDocument/2006/relationships/image" Target="../media/image61.wmf"/><Relationship Id="rId2" Type="http://schemas.openxmlformats.org/officeDocument/2006/relationships/image" Target="../media/image56.wmf"/><Relationship Id="rId1" Type="http://schemas.openxmlformats.org/officeDocument/2006/relationships/image" Target="../media/image55.wmf"/><Relationship Id="rId6" Type="http://schemas.openxmlformats.org/officeDocument/2006/relationships/image" Target="../media/image60.wmf"/><Relationship Id="rId5" Type="http://schemas.openxmlformats.org/officeDocument/2006/relationships/image" Target="../media/image59.wmf"/><Relationship Id="rId4" Type="http://schemas.openxmlformats.org/officeDocument/2006/relationships/image" Target="../media/image58.wmf"/><Relationship Id="rId9" Type="http://schemas.openxmlformats.org/officeDocument/2006/relationships/image" Target="../media/image63.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image" Target="../media/image66.wmf"/><Relationship Id="rId7" Type="http://schemas.openxmlformats.org/officeDocument/2006/relationships/image" Target="../media/image70.wmf"/><Relationship Id="rId2" Type="http://schemas.openxmlformats.org/officeDocument/2006/relationships/image" Target="../media/image65.wmf"/><Relationship Id="rId1" Type="http://schemas.openxmlformats.org/officeDocument/2006/relationships/image" Target="../media/image64.wmf"/><Relationship Id="rId6" Type="http://schemas.openxmlformats.org/officeDocument/2006/relationships/image" Target="../media/image69.wmf"/><Relationship Id="rId5" Type="http://schemas.openxmlformats.org/officeDocument/2006/relationships/image" Target="../media/image68.wmf"/><Relationship Id="rId4" Type="http://schemas.openxmlformats.org/officeDocument/2006/relationships/image" Target="../media/image6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5" Type="http://schemas.openxmlformats.org/officeDocument/2006/relationships/image" Target="../media/image76.wmf"/><Relationship Id="rId4" Type="http://schemas.openxmlformats.org/officeDocument/2006/relationships/image" Target="../media/image75.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image" Target="../media/image83.wmf"/><Relationship Id="rId7" Type="http://schemas.openxmlformats.org/officeDocument/2006/relationships/image" Target="../media/image87.wmf"/><Relationship Id="rId2" Type="http://schemas.openxmlformats.org/officeDocument/2006/relationships/image" Target="../media/image82.wmf"/><Relationship Id="rId1" Type="http://schemas.openxmlformats.org/officeDocument/2006/relationships/image" Target="../media/image81.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 Id="rId9" Type="http://schemas.openxmlformats.org/officeDocument/2006/relationships/image" Target="../media/image89.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 Id="rId4" Type="http://schemas.openxmlformats.org/officeDocument/2006/relationships/image" Target="../media/image96.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 Id="rId4" Type="http://schemas.openxmlformats.org/officeDocument/2006/relationships/image" Target="../media/image100.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4" Type="http://schemas.openxmlformats.org/officeDocument/2006/relationships/image" Target="../media/image10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7" Type="http://schemas.openxmlformats.org/officeDocument/2006/relationships/image" Target="../media/image14.wmf"/><Relationship Id="rId2" Type="http://schemas.openxmlformats.org/officeDocument/2006/relationships/image" Target="../media/image9.wmf"/><Relationship Id="rId1" Type="http://schemas.openxmlformats.org/officeDocument/2006/relationships/image" Target="../media/image8.wmf"/><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107.wmf"/><Relationship Id="rId1" Type="http://schemas.openxmlformats.org/officeDocument/2006/relationships/image" Target="../media/image106.wmf"/><Relationship Id="rId6" Type="http://schemas.openxmlformats.org/officeDocument/2006/relationships/image" Target="../media/image110.wmf"/><Relationship Id="rId5" Type="http://schemas.openxmlformats.org/officeDocument/2006/relationships/image" Target="../media/image109.wmf"/><Relationship Id="rId4" Type="http://schemas.openxmlformats.org/officeDocument/2006/relationships/image" Target="../media/image108.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 Id="rId4" Type="http://schemas.openxmlformats.org/officeDocument/2006/relationships/image" Target="../media/image115.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 Id="rId6" Type="http://schemas.openxmlformats.org/officeDocument/2006/relationships/image" Target="../media/image121.wmf"/><Relationship Id="rId5" Type="http://schemas.openxmlformats.org/officeDocument/2006/relationships/image" Target="../media/image120.wmf"/><Relationship Id="rId4" Type="http://schemas.openxmlformats.org/officeDocument/2006/relationships/image" Target="../media/image119.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image" Target="../media/image12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image" Target="../media/image117.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image" Target="../media/image117.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image" Target="../media/image117.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image" Target="../media/image117.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image" Target="../media/image1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image" Target="../media/image117.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33.wmf"/><Relationship Id="rId1" Type="http://schemas.openxmlformats.org/officeDocument/2006/relationships/image" Target="../media/image132.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image" Target="../media/image135.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 Id="rId4" Type="http://schemas.openxmlformats.org/officeDocument/2006/relationships/image" Target="../media/image140.w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148.wmf"/><Relationship Id="rId3" Type="http://schemas.openxmlformats.org/officeDocument/2006/relationships/image" Target="../media/image143.wmf"/><Relationship Id="rId7" Type="http://schemas.openxmlformats.org/officeDocument/2006/relationships/image" Target="../media/image147.wmf"/><Relationship Id="rId2" Type="http://schemas.openxmlformats.org/officeDocument/2006/relationships/image" Target="../media/image142.wmf"/><Relationship Id="rId1" Type="http://schemas.openxmlformats.org/officeDocument/2006/relationships/image" Target="../media/image141.wmf"/><Relationship Id="rId6" Type="http://schemas.openxmlformats.org/officeDocument/2006/relationships/image" Target="../media/image146.wmf"/><Relationship Id="rId5" Type="http://schemas.openxmlformats.org/officeDocument/2006/relationships/image" Target="../media/image145.wmf"/><Relationship Id="rId4" Type="http://schemas.openxmlformats.org/officeDocument/2006/relationships/image" Target="../media/image144.wmf"/><Relationship Id="rId9" Type="http://schemas.openxmlformats.org/officeDocument/2006/relationships/image" Target="../media/image149.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52.wmf"/><Relationship Id="rId1" Type="http://schemas.openxmlformats.org/officeDocument/2006/relationships/image" Target="../media/image151.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 Id="rId6" Type="http://schemas.openxmlformats.org/officeDocument/2006/relationships/image" Target="../media/image158.wmf"/><Relationship Id="rId5" Type="http://schemas.openxmlformats.org/officeDocument/2006/relationships/image" Target="../media/image157.wmf"/><Relationship Id="rId4" Type="http://schemas.openxmlformats.org/officeDocument/2006/relationships/image" Target="../media/image156.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61.wmf"/><Relationship Id="rId7" Type="http://schemas.openxmlformats.org/officeDocument/2006/relationships/image" Target="../media/image165.wmf"/><Relationship Id="rId2" Type="http://schemas.openxmlformats.org/officeDocument/2006/relationships/image" Target="../media/image160.wmf"/><Relationship Id="rId1" Type="http://schemas.openxmlformats.org/officeDocument/2006/relationships/image" Target="../media/image159.wmf"/><Relationship Id="rId6" Type="http://schemas.openxmlformats.org/officeDocument/2006/relationships/image" Target="../media/image164.wmf"/><Relationship Id="rId5" Type="http://schemas.openxmlformats.org/officeDocument/2006/relationships/image" Target="../media/image163.wmf"/><Relationship Id="rId4" Type="http://schemas.openxmlformats.org/officeDocument/2006/relationships/image" Target="../media/image16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68.wmf"/><Relationship Id="rId7" Type="http://schemas.openxmlformats.org/officeDocument/2006/relationships/image" Target="../media/image165.wmf"/><Relationship Id="rId2" Type="http://schemas.openxmlformats.org/officeDocument/2006/relationships/image" Target="../media/image167.wmf"/><Relationship Id="rId1" Type="http://schemas.openxmlformats.org/officeDocument/2006/relationships/image" Target="../media/image166.wmf"/><Relationship Id="rId6" Type="http://schemas.openxmlformats.org/officeDocument/2006/relationships/image" Target="../media/image171.wmf"/><Relationship Id="rId5" Type="http://schemas.openxmlformats.org/officeDocument/2006/relationships/image" Target="../media/image170.wmf"/><Relationship Id="rId4" Type="http://schemas.openxmlformats.org/officeDocument/2006/relationships/image" Target="../media/image169.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3.wmf"/><Relationship Id="rId1" Type="http://schemas.openxmlformats.org/officeDocument/2006/relationships/image" Target="../media/image172.wmf"/><Relationship Id="rId5" Type="http://schemas.openxmlformats.org/officeDocument/2006/relationships/image" Target="../media/image176.wmf"/><Relationship Id="rId4" Type="http://schemas.openxmlformats.org/officeDocument/2006/relationships/image" Target="../media/image175.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78.wmf"/><Relationship Id="rId1" Type="http://schemas.openxmlformats.org/officeDocument/2006/relationships/image" Target="../media/image177.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image" Target="../media/image199.wmf"/><Relationship Id="rId1" Type="http://schemas.openxmlformats.org/officeDocument/2006/relationships/image" Target="../media/image198.wmf"/><Relationship Id="rId4" Type="http://schemas.openxmlformats.org/officeDocument/2006/relationships/image" Target="../media/image201.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05.wmf"/><Relationship Id="rId7" Type="http://schemas.openxmlformats.org/officeDocument/2006/relationships/image" Target="../media/image209.wmf"/><Relationship Id="rId2" Type="http://schemas.openxmlformats.org/officeDocument/2006/relationships/image" Target="../media/image204.wmf"/><Relationship Id="rId1" Type="http://schemas.openxmlformats.org/officeDocument/2006/relationships/image" Target="../media/image203.wmf"/><Relationship Id="rId6" Type="http://schemas.openxmlformats.org/officeDocument/2006/relationships/image" Target="../media/image208.wmf"/><Relationship Id="rId5" Type="http://schemas.openxmlformats.org/officeDocument/2006/relationships/image" Target="../media/image207.wmf"/><Relationship Id="rId4" Type="http://schemas.openxmlformats.org/officeDocument/2006/relationships/image" Target="../media/image206.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210.wmf"/><Relationship Id="rId1" Type="http://schemas.openxmlformats.org/officeDocument/2006/relationships/image" Target="../media/image204.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14.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2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 Id="rId4"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33.wmf"/><Relationship Id="rId7" Type="http://schemas.openxmlformats.org/officeDocument/2006/relationships/image" Target="../media/image37.wmf"/><Relationship Id="rId2" Type="http://schemas.openxmlformats.org/officeDocument/2006/relationships/image" Target="../media/image32.wmf"/><Relationship Id="rId1" Type="http://schemas.openxmlformats.org/officeDocument/2006/relationships/image" Target="../media/image31.wmf"/><Relationship Id="rId6" Type="http://schemas.openxmlformats.org/officeDocument/2006/relationships/image" Target="../media/image36.wmf"/><Relationship Id="rId5" Type="http://schemas.openxmlformats.org/officeDocument/2006/relationships/image" Target="../media/image35.wmf"/><Relationship Id="rId10" Type="http://schemas.openxmlformats.org/officeDocument/2006/relationships/image" Target="../media/image40.wmf"/><Relationship Id="rId4" Type="http://schemas.openxmlformats.org/officeDocument/2006/relationships/image" Target="../media/image34.wmf"/><Relationship Id="rId9" Type="http://schemas.openxmlformats.org/officeDocument/2006/relationships/image" Target="../media/image39.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image" Target="../media/image53.wmf"/><Relationship Id="rId3" Type="http://schemas.openxmlformats.org/officeDocument/2006/relationships/image" Target="../media/image43.wmf"/><Relationship Id="rId7" Type="http://schemas.openxmlformats.org/officeDocument/2006/relationships/image" Target="../media/image47.wmf"/><Relationship Id="rId12" Type="http://schemas.openxmlformats.org/officeDocument/2006/relationships/image" Target="../media/image52.w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6.wmf"/><Relationship Id="rId11" Type="http://schemas.openxmlformats.org/officeDocument/2006/relationships/image" Target="../media/image51.wmf"/><Relationship Id="rId5" Type="http://schemas.openxmlformats.org/officeDocument/2006/relationships/image" Target="../media/image45.wmf"/><Relationship Id="rId10" Type="http://schemas.openxmlformats.org/officeDocument/2006/relationships/image" Target="../media/image50.wmf"/><Relationship Id="rId4" Type="http://schemas.openxmlformats.org/officeDocument/2006/relationships/image" Target="../media/image44.wmf"/><Relationship Id="rId9" Type="http://schemas.openxmlformats.org/officeDocument/2006/relationships/image" Target="../media/image4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7A1D1E0-680C-4A19-B963-D64ED509134B}" type="datetimeFigureOut">
              <a:rPr lang="zh-CN" altLang="en-US" smtClean="0"/>
              <a:t>2021-01-07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09D0F98-4575-4911-87E0-35ACB4F58034}" type="slidenum">
              <a:rPr lang="zh-CN" altLang="en-US" smtClean="0"/>
              <a:t>‹#›</a:t>
            </a:fld>
            <a:endParaRPr lang="zh-CN" altLang="en-US"/>
          </a:p>
        </p:txBody>
      </p:sp>
    </p:spTree>
    <p:extLst>
      <p:ext uri="{BB962C8B-B14F-4D97-AF65-F5344CB8AC3E}">
        <p14:creationId xmlns:p14="http://schemas.microsoft.com/office/powerpoint/2010/main" val="20096774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宋体" pitchFamily="2" charset="-122"/>
              </a:defRPr>
            </a:lvl1pPr>
          </a:lstStyle>
          <a:p>
            <a:pPr>
              <a:defRPr/>
            </a:pPr>
            <a:endParaRPr lang="en-US" altLang="zh-CN"/>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pPr>
              <a:defRPr/>
            </a:pPr>
            <a:endParaRPr lang="en-US" altLang="zh-CN"/>
          </a:p>
        </p:txBody>
      </p:sp>
      <p:sp>
        <p:nvSpPr>
          <p:cNvPr id="870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宋体" pitchFamily="2" charset="-122"/>
              </a:defRPr>
            </a:lvl1pPr>
          </a:lstStyle>
          <a:p>
            <a:pPr>
              <a:defRPr/>
            </a:pPr>
            <a:endParaRPr lang="en-US" altLang="zh-CN"/>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宋体" pitchFamily="2" charset="-122"/>
              </a:defRPr>
            </a:lvl1pPr>
          </a:lstStyle>
          <a:p>
            <a:pPr>
              <a:defRPr/>
            </a:pPr>
            <a:fld id="{D9CB0A33-DAC1-4DF1-AC78-D975D271AC1A}" type="slidenum">
              <a:rPr lang="en-US" altLang="zh-CN"/>
              <a:pPr>
                <a:defRPr/>
              </a:pPr>
              <a:t>‹#›</a:t>
            </a:fld>
            <a:endParaRPr lang="en-US" altLang="zh-CN"/>
          </a:p>
        </p:txBody>
      </p:sp>
    </p:spTree>
    <p:extLst>
      <p:ext uri="{BB962C8B-B14F-4D97-AF65-F5344CB8AC3E}">
        <p14:creationId xmlns:p14="http://schemas.microsoft.com/office/powerpoint/2010/main" val="23061115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2D3492-51F1-4705-93BE-6793078228DB}" type="slidenum">
              <a:rPr lang="zh-CN" altLang="en-US">
                <a:solidFill>
                  <a:srgbClr val="000000"/>
                </a:solidFill>
              </a:rPr>
              <a:pPr/>
              <a:t>34</a:t>
            </a:fld>
            <a:endParaRPr lang="en-US" altLang="zh-CN">
              <a:solidFill>
                <a:srgbClr val="000000"/>
              </a:solidFill>
            </a:endParaRPr>
          </a:p>
        </p:txBody>
      </p:sp>
      <p:sp>
        <p:nvSpPr>
          <p:cNvPr id="766978" name="Rectangle 2"/>
          <p:cNvSpPr>
            <a:spLocks noGrp="1" noRot="1" noChangeAspect="1" noChangeArrowheads="1" noTextEdit="1"/>
          </p:cNvSpPr>
          <p:nvPr>
            <p:ph type="sldImg"/>
          </p:nvPr>
        </p:nvSpPr>
        <p:spPr>
          <a:ln/>
        </p:spPr>
      </p:sp>
      <p:sp>
        <p:nvSpPr>
          <p:cNvPr id="7669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561778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F04D8C-4893-4C98-A288-CDAADB5BE6BA}" type="slidenum">
              <a:rPr lang="zh-CN" altLang="en-US">
                <a:solidFill>
                  <a:srgbClr val="000000"/>
                </a:solidFill>
              </a:rPr>
              <a:pPr/>
              <a:t>61</a:t>
            </a:fld>
            <a:endParaRPr lang="en-US" altLang="zh-CN">
              <a:solidFill>
                <a:srgbClr val="000000"/>
              </a:solidFill>
            </a:endParaRPr>
          </a:p>
        </p:txBody>
      </p:sp>
      <p:sp>
        <p:nvSpPr>
          <p:cNvPr id="781314" name="Rectangle 2"/>
          <p:cNvSpPr>
            <a:spLocks noGrp="1" noRot="1" noChangeAspect="1" noChangeArrowheads="1" noTextEdit="1"/>
          </p:cNvSpPr>
          <p:nvPr>
            <p:ph type="sldImg"/>
          </p:nvPr>
        </p:nvSpPr>
        <p:spPr>
          <a:ln/>
        </p:spPr>
      </p:sp>
      <p:sp>
        <p:nvSpPr>
          <p:cNvPr id="78131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236766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541A84-F94D-4FCA-B667-6CD5D54D1D29}" type="slidenum">
              <a:rPr lang="zh-CN" altLang="en-US">
                <a:solidFill>
                  <a:srgbClr val="000000"/>
                </a:solidFill>
              </a:rPr>
              <a:pPr/>
              <a:t>64</a:t>
            </a:fld>
            <a:endParaRPr lang="en-US" altLang="zh-CN">
              <a:solidFill>
                <a:srgbClr val="000000"/>
              </a:solidFill>
            </a:endParaRPr>
          </a:p>
        </p:txBody>
      </p:sp>
      <p:sp>
        <p:nvSpPr>
          <p:cNvPr id="785410" name="Rectangle 2"/>
          <p:cNvSpPr>
            <a:spLocks noGrp="1" noRot="1" noChangeAspect="1" noChangeArrowheads="1" noTextEdit="1"/>
          </p:cNvSpPr>
          <p:nvPr>
            <p:ph type="sldImg"/>
          </p:nvPr>
        </p:nvSpPr>
        <p:spPr>
          <a:ln/>
        </p:spPr>
      </p:sp>
      <p:sp>
        <p:nvSpPr>
          <p:cNvPr id="7854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902261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F52E00-3FE0-4753-9FDA-D98D2D27F134}" type="slidenum">
              <a:rPr lang="zh-CN" altLang="en-US">
                <a:solidFill>
                  <a:srgbClr val="000000"/>
                </a:solidFill>
              </a:rPr>
              <a:pPr/>
              <a:t>65</a:t>
            </a:fld>
            <a:endParaRPr lang="en-US" altLang="zh-CN">
              <a:solidFill>
                <a:srgbClr val="000000"/>
              </a:solidFill>
            </a:endParaRPr>
          </a:p>
        </p:txBody>
      </p:sp>
      <p:sp>
        <p:nvSpPr>
          <p:cNvPr id="787458" name="Rectangle 2"/>
          <p:cNvSpPr>
            <a:spLocks noGrp="1" noRot="1" noChangeAspect="1" noChangeArrowheads="1" noTextEdit="1"/>
          </p:cNvSpPr>
          <p:nvPr>
            <p:ph type="sldImg"/>
          </p:nvPr>
        </p:nvSpPr>
        <p:spPr>
          <a:ln/>
        </p:spPr>
      </p:sp>
      <p:sp>
        <p:nvSpPr>
          <p:cNvPr id="78745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770050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8172BE-FC2A-455E-ADF2-309AF33CA1EB}" type="slidenum">
              <a:rPr lang="zh-CN" altLang="en-US">
                <a:solidFill>
                  <a:srgbClr val="000000"/>
                </a:solidFill>
              </a:rPr>
              <a:pPr/>
              <a:t>66</a:t>
            </a:fld>
            <a:endParaRPr lang="en-US" altLang="zh-CN">
              <a:solidFill>
                <a:srgbClr val="000000"/>
              </a:solidFill>
            </a:endParaRPr>
          </a:p>
        </p:txBody>
      </p:sp>
      <p:sp>
        <p:nvSpPr>
          <p:cNvPr id="789506" name="Rectangle 2"/>
          <p:cNvSpPr>
            <a:spLocks noGrp="1" noRot="1" noChangeAspect="1" noChangeArrowheads="1" noTextEdit="1"/>
          </p:cNvSpPr>
          <p:nvPr>
            <p:ph type="sldImg"/>
          </p:nvPr>
        </p:nvSpPr>
        <p:spPr>
          <a:ln/>
        </p:spPr>
      </p:sp>
      <p:sp>
        <p:nvSpPr>
          <p:cNvPr id="7895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478757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6A8D4A-E524-42D2-8293-E2CD02FCAFAC}" type="slidenum">
              <a:rPr lang="zh-CN" altLang="en-US">
                <a:solidFill>
                  <a:srgbClr val="000000"/>
                </a:solidFill>
              </a:rPr>
              <a:pPr/>
              <a:t>67</a:t>
            </a:fld>
            <a:endParaRPr lang="en-US" altLang="zh-CN">
              <a:solidFill>
                <a:srgbClr val="000000"/>
              </a:solidFill>
            </a:endParaRPr>
          </a:p>
        </p:txBody>
      </p:sp>
      <p:sp>
        <p:nvSpPr>
          <p:cNvPr id="791554" name="Rectangle 2"/>
          <p:cNvSpPr>
            <a:spLocks noGrp="1" noRot="1" noChangeAspect="1" noChangeArrowheads="1" noTextEdit="1"/>
          </p:cNvSpPr>
          <p:nvPr>
            <p:ph type="sldImg"/>
          </p:nvPr>
        </p:nvSpPr>
        <p:spPr>
          <a:ln/>
        </p:spPr>
      </p:sp>
      <p:sp>
        <p:nvSpPr>
          <p:cNvPr id="7915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038755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6F2EA7-B324-4B41-A76F-FEC5F99EC8B4}" type="slidenum">
              <a:rPr lang="zh-CN" altLang="en-US">
                <a:solidFill>
                  <a:srgbClr val="000000"/>
                </a:solidFill>
              </a:rPr>
              <a:pPr/>
              <a:t>68</a:t>
            </a:fld>
            <a:endParaRPr lang="en-US" altLang="zh-CN">
              <a:solidFill>
                <a:srgbClr val="000000"/>
              </a:solidFill>
            </a:endParaRPr>
          </a:p>
        </p:txBody>
      </p:sp>
      <p:sp>
        <p:nvSpPr>
          <p:cNvPr id="793602" name="Rectangle 2"/>
          <p:cNvSpPr>
            <a:spLocks noGrp="1" noRot="1" noChangeAspect="1" noChangeArrowheads="1" noTextEdit="1"/>
          </p:cNvSpPr>
          <p:nvPr>
            <p:ph type="sldImg"/>
          </p:nvPr>
        </p:nvSpPr>
        <p:spPr>
          <a:ln/>
        </p:spPr>
      </p:sp>
      <p:sp>
        <p:nvSpPr>
          <p:cNvPr id="79360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716763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A8DE74-5A29-4542-A220-4AA50C244BA8}" type="slidenum">
              <a:rPr lang="zh-CN" altLang="en-US">
                <a:solidFill>
                  <a:srgbClr val="000000"/>
                </a:solidFill>
              </a:rPr>
              <a:pPr/>
              <a:t>69</a:t>
            </a:fld>
            <a:endParaRPr lang="en-US" altLang="zh-CN">
              <a:solidFill>
                <a:srgbClr val="000000"/>
              </a:solidFill>
            </a:endParaRPr>
          </a:p>
        </p:txBody>
      </p:sp>
      <p:sp>
        <p:nvSpPr>
          <p:cNvPr id="795650" name="Rectangle 2"/>
          <p:cNvSpPr>
            <a:spLocks noGrp="1" noRot="1" noChangeAspect="1" noChangeArrowheads="1" noTextEdit="1"/>
          </p:cNvSpPr>
          <p:nvPr>
            <p:ph type="sldImg"/>
          </p:nvPr>
        </p:nvSpPr>
        <p:spPr>
          <a:ln/>
        </p:spPr>
      </p:sp>
      <p:sp>
        <p:nvSpPr>
          <p:cNvPr id="7956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274290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62211F-70DB-4CDC-B83E-8B9ED6629878}" type="slidenum">
              <a:rPr lang="zh-CN" altLang="en-US">
                <a:solidFill>
                  <a:srgbClr val="000000"/>
                </a:solidFill>
              </a:rPr>
              <a:pPr/>
              <a:t>70</a:t>
            </a:fld>
            <a:endParaRPr lang="en-US" altLang="zh-CN">
              <a:solidFill>
                <a:srgbClr val="000000"/>
              </a:solidFill>
            </a:endParaRPr>
          </a:p>
        </p:txBody>
      </p:sp>
      <p:sp>
        <p:nvSpPr>
          <p:cNvPr id="797698" name="Rectangle 2"/>
          <p:cNvSpPr>
            <a:spLocks noGrp="1" noRot="1" noChangeAspect="1" noChangeArrowheads="1" noTextEdit="1"/>
          </p:cNvSpPr>
          <p:nvPr>
            <p:ph type="sldImg"/>
          </p:nvPr>
        </p:nvSpPr>
        <p:spPr>
          <a:ln/>
        </p:spPr>
      </p:sp>
      <p:sp>
        <p:nvSpPr>
          <p:cNvPr id="7976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39358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05BD78-B516-4EC4-BC41-4995CE7566B1}" type="slidenum">
              <a:rPr lang="zh-CN" altLang="en-US">
                <a:solidFill>
                  <a:srgbClr val="000000"/>
                </a:solidFill>
              </a:rPr>
              <a:pPr/>
              <a:t>71</a:t>
            </a:fld>
            <a:endParaRPr lang="en-US" altLang="zh-CN">
              <a:solidFill>
                <a:srgbClr val="000000"/>
              </a:solidFill>
            </a:endParaRPr>
          </a:p>
        </p:txBody>
      </p:sp>
      <p:sp>
        <p:nvSpPr>
          <p:cNvPr id="799746" name="Rectangle 2"/>
          <p:cNvSpPr>
            <a:spLocks noGrp="1" noRot="1" noChangeAspect="1" noChangeArrowheads="1" noTextEdit="1"/>
          </p:cNvSpPr>
          <p:nvPr>
            <p:ph type="sldImg"/>
          </p:nvPr>
        </p:nvSpPr>
        <p:spPr>
          <a:ln/>
        </p:spPr>
      </p:sp>
      <p:sp>
        <p:nvSpPr>
          <p:cNvPr id="7997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023855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814C9D-C0CE-4342-A0AB-D15562D60681}" type="slidenum">
              <a:rPr lang="zh-CN" altLang="en-US">
                <a:solidFill>
                  <a:srgbClr val="000000"/>
                </a:solidFill>
              </a:rPr>
              <a:pPr/>
              <a:t>72</a:t>
            </a:fld>
            <a:endParaRPr lang="en-US" altLang="zh-CN">
              <a:solidFill>
                <a:srgbClr val="000000"/>
              </a:solidFill>
            </a:endParaRPr>
          </a:p>
        </p:txBody>
      </p:sp>
      <p:sp>
        <p:nvSpPr>
          <p:cNvPr id="801794" name="Rectangle 2"/>
          <p:cNvSpPr>
            <a:spLocks noGrp="1" noRot="1" noChangeAspect="1" noChangeArrowheads="1" noTextEdit="1"/>
          </p:cNvSpPr>
          <p:nvPr>
            <p:ph type="sldImg"/>
          </p:nvPr>
        </p:nvSpPr>
        <p:spPr>
          <a:ln/>
        </p:spPr>
      </p:sp>
      <p:sp>
        <p:nvSpPr>
          <p:cNvPr id="80179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77925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14D2EE-3162-407D-A5A1-904DE135BFF2}" type="slidenum">
              <a:rPr lang="zh-CN" altLang="en-US">
                <a:solidFill>
                  <a:srgbClr val="000000"/>
                </a:solidFill>
              </a:rPr>
              <a:pPr/>
              <a:t>35</a:t>
            </a:fld>
            <a:endParaRPr lang="en-US" altLang="zh-CN">
              <a:solidFill>
                <a:srgbClr val="000000"/>
              </a:solidFill>
            </a:endParaRPr>
          </a:p>
        </p:txBody>
      </p:sp>
      <p:sp>
        <p:nvSpPr>
          <p:cNvPr id="769026" name="Rectangle 2"/>
          <p:cNvSpPr>
            <a:spLocks noGrp="1" noRot="1" noChangeAspect="1" noChangeArrowheads="1" noTextEdit="1"/>
          </p:cNvSpPr>
          <p:nvPr>
            <p:ph type="sldImg"/>
          </p:nvPr>
        </p:nvSpPr>
        <p:spPr>
          <a:ln/>
        </p:spPr>
      </p:sp>
      <p:sp>
        <p:nvSpPr>
          <p:cNvPr id="76902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2731737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98A21-6098-45D5-8959-4CE4BFD9D0E4}" type="slidenum">
              <a:rPr lang="zh-CN" altLang="en-US">
                <a:solidFill>
                  <a:srgbClr val="000000"/>
                </a:solidFill>
              </a:rPr>
              <a:pPr/>
              <a:t>73</a:t>
            </a:fld>
            <a:endParaRPr lang="en-US" altLang="zh-CN">
              <a:solidFill>
                <a:srgbClr val="000000"/>
              </a:solidFill>
            </a:endParaRPr>
          </a:p>
        </p:txBody>
      </p:sp>
      <p:sp>
        <p:nvSpPr>
          <p:cNvPr id="803842" name="Rectangle 2"/>
          <p:cNvSpPr>
            <a:spLocks noGrp="1" noRot="1" noChangeAspect="1" noChangeArrowheads="1" noTextEdit="1"/>
          </p:cNvSpPr>
          <p:nvPr>
            <p:ph type="sldImg"/>
          </p:nvPr>
        </p:nvSpPr>
        <p:spPr>
          <a:ln/>
        </p:spPr>
      </p:sp>
      <p:sp>
        <p:nvSpPr>
          <p:cNvPr id="80384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981880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32F1C-9E67-4B28-8406-392C3ED2A921}" type="slidenum">
              <a:rPr lang="zh-CN" altLang="en-US">
                <a:solidFill>
                  <a:srgbClr val="000000"/>
                </a:solidFill>
              </a:rPr>
              <a:pPr/>
              <a:t>74</a:t>
            </a:fld>
            <a:endParaRPr lang="en-US" altLang="zh-CN">
              <a:solidFill>
                <a:srgbClr val="000000"/>
              </a:solidFill>
            </a:endParaRPr>
          </a:p>
        </p:txBody>
      </p:sp>
      <p:sp>
        <p:nvSpPr>
          <p:cNvPr id="805890" name="Rectangle 2"/>
          <p:cNvSpPr>
            <a:spLocks noGrp="1" noRot="1" noChangeAspect="1" noChangeArrowheads="1" noTextEdit="1"/>
          </p:cNvSpPr>
          <p:nvPr>
            <p:ph type="sldImg"/>
          </p:nvPr>
        </p:nvSpPr>
        <p:spPr>
          <a:ln/>
        </p:spPr>
      </p:sp>
      <p:sp>
        <p:nvSpPr>
          <p:cNvPr id="8058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706024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ED3FCA-9AC6-4D12-B541-33791BC3F250}" type="slidenum">
              <a:rPr lang="zh-CN" altLang="en-US">
                <a:solidFill>
                  <a:srgbClr val="000000"/>
                </a:solidFill>
              </a:rPr>
              <a:pPr/>
              <a:t>75</a:t>
            </a:fld>
            <a:endParaRPr lang="en-US" altLang="zh-CN">
              <a:solidFill>
                <a:srgbClr val="000000"/>
              </a:solidFill>
            </a:endParaRPr>
          </a:p>
        </p:txBody>
      </p:sp>
      <p:sp>
        <p:nvSpPr>
          <p:cNvPr id="807938" name="Rectangle 2"/>
          <p:cNvSpPr>
            <a:spLocks noGrp="1" noRot="1" noChangeAspect="1" noChangeArrowheads="1" noTextEdit="1"/>
          </p:cNvSpPr>
          <p:nvPr>
            <p:ph type="sldImg"/>
          </p:nvPr>
        </p:nvSpPr>
        <p:spPr>
          <a:ln/>
        </p:spPr>
      </p:sp>
      <p:sp>
        <p:nvSpPr>
          <p:cNvPr id="80793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420025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8EE4B4-DA6C-4D37-838B-15D56A11507F}" type="slidenum">
              <a:rPr lang="zh-CN" altLang="en-US">
                <a:solidFill>
                  <a:srgbClr val="000000"/>
                </a:solidFill>
              </a:rPr>
              <a:pPr/>
              <a:t>37</a:t>
            </a:fld>
            <a:endParaRPr lang="en-US" altLang="zh-CN">
              <a:solidFill>
                <a:srgbClr val="000000"/>
              </a:solidFill>
            </a:endParaRPr>
          </a:p>
        </p:txBody>
      </p:sp>
      <p:sp>
        <p:nvSpPr>
          <p:cNvPr id="754690" name="Rectangle 2"/>
          <p:cNvSpPr>
            <a:spLocks noGrp="1" noRot="1" noChangeAspect="1" noChangeArrowheads="1" noTextEdit="1"/>
          </p:cNvSpPr>
          <p:nvPr>
            <p:ph type="sldImg"/>
          </p:nvPr>
        </p:nvSpPr>
        <p:spPr>
          <a:ln/>
        </p:spPr>
      </p:sp>
      <p:sp>
        <p:nvSpPr>
          <p:cNvPr id="7546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209182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3E5BD1-B10A-48DF-8448-F620904673F7}" type="slidenum">
              <a:rPr lang="zh-CN" altLang="en-US">
                <a:solidFill>
                  <a:srgbClr val="000000"/>
                </a:solidFill>
              </a:rPr>
              <a:pPr/>
              <a:t>38</a:t>
            </a:fld>
            <a:endParaRPr lang="en-US" altLang="zh-CN">
              <a:solidFill>
                <a:srgbClr val="000000"/>
              </a:solidFill>
            </a:endParaRPr>
          </a:p>
        </p:txBody>
      </p:sp>
      <p:sp>
        <p:nvSpPr>
          <p:cNvPr id="756738" name="Rectangle 2"/>
          <p:cNvSpPr>
            <a:spLocks noGrp="1" noRot="1" noChangeAspect="1" noChangeArrowheads="1" noTextEdit="1"/>
          </p:cNvSpPr>
          <p:nvPr>
            <p:ph type="sldImg"/>
          </p:nvPr>
        </p:nvSpPr>
        <p:spPr>
          <a:ln/>
        </p:spPr>
      </p:sp>
      <p:sp>
        <p:nvSpPr>
          <p:cNvPr id="75673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947847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392264-F61B-4D8C-96F9-EE98CBD304B9}" type="slidenum">
              <a:rPr lang="zh-CN" altLang="en-US">
                <a:solidFill>
                  <a:srgbClr val="000000"/>
                </a:solidFill>
              </a:rPr>
              <a:pPr/>
              <a:t>39</a:t>
            </a:fld>
            <a:endParaRPr lang="en-US" altLang="zh-CN">
              <a:solidFill>
                <a:srgbClr val="000000"/>
              </a:solidFill>
            </a:endParaRPr>
          </a:p>
        </p:txBody>
      </p:sp>
      <p:sp>
        <p:nvSpPr>
          <p:cNvPr id="758786" name="Rectangle 2"/>
          <p:cNvSpPr>
            <a:spLocks noGrp="1" noRot="1" noChangeAspect="1" noChangeArrowheads="1" noTextEdit="1"/>
          </p:cNvSpPr>
          <p:nvPr>
            <p:ph type="sldImg"/>
          </p:nvPr>
        </p:nvSpPr>
        <p:spPr>
          <a:ln/>
        </p:spPr>
      </p:sp>
      <p:sp>
        <p:nvSpPr>
          <p:cNvPr id="7587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406629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65A77-F45D-476C-A5CF-8471A384F4ED}" type="slidenum">
              <a:rPr lang="zh-CN" altLang="en-US">
                <a:solidFill>
                  <a:srgbClr val="000000"/>
                </a:solidFill>
              </a:rPr>
              <a:pPr/>
              <a:t>40</a:t>
            </a:fld>
            <a:endParaRPr lang="en-US" altLang="zh-CN">
              <a:solidFill>
                <a:srgbClr val="000000"/>
              </a:solidFill>
            </a:endParaRPr>
          </a:p>
        </p:txBody>
      </p:sp>
      <p:sp>
        <p:nvSpPr>
          <p:cNvPr id="760834" name="Rectangle 2"/>
          <p:cNvSpPr>
            <a:spLocks noGrp="1" noRot="1" noChangeAspect="1" noChangeArrowheads="1" noTextEdit="1"/>
          </p:cNvSpPr>
          <p:nvPr>
            <p:ph type="sldImg"/>
          </p:nvPr>
        </p:nvSpPr>
        <p:spPr>
          <a:ln/>
        </p:spPr>
      </p:sp>
      <p:sp>
        <p:nvSpPr>
          <p:cNvPr id="76083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78854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C69AEF-6CAD-4B40-9383-FB72376FE901}" type="slidenum">
              <a:rPr lang="zh-CN" altLang="en-US">
                <a:solidFill>
                  <a:srgbClr val="000000"/>
                </a:solidFill>
              </a:rPr>
              <a:pPr/>
              <a:t>41</a:t>
            </a:fld>
            <a:endParaRPr lang="en-US" altLang="zh-CN">
              <a:solidFill>
                <a:srgbClr val="000000"/>
              </a:solidFill>
            </a:endParaRPr>
          </a:p>
        </p:txBody>
      </p:sp>
      <p:sp>
        <p:nvSpPr>
          <p:cNvPr id="762882" name="Rectangle 2"/>
          <p:cNvSpPr>
            <a:spLocks noGrp="1" noRot="1" noChangeAspect="1" noChangeArrowheads="1" noTextEdit="1"/>
          </p:cNvSpPr>
          <p:nvPr>
            <p:ph type="sldImg"/>
          </p:nvPr>
        </p:nvSpPr>
        <p:spPr>
          <a:ln/>
        </p:spPr>
      </p:sp>
      <p:sp>
        <p:nvSpPr>
          <p:cNvPr id="76288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11893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CAD241-F027-4EDF-A393-501EAB7734CD}" type="slidenum">
              <a:rPr lang="zh-CN" altLang="en-US">
                <a:solidFill>
                  <a:srgbClr val="000000"/>
                </a:solidFill>
              </a:rPr>
              <a:pPr/>
              <a:t>42</a:t>
            </a:fld>
            <a:endParaRPr lang="en-US" altLang="zh-CN">
              <a:solidFill>
                <a:srgbClr val="000000"/>
              </a:solidFill>
            </a:endParaRPr>
          </a:p>
        </p:txBody>
      </p:sp>
      <p:sp>
        <p:nvSpPr>
          <p:cNvPr id="764930" name="Rectangle 2"/>
          <p:cNvSpPr>
            <a:spLocks noGrp="1" noRot="1" noChangeAspect="1" noChangeArrowheads="1" noTextEdit="1"/>
          </p:cNvSpPr>
          <p:nvPr>
            <p:ph type="sldImg"/>
          </p:nvPr>
        </p:nvSpPr>
        <p:spPr>
          <a:ln/>
        </p:spPr>
      </p:sp>
      <p:sp>
        <p:nvSpPr>
          <p:cNvPr id="76493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244851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2036C0-3E41-4043-9975-2E6B178E0734}" type="slidenum">
              <a:rPr lang="zh-CN" altLang="en-US">
                <a:solidFill>
                  <a:srgbClr val="000000"/>
                </a:solidFill>
              </a:rPr>
              <a:pPr/>
              <a:t>60</a:t>
            </a:fld>
            <a:endParaRPr lang="en-US" altLang="zh-CN">
              <a:solidFill>
                <a:srgbClr val="000000"/>
              </a:solidFill>
            </a:endParaRPr>
          </a:p>
        </p:txBody>
      </p:sp>
      <p:sp>
        <p:nvSpPr>
          <p:cNvPr id="779266" name="Rectangle 2"/>
          <p:cNvSpPr>
            <a:spLocks noGrp="1" noRot="1" noChangeAspect="1" noChangeArrowheads="1" noTextEdit="1"/>
          </p:cNvSpPr>
          <p:nvPr>
            <p:ph type="sldImg"/>
          </p:nvPr>
        </p:nvSpPr>
        <p:spPr>
          <a:ln/>
        </p:spPr>
      </p:sp>
      <p:sp>
        <p:nvSpPr>
          <p:cNvPr id="7792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0199183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2" name="标题 1"/>
          <p:cNvSpPr>
            <a:spLocks noGrp="1"/>
          </p:cNvSpPr>
          <p:nvPr>
            <p:ph type="title"/>
          </p:nvPr>
        </p:nvSpPr>
        <p:spPr>
          <a:xfrm>
            <a:off x="323850" y="1124744"/>
            <a:ext cx="8424863" cy="1224136"/>
          </a:xfrm>
          <a:prstGeom prst="rect">
            <a:avLst/>
          </a:prstGeom>
        </p:spPr>
        <p:txBody>
          <a:bodyPr/>
          <a:lstStyle>
            <a:lvl1pPr>
              <a:defRPr baseline="0">
                <a:solidFill>
                  <a:srgbClr val="0000FF"/>
                </a:solidFill>
                <a:effectLst/>
                <a:latin typeface="Arial Unicode MS" panose="020B0604020202020204" pitchFamily="34" charset="-122"/>
                <a:ea typeface="楷体" panose="02010609060101010101" pitchFamily="49" charset="-122"/>
              </a:defRPr>
            </a:lvl1pPr>
          </a:lstStyle>
          <a:p>
            <a:endParaRPr lang="zh-CN" altLang="en-US" dirty="0"/>
          </a:p>
        </p:txBody>
      </p:sp>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0" y="4764088"/>
            <a:ext cx="9144000"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pic>
      <p:sp>
        <p:nvSpPr>
          <p:cNvPr id="8" name="标题 1"/>
          <p:cNvSpPr txBox="1">
            <a:spLocks/>
          </p:cNvSpPr>
          <p:nvPr userDrawn="1"/>
        </p:nvSpPr>
        <p:spPr>
          <a:xfrm>
            <a:off x="344506" y="3573016"/>
            <a:ext cx="8424863" cy="720725"/>
          </a:xfrm>
          <a:prstGeom prst="rect">
            <a:avLst/>
          </a:prstGeom>
        </p:spPr>
        <p:txBody>
          <a:bodyPr/>
          <a:lstStyle>
            <a:lvl1pPr algn="ctr" rtl="0" eaLnBrk="0" fontAlgn="base" hangingPunct="0">
              <a:spcBef>
                <a:spcPct val="0"/>
              </a:spcBef>
              <a:spcAft>
                <a:spcPct val="0"/>
              </a:spcAft>
              <a:defRPr sz="3600" b="1">
                <a:solidFill>
                  <a:srgbClr val="FF9900"/>
                </a:solidFill>
                <a:effectLst/>
                <a:latin typeface="+mj-lt"/>
                <a:ea typeface="黑体" pitchFamily="2" charset="-122"/>
                <a:cs typeface="+mj-cs"/>
              </a:defRPr>
            </a:lvl1pPr>
            <a:lvl2pPr algn="l" rtl="0" eaLnBrk="0" fontAlgn="base" hangingPunct="0">
              <a:spcBef>
                <a:spcPct val="0"/>
              </a:spcBef>
              <a:spcAft>
                <a:spcPct val="0"/>
              </a:spcAft>
              <a:defRPr sz="3600" b="1">
                <a:solidFill>
                  <a:srgbClr val="FF9900"/>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3600" b="1">
                <a:solidFill>
                  <a:srgbClr val="FF9900"/>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3600" b="1">
                <a:solidFill>
                  <a:srgbClr val="FF9900"/>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3600" b="1">
                <a:solidFill>
                  <a:srgbClr val="FF9900"/>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3600" b="1">
                <a:solidFill>
                  <a:srgbClr val="FF99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3600" b="1">
                <a:solidFill>
                  <a:srgbClr val="FF99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3600" b="1">
                <a:solidFill>
                  <a:srgbClr val="FF99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3600" b="1">
                <a:solidFill>
                  <a:srgbClr val="FF9900"/>
                </a:solidFill>
                <a:effectLst>
                  <a:outerShdw blurRad="38100" dist="38100" dir="2700000" algn="tl">
                    <a:srgbClr val="C0C0C0"/>
                  </a:outerShdw>
                </a:effectLst>
                <a:latin typeface="Arial" charset="0"/>
                <a:ea typeface="黑体" pitchFamily="2" charset="-122"/>
              </a:defRPr>
            </a:lvl9pPr>
          </a:lstStyle>
          <a:p>
            <a:endParaRPr lang="zh-CN" altLang="en-US" dirty="0"/>
          </a:p>
        </p:txBody>
      </p:sp>
      <p:sp>
        <p:nvSpPr>
          <p:cNvPr id="14" name="文本占位符 13"/>
          <p:cNvSpPr>
            <a:spLocks noGrp="1"/>
          </p:cNvSpPr>
          <p:nvPr>
            <p:ph type="body" sz="quarter" idx="10"/>
          </p:nvPr>
        </p:nvSpPr>
        <p:spPr>
          <a:xfrm>
            <a:off x="344505" y="3356992"/>
            <a:ext cx="8424863" cy="1296144"/>
          </a:xfrm>
          <a:prstGeom prst="rect">
            <a:avLst/>
          </a:prstGeom>
        </p:spPr>
        <p:txBody>
          <a:bodyPr anchor="ctr" anchorCtr="1"/>
          <a:lstStyle>
            <a:lvl1pPr marL="0" indent="0" algn="ctr" fontAlgn="base">
              <a:buNone/>
              <a:defRPr baseline="0">
                <a:solidFill>
                  <a:srgbClr val="0070C0"/>
                </a:solidFill>
                <a:latin typeface="Arial Unicode MS" panose="020B0604020202020204" pitchFamily="34" charset="-122"/>
                <a:ea typeface="仿宋" panose="02010609060101010101" pitchFamily="49" charset="-122"/>
              </a:defRPr>
            </a:lvl1pPr>
          </a:lstStyle>
          <a:p>
            <a:pPr lvl="0"/>
            <a:r>
              <a:rPr lang="zh-CN" altLang="en-US" dirty="0" smtClean="0"/>
              <a:t>单击此处编辑母版文本样式</a:t>
            </a:r>
          </a:p>
        </p:txBody>
      </p:sp>
    </p:spTree>
    <p:extLst>
      <p:ext uri="{BB962C8B-B14F-4D97-AF65-F5344CB8AC3E}">
        <p14:creationId xmlns:p14="http://schemas.microsoft.com/office/powerpoint/2010/main" val="295369825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93B23FC9-DC4B-4B51-93E5-71E556557B82}"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136920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52856C45-696D-4396-AEA5-979D284C1BDC}"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357344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D881A5C7-FA63-46BB-B42F-87CD36B502EC}"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789224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42F5F0E0-1DEF-480E-BB08-02651CE9B29B}"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927026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290B95D7-01EF-46B2-9689-65C5F861DD80}"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24690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BBF1E5EB-CEF6-44FA-8C8C-1A41B136A597}"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463876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04562D91-43D1-4709-AFAD-E4FA6B7587EA}"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937393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7D337997-CA7A-4E35-B696-5E5CF2FFEC9E}"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9370932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8C2CE2D1-2D38-46DB-BD8B-A8BA6FC97D10}"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760866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1162050" y="6243638"/>
            <a:ext cx="1905000" cy="457200"/>
          </a:xfrm>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a:xfrm>
            <a:off x="3657600" y="6243638"/>
            <a:ext cx="2895600" cy="457200"/>
          </a:xfrm>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a:xfrm>
            <a:off x="7042150" y="6243638"/>
            <a:ext cx="1905000" cy="457200"/>
          </a:xfrm>
        </p:spPr>
        <p:txBody>
          <a:bodyPr/>
          <a:lstStyle>
            <a:lvl1pPr>
              <a:defRPr/>
            </a:lvl1pPr>
          </a:lstStyle>
          <a:p>
            <a:fld id="{D070C8B9-9A00-4AC9-AB8E-AF1E83151543}"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824487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内容页">
    <p:spTree>
      <p:nvGrpSpPr>
        <p:cNvPr id="1" name=""/>
        <p:cNvGrpSpPr/>
        <p:nvPr/>
      </p:nvGrpSpPr>
      <p:grpSpPr>
        <a:xfrm>
          <a:off x="0" y="0"/>
          <a:ext cx="0" cy="0"/>
          <a:chOff x="0" y="0"/>
          <a:chExt cx="0" cy="0"/>
        </a:xfrm>
      </p:grpSpPr>
      <p:pic>
        <p:nvPicPr>
          <p:cNvPr id="5" name="Picture 9" descr="A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23850" y="836712"/>
            <a:ext cx="8424863" cy="7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占位符 10"/>
          <p:cNvSpPr>
            <a:spLocks noGrp="1"/>
          </p:cNvSpPr>
          <p:nvPr>
            <p:ph type="body" sz="quarter" idx="10"/>
          </p:nvPr>
        </p:nvSpPr>
        <p:spPr>
          <a:xfrm>
            <a:off x="323850" y="980728"/>
            <a:ext cx="8496300" cy="5543897"/>
          </a:xfrm>
          <a:prstGeom prst="rect">
            <a:avLst/>
          </a:prstGeom>
        </p:spPr>
        <p:txBody>
          <a:bodyPr/>
          <a:lstStyle>
            <a:lvl1pPr fontAlgn="base">
              <a:buClr>
                <a:srgbClr val="0070C0"/>
              </a:buClr>
              <a:defRPr sz="2400" b="0" i="0" baseline="0">
                <a:solidFill>
                  <a:schemeClr val="tx1"/>
                </a:solidFill>
                <a:latin typeface="Arial Unicode MS" panose="020B0604020202020204" pitchFamily="34" charset="-122"/>
                <a:ea typeface="宋体" panose="02010600030101010101" pitchFamily="2" charset="-122"/>
              </a:defRPr>
            </a:lvl1pPr>
            <a:lvl2pPr fontAlgn="base">
              <a:buClr>
                <a:srgbClr val="0070C0"/>
              </a:buClr>
              <a:defRPr sz="2000" baseline="0">
                <a:solidFill>
                  <a:schemeClr val="tx1"/>
                </a:solidFill>
                <a:latin typeface="Arial Unicode MS" panose="020B0604020202020204" pitchFamily="34" charset="-122"/>
                <a:ea typeface="宋体" panose="02010600030101010101" pitchFamily="2" charset="-122"/>
              </a:defRPr>
            </a:lvl2pPr>
            <a:lvl3pPr marL="1143000" indent="-228600" fontAlgn="base">
              <a:buClr>
                <a:srgbClr val="0070C0"/>
              </a:buClr>
              <a:buFont typeface="Tw Cen MT" panose="020B0602020104020603" pitchFamily="34" charset="0"/>
              <a:buChar char="–"/>
              <a:defRPr sz="1800">
                <a:solidFill>
                  <a:schemeClr val="tx1"/>
                </a:solidFill>
              </a:defRPr>
            </a:lvl3pPr>
            <a:lvl4pPr marL="1657350" indent="-285750" fontAlgn="base">
              <a:buClr>
                <a:srgbClr val="0070C0"/>
              </a:buClr>
              <a:buFont typeface="Wingdings" panose="05000000000000000000" pitchFamily="2" charset="2"/>
              <a:buChar char="Ø"/>
              <a:defRPr sz="1800" baseline="0">
                <a:solidFill>
                  <a:schemeClr val="tx1"/>
                </a:solidFill>
                <a:latin typeface="Arial Unicode MS" panose="020B0604020202020204" pitchFamily="34" charset="-122"/>
              </a:defRPr>
            </a:lvl4pPr>
            <a:lvl5pPr fontAlgn="base">
              <a:defRPr sz="1600" baseline="0">
                <a:solidFill>
                  <a:schemeClr val="tx1"/>
                </a:solidFill>
                <a:latin typeface="Arial Unicode MS" panose="020B0604020202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endParaRPr lang="zh-CN" altLang="en-US" dirty="0"/>
          </a:p>
        </p:txBody>
      </p:sp>
      <p:sp>
        <p:nvSpPr>
          <p:cNvPr id="4" name="文本占位符 3"/>
          <p:cNvSpPr>
            <a:spLocks noGrp="1"/>
          </p:cNvSpPr>
          <p:nvPr>
            <p:ph type="body" sz="quarter" idx="11"/>
          </p:nvPr>
        </p:nvSpPr>
        <p:spPr>
          <a:xfrm>
            <a:off x="251520" y="188913"/>
            <a:ext cx="8641655" cy="575791"/>
          </a:xfrm>
          <a:prstGeom prst="rect">
            <a:avLst/>
          </a:prstGeom>
        </p:spPr>
        <p:txBody>
          <a:bodyPr anchor="ctr" anchorCtr="0"/>
          <a:lstStyle>
            <a:lvl1pPr marL="0" indent="0" fontAlgn="base">
              <a:spcBef>
                <a:spcPts val="0"/>
              </a:spcBef>
              <a:buNone/>
              <a:defRPr sz="2800" b="0" i="0" baseline="0">
                <a:solidFill>
                  <a:srgbClr val="0070C0"/>
                </a:solidFill>
                <a:latin typeface="Arial Unicode MS" panose="020B0604020202020204" pitchFamily="34" charset="-122"/>
              </a:defRPr>
            </a:lvl1pPr>
          </a:lstStyle>
          <a:p>
            <a:pPr lvl="0"/>
            <a:r>
              <a:rPr lang="zh-CN" altLang="en-US" dirty="0" smtClean="0"/>
              <a:t>单击此处编辑母版文本样式</a:t>
            </a:r>
          </a:p>
        </p:txBody>
      </p:sp>
    </p:spTree>
    <p:extLst>
      <p:ext uri="{BB962C8B-B14F-4D97-AF65-F5344CB8AC3E}">
        <p14:creationId xmlns:p14="http://schemas.microsoft.com/office/powerpoint/2010/main" val="161985722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145088" y="20177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145088" y="4151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1162050" y="6243638"/>
            <a:ext cx="1905000" cy="457200"/>
          </a:xfrm>
        </p:spPr>
        <p:txBody>
          <a:bodyPr/>
          <a:lstStyle>
            <a:lvl1pPr>
              <a:defRPr/>
            </a:lvl1pPr>
          </a:lstStyle>
          <a:p>
            <a:endParaRPr lang="en-US" altLang="zh-CN">
              <a:solidFill>
                <a:srgbClr val="000000"/>
              </a:solidFill>
            </a:endParaRPr>
          </a:p>
        </p:txBody>
      </p:sp>
      <p:sp>
        <p:nvSpPr>
          <p:cNvPr id="7" name="页脚占位符 6"/>
          <p:cNvSpPr>
            <a:spLocks noGrp="1"/>
          </p:cNvSpPr>
          <p:nvPr>
            <p:ph type="ftr" sz="quarter" idx="11"/>
          </p:nvPr>
        </p:nvSpPr>
        <p:spPr>
          <a:xfrm>
            <a:off x="3657600" y="6243638"/>
            <a:ext cx="2895600" cy="457200"/>
          </a:xfrm>
        </p:spPr>
        <p:txBody>
          <a:bodyPr/>
          <a:lstStyle>
            <a:lvl1pPr>
              <a:defRPr/>
            </a:lvl1pPr>
          </a:lstStyle>
          <a:p>
            <a:endParaRPr lang="en-US" altLang="zh-CN">
              <a:solidFill>
                <a:srgbClr val="000000"/>
              </a:solidFill>
            </a:endParaRPr>
          </a:p>
        </p:txBody>
      </p:sp>
      <p:sp>
        <p:nvSpPr>
          <p:cNvPr id="8" name="灯片编号占位符 7"/>
          <p:cNvSpPr>
            <a:spLocks noGrp="1"/>
          </p:cNvSpPr>
          <p:nvPr>
            <p:ph type="sldNum" sz="quarter" idx="12"/>
          </p:nvPr>
        </p:nvSpPr>
        <p:spPr>
          <a:xfrm>
            <a:off x="7042150" y="6243638"/>
            <a:ext cx="1905000" cy="457200"/>
          </a:xfrm>
        </p:spPr>
        <p:txBody>
          <a:bodyPr/>
          <a:lstStyle>
            <a:lvl1pPr>
              <a:defRPr/>
            </a:lvl1pPr>
          </a:lstStyle>
          <a:p>
            <a:fld id="{4C58AFBE-20C5-4DF0-A645-D517771A5EFE}"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028648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150938" y="214313"/>
            <a:ext cx="7793037" cy="1462087"/>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1182688" y="20177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145088" y="20177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1182688" y="4151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5145088" y="4151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1162050" y="6243638"/>
            <a:ext cx="1905000" cy="457200"/>
          </a:xfrm>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a:xfrm>
            <a:off x="3657600" y="6243638"/>
            <a:ext cx="2895600" cy="457200"/>
          </a:xfrm>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a:xfrm>
            <a:off x="7042150" y="6243638"/>
            <a:ext cx="1905000" cy="457200"/>
          </a:xfrm>
        </p:spPr>
        <p:txBody>
          <a:bodyPr/>
          <a:lstStyle>
            <a:lvl1pPr>
              <a:defRPr/>
            </a:lvl1pPr>
          </a:lstStyle>
          <a:p>
            <a:fld id="{639D132C-EF18-46B5-B2B6-885AFF2D30B3}"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17791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1162050" y="6243638"/>
            <a:ext cx="1905000" cy="457200"/>
          </a:xfrm>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a:xfrm>
            <a:off x="3657600" y="6243638"/>
            <a:ext cx="2895600" cy="457200"/>
          </a:xfrm>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a:xfrm>
            <a:off x="7042150" y="6243638"/>
            <a:ext cx="1905000" cy="457200"/>
          </a:xfrm>
        </p:spPr>
        <p:txBody>
          <a:bodyPr/>
          <a:lstStyle>
            <a:lvl1pPr>
              <a:defRPr/>
            </a:lvl1pPr>
          </a:lstStyle>
          <a:p>
            <a:fld id="{6E17BB2C-AA94-4E13-8559-E613F09AA613}"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2515300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145088" y="20177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145088" y="4151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1162050" y="6243638"/>
            <a:ext cx="1905000" cy="457200"/>
          </a:xfrm>
        </p:spPr>
        <p:txBody>
          <a:bodyPr/>
          <a:lstStyle>
            <a:lvl1pPr>
              <a:defRPr/>
            </a:lvl1pPr>
          </a:lstStyle>
          <a:p>
            <a:endParaRPr lang="en-US" altLang="zh-CN">
              <a:solidFill>
                <a:srgbClr val="000000"/>
              </a:solidFill>
            </a:endParaRPr>
          </a:p>
        </p:txBody>
      </p:sp>
      <p:sp>
        <p:nvSpPr>
          <p:cNvPr id="7" name="页脚占位符 6"/>
          <p:cNvSpPr>
            <a:spLocks noGrp="1"/>
          </p:cNvSpPr>
          <p:nvPr>
            <p:ph type="ftr" sz="quarter" idx="11"/>
          </p:nvPr>
        </p:nvSpPr>
        <p:spPr>
          <a:xfrm>
            <a:off x="3657600" y="6243638"/>
            <a:ext cx="2895600" cy="457200"/>
          </a:xfrm>
        </p:spPr>
        <p:txBody>
          <a:bodyPr/>
          <a:lstStyle>
            <a:lvl1pPr>
              <a:defRPr/>
            </a:lvl1pPr>
          </a:lstStyle>
          <a:p>
            <a:endParaRPr lang="en-US" altLang="zh-CN">
              <a:solidFill>
                <a:srgbClr val="000000"/>
              </a:solidFill>
            </a:endParaRPr>
          </a:p>
        </p:txBody>
      </p:sp>
      <p:sp>
        <p:nvSpPr>
          <p:cNvPr id="8" name="灯片编号占位符 7"/>
          <p:cNvSpPr>
            <a:spLocks noGrp="1"/>
          </p:cNvSpPr>
          <p:nvPr>
            <p:ph type="sldNum" sz="quarter" idx="12"/>
          </p:nvPr>
        </p:nvSpPr>
        <p:spPr>
          <a:xfrm>
            <a:off x="7042150" y="6243638"/>
            <a:ext cx="1905000" cy="457200"/>
          </a:xfrm>
        </p:spPr>
        <p:txBody>
          <a:bodyPr/>
          <a:lstStyle>
            <a:lvl1pPr>
              <a:defRPr/>
            </a:lvl1pPr>
          </a:lstStyle>
          <a:p>
            <a:fld id="{E62EB53D-DC66-4508-971A-A7ADDCBF7A79}"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8770183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内容页">
    <p:spTree>
      <p:nvGrpSpPr>
        <p:cNvPr id="1" name=""/>
        <p:cNvGrpSpPr/>
        <p:nvPr/>
      </p:nvGrpSpPr>
      <p:grpSpPr>
        <a:xfrm>
          <a:off x="0" y="0"/>
          <a:ext cx="0" cy="0"/>
          <a:chOff x="0" y="0"/>
          <a:chExt cx="0" cy="0"/>
        </a:xfrm>
      </p:grpSpPr>
      <p:pic>
        <p:nvPicPr>
          <p:cNvPr id="5" name="Picture 9" descr="A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23850" y="836712"/>
            <a:ext cx="8424863" cy="7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占位符 10"/>
          <p:cNvSpPr>
            <a:spLocks noGrp="1"/>
          </p:cNvSpPr>
          <p:nvPr>
            <p:ph type="body" sz="quarter" idx="10"/>
          </p:nvPr>
        </p:nvSpPr>
        <p:spPr>
          <a:xfrm>
            <a:off x="323850" y="980728"/>
            <a:ext cx="8496300" cy="5543897"/>
          </a:xfrm>
          <a:prstGeom prst="rect">
            <a:avLst/>
          </a:prstGeom>
        </p:spPr>
        <p:txBody>
          <a:bodyPr/>
          <a:lstStyle>
            <a:lvl1pPr fontAlgn="base">
              <a:buClr>
                <a:srgbClr val="0070C0"/>
              </a:buClr>
              <a:defRPr sz="2400" b="0" i="0" baseline="0">
                <a:solidFill>
                  <a:schemeClr val="tx1"/>
                </a:solidFill>
                <a:latin typeface="Arial Unicode MS" panose="020B0604020202020204" pitchFamily="34" charset="-122"/>
                <a:ea typeface="宋体" panose="02010600030101010101" pitchFamily="2" charset="-122"/>
              </a:defRPr>
            </a:lvl1pPr>
            <a:lvl2pPr fontAlgn="base">
              <a:buClr>
                <a:srgbClr val="0070C0"/>
              </a:buClr>
              <a:defRPr sz="2000" baseline="0">
                <a:solidFill>
                  <a:schemeClr val="tx1"/>
                </a:solidFill>
                <a:latin typeface="Arial Unicode MS" panose="020B0604020202020204" pitchFamily="34" charset="-122"/>
                <a:ea typeface="宋体" panose="02010600030101010101" pitchFamily="2" charset="-122"/>
              </a:defRPr>
            </a:lvl2pPr>
            <a:lvl3pPr marL="1143000" indent="-228600" fontAlgn="base">
              <a:buClr>
                <a:srgbClr val="0070C0"/>
              </a:buClr>
              <a:buFont typeface="Tw Cen MT" panose="020B0602020104020603" pitchFamily="34" charset="0"/>
              <a:buChar char="–"/>
              <a:defRPr sz="1800">
                <a:solidFill>
                  <a:schemeClr val="tx1"/>
                </a:solidFill>
              </a:defRPr>
            </a:lvl3pPr>
            <a:lvl4pPr marL="1657350" indent="-285750" fontAlgn="base">
              <a:buClr>
                <a:srgbClr val="0070C0"/>
              </a:buClr>
              <a:buFont typeface="Wingdings" panose="05000000000000000000" pitchFamily="2" charset="2"/>
              <a:buChar char="Ø"/>
              <a:defRPr sz="1800" baseline="0">
                <a:solidFill>
                  <a:schemeClr val="tx1"/>
                </a:solidFill>
                <a:latin typeface="Arial Unicode MS" panose="020B0604020202020204" pitchFamily="34" charset="-122"/>
              </a:defRPr>
            </a:lvl4pPr>
            <a:lvl5pPr fontAlgn="base">
              <a:defRPr sz="1600" baseline="0">
                <a:solidFill>
                  <a:schemeClr val="tx1"/>
                </a:solidFill>
                <a:latin typeface="Arial Unicode MS" panose="020B0604020202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endParaRPr lang="zh-CN" altLang="en-US" dirty="0"/>
          </a:p>
        </p:txBody>
      </p:sp>
      <p:sp>
        <p:nvSpPr>
          <p:cNvPr id="4" name="文本占位符 3"/>
          <p:cNvSpPr>
            <a:spLocks noGrp="1"/>
          </p:cNvSpPr>
          <p:nvPr>
            <p:ph type="body" sz="quarter" idx="11"/>
          </p:nvPr>
        </p:nvSpPr>
        <p:spPr>
          <a:xfrm>
            <a:off x="251520" y="188913"/>
            <a:ext cx="8641655" cy="575791"/>
          </a:xfrm>
          <a:prstGeom prst="rect">
            <a:avLst/>
          </a:prstGeom>
        </p:spPr>
        <p:txBody>
          <a:bodyPr anchor="ctr" anchorCtr="0"/>
          <a:lstStyle>
            <a:lvl1pPr marL="0" indent="0" fontAlgn="base">
              <a:spcBef>
                <a:spcPts val="0"/>
              </a:spcBef>
              <a:buNone/>
              <a:defRPr sz="2800" b="0" i="0" baseline="0">
                <a:solidFill>
                  <a:srgbClr val="0070C0"/>
                </a:solidFill>
                <a:latin typeface="Arial Unicode MS" panose="020B0604020202020204" pitchFamily="34" charset="-122"/>
              </a:defRPr>
            </a:lvl1pPr>
          </a:lstStyle>
          <a:p>
            <a:pPr lvl="0"/>
            <a:r>
              <a:rPr lang="zh-CN" altLang="en-US" dirty="0" smtClean="0"/>
              <a:t>单击此处编辑母版文本样式</a:t>
            </a:r>
          </a:p>
        </p:txBody>
      </p:sp>
    </p:spTree>
    <p:extLst>
      <p:ext uri="{BB962C8B-B14F-4D97-AF65-F5344CB8AC3E}">
        <p14:creationId xmlns:p14="http://schemas.microsoft.com/office/powerpoint/2010/main" val="20837818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 y="2348235"/>
            <a:ext cx="8424863" cy="936749"/>
          </a:xfrm>
          <a:prstGeom prst="rect">
            <a:avLst/>
          </a:prstGeom>
        </p:spPr>
        <p:txBody>
          <a:bodyPr anchor="ctr" anchorCtr="1"/>
          <a:lstStyle>
            <a:lvl1pPr>
              <a:defRPr sz="4400">
                <a:solidFill>
                  <a:srgbClr val="0000FF"/>
                </a:solidFill>
              </a:defRPr>
            </a:lvl1pPr>
          </a:lstStyle>
          <a:p>
            <a:r>
              <a:rPr lang="zh-CN" altLang="en-US" dirty="0" smtClean="0"/>
              <a:t>谢谢！</a:t>
            </a:r>
            <a:endParaRPr lang="zh-CN" altLang="en-US" dirty="0"/>
          </a:p>
        </p:txBody>
      </p:sp>
    </p:spTree>
    <p:extLst>
      <p:ext uri="{BB962C8B-B14F-4D97-AF65-F5344CB8AC3E}">
        <p14:creationId xmlns:p14="http://schemas.microsoft.com/office/powerpoint/2010/main" val="2743939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48098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31863" y="96838"/>
            <a:ext cx="7158037" cy="1412875"/>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949325" y="1981200"/>
            <a:ext cx="3754438" cy="41148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856163" y="1981200"/>
            <a:ext cx="3754437" cy="19812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856163" y="4114800"/>
            <a:ext cx="3754437" cy="19812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946150" y="6248400"/>
            <a:ext cx="1905000" cy="457200"/>
          </a:xfrm>
          <a:prstGeom prst="rect">
            <a:avLst/>
          </a:prstGeom>
        </p:spPr>
        <p:txBody>
          <a:bodyPr/>
          <a:lstStyle>
            <a:lvl1pPr>
              <a:defRPr/>
            </a:lvl1pPr>
          </a:lstStyle>
          <a:p>
            <a:endParaRPr lang="en-US" altLang="zh-CN"/>
          </a:p>
        </p:txBody>
      </p:sp>
      <p:sp>
        <p:nvSpPr>
          <p:cNvPr id="7" name="页脚占位符 6"/>
          <p:cNvSpPr>
            <a:spLocks noGrp="1"/>
          </p:cNvSpPr>
          <p:nvPr>
            <p:ph type="ftr" sz="quarter" idx="11"/>
          </p:nvPr>
        </p:nvSpPr>
        <p:spPr>
          <a:xfrm>
            <a:off x="3352800" y="6248400"/>
            <a:ext cx="2895600" cy="457200"/>
          </a:xfrm>
          <a:prstGeom prst="rect">
            <a:avLst/>
          </a:prstGeom>
        </p:spPr>
        <p:txBody>
          <a:bodyPr/>
          <a:lstStyle>
            <a:lvl1pPr>
              <a:defRPr/>
            </a:lvl1pPr>
          </a:lstStyle>
          <a:p>
            <a:endParaRPr lang="en-US" altLang="zh-CN"/>
          </a:p>
        </p:txBody>
      </p:sp>
      <p:sp>
        <p:nvSpPr>
          <p:cNvPr id="8" name="灯片编号占位符 7"/>
          <p:cNvSpPr>
            <a:spLocks noGrp="1"/>
          </p:cNvSpPr>
          <p:nvPr>
            <p:ph type="sldNum" sz="quarter" idx="12"/>
          </p:nvPr>
        </p:nvSpPr>
        <p:spPr>
          <a:xfrm>
            <a:off x="6705600" y="6248400"/>
            <a:ext cx="1905000" cy="457200"/>
          </a:xfrm>
          <a:prstGeom prst="rect">
            <a:avLst/>
          </a:prstGeom>
        </p:spPr>
        <p:txBody>
          <a:bodyPr/>
          <a:lstStyle>
            <a:lvl1pPr>
              <a:defRPr/>
            </a:lvl1pPr>
          </a:lstStyle>
          <a:p>
            <a:fld id="{B9FF4398-CD55-464B-8B98-837364C3DCE4}" type="slidenum">
              <a:rPr lang="zh-CN" altLang="en-US"/>
              <a:pPr/>
              <a:t>‹#›</a:t>
            </a:fld>
            <a:endParaRPr lang="en-US" altLang="zh-CN"/>
          </a:p>
        </p:txBody>
      </p:sp>
    </p:spTree>
    <p:extLst>
      <p:ext uri="{BB962C8B-B14F-4D97-AF65-F5344CB8AC3E}">
        <p14:creationId xmlns:p14="http://schemas.microsoft.com/office/powerpoint/2010/main" val="132333056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81000"/>
            <a:ext cx="8001000" cy="835025"/>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533400" y="1524000"/>
            <a:ext cx="8153400" cy="44958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xfrm>
            <a:off x="609600" y="6245225"/>
            <a:ext cx="1981200" cy="476250"/>
          </a:xfrm>
          <a:prstGeom prst="rect">
            <a:avLst/>
          </a:prstGeom>
        </p:spPr>
        <p:txBody>
          <a:bodyPr/>
          <a:lstStyle>
            <a:lvl1pPr>
              <a:defRPr/>
            </a:lvl1pPr>
          </a:lstStyle>
          <a:p>
            <a:pPr>
              <a:defRPr/>
            </a:pPr>
            <a:fld id="{C34964B9-CF72-429C-9681-45AD1F370632}" type="datetime1">
              <a:rPr lang="zh-CN" altLang="en-US"/>
              <a:pPr>
                <a:defRPr/>
              </a:pPr>
              <a:t>2021-01-07</a:t>
            </a:fld>
            <a:endParaRPr lang="en-US"/>
          </a:p>
        </p:txBody>
      </p:sp>
      <p:sp>
        <p:nvSpPr>
          <p:cNvPr id="5" name="Rectangle 7"/>
          <p:cNvSpPr>
            <a:spLocks noGrp="1" noChangeArrowheads="1"/>
          </p:cNvSpPr>
          <p:nvPr>
            <p:ph type="ftr" sz="quarter" idx="11"/>
          </p:nvPr>
        </p:nvSpPr>
        <p:spPr>
          <a:xfrm>
            <a:off x="3124200" y="6245225"/>
            <a:ext cx="2895600" cy="476250"/>
          </a:xfrm>
          <a:prstGeom prst="rect">
            <a:avLst/>
          </a:prstGeom>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xfrm>
            <a:off x="8748713" y="6597650"/>
            <a:ext cx="395287" cy="260350"/>
          </a:xfrm>
          <a:prstGeom prst="rect">
            <a:avLst/>
          </a:prstGeom>
        </p:spPr>
        <p:txBody>
          <a:bodyPr/>
          <a:lstStyle>
            <a:lvl1pPr>
              <a:defRPr/>
            </a:lvl1pPr>
          </a:lstStyle>
          <a:p>
            <a:pPr>
              <a:defRPr/>
            </a:pPr>
            <a:fld id="{232398FD-BB22-4C30-9379-D9E2CAD8834B}" type="slidenum">
              <a:rPr lang="zh-CN" altLang="en-US"/>
              <a:pPr>
                <a:defRPr/>
              </a:pPr>
              <a:t>‹#›</a:t>
            </a:fld>
            <a:endParaRPr lang="en-US"/>
          </a:p>
        </p:txBody>
      </p:sp>
    </p:spTree>
    <p:extLst>
      <p:ext uri="{BB962C8B-B14F-4D97-AF65-F5344CB8AC3E}">
        <p14:creationId xmlns:p14="http://schemas.microsoft.com/office/powerpoint/2010/main" val="1105435846"/>
      </p:ext>
    </p:extLst>
  </p:cSld>
  <p:clrMapOvr>
    <a:masterClrMapping/>
  </p:clrMapOvr>
  <p:transition>
    <p:wip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1162050" y="6243638"/>
            <a:ext cx="1905000" cy="457200"/>
          </a:xfrm>
          <a:prstGeom prst="rect">
            <a:avLst/>
          </a:prstGeom>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a:xfrm>
            <a:off x="3657600" y="6243638"/>
            <a:ext cx="2895600" cy="457200"/>
          </a:xfrm>
          <a:prstGeom prst="rect">
            <a:avLst/>
          </a:prstGeom>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a:xfrm>
            <a:off x="7042150" y="6243638"/>
            <a:ext cx="1905000" cy="457200"/>
          </a:xfrm>
          <a:prstGeom prst="rect">
            <a:avLst/>
          </a:prstGeom>
        </p:spPr>
        <p:txBody>
          <a:bodyPr/>
          <a:lstStyle>
            <a:lvl1pPr>
              <a:defRPr/>
            </a:lvl1pPr>
          </a:lstStyle>
          <a:p>
            <a:fld id="{D070C8B9-9A00-4AC9-AB8E-AF1E83151543}"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753274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16748"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smtClean="0"/>
              <a:t>单击此处编辑母版标题样式</a:t>
            </a:r>
          </a:p>
        </p:txBody>
      </p:sp>
      <p:sp>
        <p:nvSpPr>
          <p:cNvPr id="11674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
        <p:nvSpPr>
          <p:cNvPr id="116750" name="Rectangle 14"/>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solidFill>
                <a:srgbClr val="1C1C1C"/>
              </a:solidFill>
            </a:endParaRPr>
          </a:p>
        </p:txBody>
      </p:sp>
      <p:sp>
        <p:nvSpPr>
          <p:cNvPr id="116751" name="Rectangle 15"/>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solidFill>
                <a:srgbClr val="1C1C1C"/>
              </a:solidFill>
            </a:endParaRPr>
          </a:p>
        </p:txBody>
      </p:sp>
      <p:sp>
        <p:nvSpPr>
          <p:cNvPr id="116752" name="Rectangle 16"/>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52353C50-F134-437D-A62A-D5926C5E0F61}" type="slidenum">
              <a:rPr lang="zh-CN" altLang="en-US">
                <a:solidFill>
                  <a:srgbClr val="1C1C1C"/>
                </a:solidFill>
              </a:rPr>
              <a:pPr/>
              <a:t>‹#›</a:t>
            </a:fld>
            <a:endParaRPr lang="en-US" altLang="zh-CN">
              <a:solidFill>
                <a:srgbClr val="1C1C1C"/>
              </a:solidFill>
            </a:endParaRPr>
          </a:p>
        </p:txBody>
      </p:sp>
    </p:spTree>
    <p:extLst>
      <p:ext uri="{BB962C8B-B14F-4D97-AF65-F5344CB8AC3E}">
        <p14:creationId xmlns:p14="http://schemas.microsoft.com/office/powerpoint/2010/main" val="864044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1E2CFC38-0CB7-454E-8D5D-224A75FF1554}"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961618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63" r:id="rId1"/>
    <p:sldLayoutId id="2147484276" r:id="rId2"/>
    <p:sldLayoutId id="2147484267" r:id="rId3"/>
    <p:sldLayoutId id="2147484268" r:id="rId4"/>
    <p:sldLayoutId id="2147484345" r:id="rId5"/>
    <p:sldLayoutId id="2147484346" r:id="rId6"/>
    <p:sldLayoutId id="2147484347" r:id="rId7"/>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FF9900"/>
          </a:solidFill>
          <a:effectLst>
            <a:outerShdw blurRad="38100" dist="38100" dir="2700000" algn="tl">
              <a:srgbClr val="C0C0C0"/>
            </a:outerShdw>
          </a:effectLst>
          <a:latin typeface="+mj-lt"/>
          <a:ea typeface="黑体" pitchFamily="2" charset="-122"/>
          <a:cs typeface="+mj-cs"/>
        </a:defRPr>
      </a:lvl1pPr>
      <a:lvl2pPr algn="l" rtl="0" eaLnBrk="0" fontAlgn="base" hangingPunct="0">
        <a:spcBef>
          <a:spcPct val="0"/>
        </a:spcBef>
        <a:spcAft>
          <a:spcPct val="0"/>
        </a:spcAft>
        <a:defRPr sz="3600" b="1">
          <a:solidFill>
            <a:srgbClr val="FF9900"/>
          </a:solidFill>
          <a:effectLst>
            <a:outerShdw blurRad="38100" dist="38100" dir="2700000" algn="tl">
              <a:srgbClr val="C0C0C0"/>
            </a:outerShdw>
          </a:effectLst>
          <a:latin typeface="Arial" charset="0"/>
          <a:ea typeface="黑体" pitchFamily="2" charset="-122"/>
        </a:defRPr>
      </a:lvl2pPr>
      <a:lvl3pPr algn="l" rtl="0" eaLnBrk="0" fontAlgn="base" hangingPunct="0">
        <a:spcBef>
          <a:spcPct val="0"/>
        </a:spcBef>
        <a:spcAft>
          <a:spcPct val="0"/>
        </a:spcAft>
        <a:defRPr sz="3600" b="1">
          <a:solidFill>
            <a:srgbClr val="FF9900"/>
          </a:solidFill>
          <a:effectLst>
            <a:outerShdw blurRad="38100" dist="38100" dir="2700000" algn="tl">
              <a:srgbClr val="C0C0C0"/>
            </a:outerShdw>
          </a:effectLst>
          <a:latin typeface="Arial" charset="0"/>
          <a:ea typeface="黑体" pitchFamily="2" charset="-122"/>
        </a:defRPr>
      </a:lvl3pPr>
      <a:lvl4pPr algn="l" rtl="0" eaLnBrk="0" fontAlgn="base" hangingPunct="0">
        <a:spcBef>
          <a:spcPct val="0"/>
        </a:spcBef>
        <a:spcAft>
          <a:spcPct val="0"/>
        </a:spcAft>
        <a:defRPr sz="3600" b="1">
          <a:solidFill>
            <a:srgbClr val="FF9900"/>
          </a:solidFill>
          <a:effectLst>
            <a:outerShdw blurRad="38100" dist="38100" dir="2700000" algn="tl">
              <a:srgbClr val="C0C0C0"/>
            </a:outerShdw>
          </a:effectLst>
          <a:latin typeface="Arial" charset="0"/>
          <a:ea typeface="黑体" pitchFamily="2" charset="-122"/>
        </a:defRPr>
      </a:lvl4pPr>
      <a:lvl5pPr algn="l" rtl="0" eaLnBrk="0" fontAlgn="base" hangingPunct="0">
        <a:spcBef>
          <a:spcPct val="0"/>
        </a:spcBef>
        <a:spcAft>
          <a:spcPct val="0"/>
        </a:spcAft>
        <a:defRPr sz="3600" b="1">
          <a:solidFill>
            <a:srgbClr val="FF9900"/>
          </a:solidFill>
          <a:effectLst>
            <a:outerShdw blurRad="38100" dist="38100" dir="2700000" algn="tl">
              <a:srgbClr val="C0C0C0"/>
            </a:outerShdw>
          </a:effectLst>
          <a:latin typeface="Arial" charset="0"/>
          <a:ea typeface="黑体" pitchFamily="2" charset="-122"/>
        </a:defRPr>
      </a:lvl5pPr>
      <a:lvl6pPr marL="457200" algn="l" rtl="0" fontAlgn="base">
        <a:spcBef>
          <a:spcPct val="0"/>
        </a:spcBef>
        <a:spcAft>
          <a:spcPct val="0"/>
        </a:spcAft>
        <a:defRPr sz="3600" b="1">
          <a:solidFill>
            <a:srgbClr val="FF99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3600" b="1">
          <a:solidFill>
            <a:srgbClr val="FF99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3600" b="1">
          <a:solidFill>
            <a:srgbClr val="FF99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3600" b="1">
          <a:solidFill>
            <a:srgbClr val="FF9900"/>
          </a:solidFill>
          <a:effectLst>
            <a:outerShdw blurRad="38100" dist="38100" dir="2700000" algn="tl">
              <a:srgbClr val="C0C0C0"/>
            </a:outerShdw>
          </a:effectLst>
          <a:latin typeface="Arial" charset="0"/>
          <a:ea typeface="黑体" pitchFamily="2" charset="-122"/>
        </a:defRPr>
      </a:lvl9pPr>
    </p:titleStyle>
    <p:bodyStyle>
      <a:lvl1pPr marL="342900" indent="-342900" algn="l" rtl="0" eaLnBrk="0" fontAlgn="t" hangingPunct="0">
        <a:spcBef>
          <a:spcPct val="30000"/>
        </a:spcBef>
        <a:spcAft>
          <a:spcPct val="0"/>
        </a:spcAft>
        <a:buClr>
          <a:srgbClr val="FF9900"/>
        </a:buClr>
        <a:buFont typeface="Wingdings" pitchFamily="2" charset="2"/>
        <a:buChar char="n"/>
        <a:defRPr sz="2800" b="1">
          <a:solidFill>
            <a:srgbClr val="0000FF"/>
          </a:solidFill>
          <a:latin typeface="+mn-lt"/>
          <a:ea typeface="黑体" pitchFamily="2" charset="-122"/>
          <a:cs typeface="+mn-cs"/>
        </a:defRPr>
      </a:lvl1pPr>
      <a:lvl2pPr marL="742950" indent="-285750" algn="l" rtl="0" eaLnBrk="0" fontAlgn="t" hangingPunct="0">
        <a:spcBef>
          <a:spcPct val="30000"/>
        </a:spcBef>
        <a:spcAft>
          <a:spcPct val="0"/>
        </a:spcAft>
        <a:buClr>
          <a:srgbClr val="FF9900"/>
        </a:buClr>
        <a:buFont typeface="Wingdings" pitchFamily="2" charset="2"/>
        <a:buChar char="l"/>
        <a:defRPr sz="2800">
          <a:solidFill>
            <a:srgbClr val="0000FF"/>
          </a:solidFill>
          <a:latin typeface="+mn-lt"/>
          <a:ea typeface="黑体"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721" name="Rectangle 9"/>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15722" name="Rectangle 10"/>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5723" name="Rectangle 11"/>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400">
                <a:latin typeface="+mn-lt"/>
              </a:defRPr>
            </a:lvl1pPr>
          </a:lstStyle>
          <a:p>
            <a:endParaRPr lang="en-US" altLang="zh-CN">
              <a:solidFill>
                <a:srgbClr val="000000"/>
              </a:solidFill>
            </a:endParaRPr>
          </a:p>
        </p:txBody>
      </p:sp>
      <p:sp>
        <p:nvSpPr>
          <p:cNvPr id="115724" name="Rectangle 12"/>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latin typeface="+mn-lt"/>
              </a:defRPr>
            </a:lvl1pPr>
          </a:lstStyle>
          <a:p>
            <a:pPr algn="ctr"/>
            <a:endParaRPr lang="en-US" altLang="zh-CN">
              <a:solidFill>
                <a:srgbClr val="000000"/>
              </a:solidFill>
            </a:endParaRPr>
          </a:p>
        </p:txBody>
      </p:sp>
      <p:sp>
        <p:nvSpPr>
          <p:cNvPr id="115725" name="Rectangle 13"/>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latin typeface="+mn-lt"/>
              </a:defRPr>
            </a:lvl1pPr>
          </a:lstStyle>
          <a:p>
            <a:fld id="{7D3B0314-298B-4F36-A70B-F91AF725B6DB}" type="slidenum">
              <a:rPr lang="zh-CN" altLang="en-US">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292960751"/>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48" r:id="rId17"/>
  </p:sldLayoutIdLst>
  <p:hf hdr="0" ftr="0" dt="0"/>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oleObject" Target="../embeddings/oleObject17.bin"/><Relationship Id="rId3" Type="http://schemas.openxmlformats.org/officeDocument/2006/relationships/oleObject" Target="../embeddings/oleObject12.bin"/><Relationship Id="rId7" Type="http://schemas.openxmlformats.org/officeDocument/2006/relationships/oleObject" Target="../embeddings/oleObject14.bin"/><Relationship Id="rId12" Type="http://schemas.openxmlformats.org/officeDocument/2006/relationships/image" Target="../media/image23.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0.wmf"/><Relationship Id="rId11" Type="http://schemas.openxmlformats.org/officeDocument/2006/relationships/oleObject" Target="../embeddings/oleObject16.bin"/><Relationship Id="rId5" Type="http://schemas.openxmlformats.org/officeDocument/2006/relationships/oleObject" Target="../embeddings/oleObject13.bin"/><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15.bin"/><Relationship Id="rId14" Type="http://schemas.openxmlformats.org/officeDocument/2006/relationships/image" Target="../media/image24.wmf"/></Relationships>
</file>

<file path=ppt/slides/_rels/slide11.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26.wmf"/><Relationship Id="rId11" Type="http://schemas.openxmlformats.org/officeDocument/2006/relationships/oleObject" Target="../embeddings/oleObject22.bin"/><Relationship Id="rId5" Type="http://schemas.openxmlformats.org/officeDocument/2006/relationships/oleObject" Target="../embeddings/oleObject19.bin"/><Relationship Id="rId10" Type="http://schemas.openxmlformats.org/officeDocument/2006/relationships/image" Target="../media/image28.wmf"/><Relationship Id="rId4" Type="http://schemas.openxmlformats.org/officeDocument/2006/relationships/image" Target="../media/image25.wmf"/><Relationship Id="rId9" Type="http://schemas.openxmlformats.org/officeDocument/2006/relationships/oleObject" Target="../embeddings/oleObject21.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30.wmf"/><Relationship Id="rId5" Type="http://schemas.openxmlformats.org/officeDocument/2006/relationships/oleObject" Target="../embeddings/oleObject24.bin"/><Relationship Id="rId4" Type="http://schemas.openxmlformats.org/officeDocument/2006/relationships/image" Target="../media/image29.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oleObject" Target="../embeddings/oleObject30.bin"/><Relationship Id="rId18" Type="http://schemas.openxmlformats.org/officeDocument/2006/relationships/image" Target="../media/image38.wmf"/><Relationship Id="rId3" Type="http://schemas.openxmlformats.org/officeDocument/2006/relationships/oleObject" Target="../embeddings/oleObject25.bin"/><Relationship Id="rId21" Type="http://schemas.openxmlformats.org/officeDocument/2006/relationships/oleObject" Target="../embeddings/oleObject34.bin"/><Relationship Id="rId7" Type="http://schemas.openxmlformats.org/officeDocument/2006/relationships/oleObject" Target="../embeddings/oleObject27.bin"/><Relationship Id="rId12" Type="http://schemas.openxmlformats.org/officeDocument/2006/relationships/image" Target="../media/image35.wmf"/><Relationship Id="rId17" Type="http://schemas.openxmlformats.org/officeDocument/2006/relationships/oleObject" Target="../embeddings/oleObject32.bin"/><Relationship Id="rId2" Type="http://schemas.openxmlformats.org/officeDocument/2006/relationships/slideLayout" Target="../slideLayouts/slideLayout4.xml"/><Relationship Id="rId16" Type="http://schemas.openxmlformats.org/officeDocument/2006/relationships/image" Target="../media/image37.wmf"/><Relationship Id="rId20" Type="http://schemas.openxmlformats.org/officeDocument/2006/relationships/image" Target="../media/image39.wmf"/><Relationship Id="rId1" Type="http://schemas.openxmlformats.org/officeDocument/2006/relationships/vmlDrawing" Target="../drawings/vmlDrawing7.vml"/><Relationship Id="rId6" Type="http://schemas.openxmlformats.org/officeDocument/2006/relationships/image" Target="../media/image32.wmf"/><Relationship Id="rId11" Type="http://schemas.openxmlformats.org/officeDocument/2006/relationships/oleObject" Target="../embeddings/oleObject29.bin"/><Relationship Id="rId5" Type="http://schemas.openxmlformats.org/officeDocument/2006/relationships/oleObject" Target="../embeddings/oleObject26.bin"/><Relationship Id="rId15" Type="http://schemas.openxmlformats.org/officeDocument/2006/relationships/oleObject" Target="../embeddings/oleObject31.bin"/><Relationship Id="rId10" Type="http://schemas.openxmlformats.org/officeDocument/2006/relationships/image" Target="../media/image34.wmf"/><Relationship Id="rId19" Type="http://schemas.openxmlformats.org/officeDocument/2006/relationships/oleObject" Target="../embeddings/oleObject33.bin"/><Relationship Id="rId4" Type="http://schemas.openxmlformats.org/officeDocument/2006/relationships/image" Target="../media/image31.wmf"/><Relationship Id="rId9" Type="http://schemas.openxmlformats.org/officeDocument/2006/relationships/oleObject" Target="../embeddings/oleObject28.bin"/><Relationship Id="rId14" Type="http://schemas.openxmlformats.org/officeDocument/2006/relationships/image" Target="../media/image36.wmf"/><Relationship Id="rId22" Type="http://schemas.openxmlformats.org/officeDocument/2006/relationships/image" Target="../media/image40.wmf"/></Relationships>
</file>

<file path=ppt/slides/_rels/slide15.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40.bin"/><Relationship Id="rId18" Type="http://schemas.openxmlformats.org/officeDocument/2006/relationships/image" Target="../media/image48.wmf"/><Relationship Id="rId26" Type="http://schemas.openxmlformats.org/officeDocument/2006/relationships/image" Target="../media/image52.wmf"/><Relationship Id="rId3" Type="http://schemas.openxmlformats.org/officeDocument/2006/relationships/oleObject" Target="../embeddings/oleObject35.bin"/><Relationship Id="rId21" Type="http://schemas.openxmlformats.org/officeDocument/2006/relationships/oleObject" Target="../embeddings/oleObject44.bin"/><Relationship Id="rId7" Type="http://schemas.openxmlformats.org/officeDocument/2006/relationships/oleObject" Target="../embeddings/oleObject37.bin"/><Relationship Id="rId12" Type="http://schemas.openxmlformats.org/officeDocument/2006/relationships/image" Target="../media/image45.wmf"/><Relationship Id="rId17" Type="http://schemas.openxmlformats.org/officeDocument/2006/relationships/oleObject" Target="../embeddings/oleObject42.bin"/><Relationship Id="rId25" Type="http://schemas.openxmlformats.org/officeDocument/2006/relationships/oleObject" Target="../embeddings/oleObject46.bin"/><Relationship Id="rId2" Type="http://schemas.openxmlformats.org/officeDocument/2006/relationships/slideLayout" Target="../slideLayouts/slideLayout4.xml"/><Relationship Id="rId16" Type="http://schemas.openxmlformats.org/officeDocument/2006/relationships/image" Target="../media/image47.wmf"/><Relationship Id="rId20" Type="http://schemas.openxmlformats.org/officeDocument/2006/relationships/image" Target="../media/image49.wmf"/><Relationship Id="rId1" Type="http://schemas.openxmlformats.org/officeDocument/2006/relationships/vmlDrawing" Target="../drawings/vmlDrawing8.vml"/><Relationship Id="rId6" Type="http://schemas.openxmlformats.org/officeDocument/2006/relationships/image" Target="../media/image42.wmf"/><Relationship Id="rId11" Type="http://schemas.openxmlformats.org/officeDocument/2006/relationships/oleObject" Target="../embeddings/oleObject39.bin"/><Relationship Id="rId24" Type="http://schemas.openxmlformats.org/officeDocument/2006/relationships/image" Target="../media/image51.wmf"/><Relationship Id="rId5" Type="http://schemas.openxmlformats.org/officeDocument/2006/relationships/oleObject" Target="../embeddings/oleObject36.bin"/><Relationship Id="rId15" Type="http://schemas.openxmlformats.org/officeDocument/2006/relationships/oleObject" Target="../embeddings/oleObject41.bin"/><Relationship Id="rId23" Type="http://schemas.openxmlformats.org/officeDocument/2006/relationships/oleObject" Target="../embeddings/oleObject45.bin"/><Relationship Id="rId28" Type="http://schemas.openxmlformats.org/officeDocument/2006/relationships/image" Target="../media/image53.wmf"/><Relationship Id="rId10" Type="http://schemas.openxmlformats.org/officeDocument/2006/relationships/image" Target="../media/image44.wmf"/><Relationship Id="rId19" Type="http://schemas.openxmlformats.org/officeDocument/2006/relationships/oleObject" Target="../embeddings/oleObject43.bin"/><Relationship Id="rId4" Type="http://schemas.openxmlformats.org/officeDocument/2006/relationships/image" Target="../media/image41.wmf"/><Relationship Id="rId9" Type="http://schemas.openxmlformats.org/officeDocument/2006/relationships/oleObject" Target="../embeddings/oleObject38.bin"/><Relationship Id="rId14" Type="http://schemas.openxmlformats.org/officeDocument/2006/relationships/image" Target="../media/image46.wmf"/><Relationship Id="rId22" Type="http://schemas.openxmlformats.org/officeDocument/2006/relationships/image" Target="../media/image50.wmf"/><Relationship Id="rId27" Type="http://schemas.openxmlformats.org/officeDocument/2006/relationships/oleObject" Target="../embeddings/oleObject47.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4.xml"/><Relationship Id="rId1" Type="http://schemas.openxmlformats.org/officeDocument/2006/relationships/vmlDrawing" Target="../drawings/vmlDrawing9.vml"/><Relationship Id="rId4" Type="http://schemas.openxmlformats.org/officeDocument/2006/relationships/image" Target="../media/image54.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57.wmf"/><Relationship Id="rId13" Type="http://schemas.openxmlformats.org/officeDocument/2006/relationships/oleObject" Target="../embeddings/oleObject54.bin"/><Relationship Id="rId18" Type="http://schemas.openxmlformats.org/officeDocument/2006/relationships/image" Target="../media/image62.wmf"/><Relationship Id="rId3" Type="http://schemas.openxmlformats.org/officeDocument/2006/relationships/oleObject" Target="../embeddings/oleObject49.bin"/><Relationship Id="rId7" Type="http://schemas.openxmlformats.org/officeDocument/2006/relationships/oleObject" Target="../embeddings/oleObject51.bin"/><Relationship Id="rId12" Type="http://schemas.openxmlformats.org/officeDocument/2006/relationships/image" Target="../media/image59.wmf"/><Relationship Id="rId17" Type="http://schemas.openxmlformats.org/officeDocument/2006/relationships/oleObject" Target="../embeddings/oleObject56.bin"/><Relationship Id="rId2" Type="http://schemas.openxmlformats.org/officeDocument/2006/relationships/slideLayout" Target="../slideLayouts/slideLayout4.xml"/><Relationship Id="rId16" Type="http://schemas.openxmlformats.org/officeDocument/2006/relationships/image" Target="../media/image61.wmf"/><Relationship Id="rId20" Type="http://schemas.openxmlformats.org/officeDocument/2006/relationships/image" Target="../media/image63.wmf"/><Relationship Id="rId1" Type="http://schemas.openxmlformats.org/officeDocument/2006/relationships/vmlDrawing" Target="../drawings/vmlDrawing10.vml"/><Relationship Id="rId6" Type="http://schemas.openxmlformats.org/officeDocument/2006/relationships/image" Target="../media/image56.wmf"/><Relationship Id="rId11" Type="http://schemas.openxmlformats.org/officeDocument/2006/relationships/oleObject" Target="../embeddings/oleObject53.bin"/><Relationship Id="rId5" Type="http://schemas.openxmlformats.org/officeDocument/2006/relationships/oleObject" Target="../embeddings/oleObject50.bin"/><Relationship Id="rId15" Type="http://schemas.openxmlformats.org/officeDocument/2006/relationships/oleObject" Target="../embeddings/oleObject55.bin"/><Relationship Id="rId10" Type="http://schemas.openxmlformats.org/officeDocument/2006/relationships/image" Target="../media/image58.wmf"/><Relationship Id="rId19" Type="http://schemas.openxmlformats.org/officeDocument/2006/relationships/oleObject" Target="../embeddings/oleObject57.bin"/><Relationship Id="rId4" Type="http://schemas.openxmlformats.org/officeDocument/2006/relationships/image" Target="../media/image55.wmf"/><Relationship Id="rId9" Type="http://schemas.openxmlformats.org/officeDocument/2006/relationships/oleObject" Target="../embeddings/oleObject52.bin"/><Relationship Id="rId14" Type="http://schemas.openxmlformats.org/officeDocument/2006/relationships/image" Target="../media/image60.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oleObject" Target="../embeddings/oleObject63.bin"/><Relationship Id="rId18" Type="http://schemas.openxmlformats.org/officeDocument/2006/relationships/image" Target="../media/image71.wmf"/><Relationship Id="rId3" Type="http://schemas.openxmlformats.org/officeDocument/2006/relationships/oleObject" Target="../embeddings/oleObject58.bin"/><Relationship Id="rId7" Type="http://schemas.openxmlformats.org/officeDocument/2006/relationships/oleObject" Target="../embeddings/oleObject60.bin"/><Relationship Id="rId12" Type="http://schemas.openxmlformats.org/officeDocument/2006/relationships/image" Target="../media/image68.wmf"/><Relationship Id="rId17" Type="http://schemas.openxmlformats.org/officeDocument/2006/relationships/oleObject" Target="../embeddings/oleObject65.bin"/><Relationship Id="rId2" Type="http://schemas.openxmlformats.org/officeDocument/2006/relationships/slideLayout" Target="../slideLayouts/slideLayout4.xml"/><Relationship Id="rId16" Type="http://schemas.openxmlformats.org/officeDocument/2006/relationships/image" Target="../media/image70.wmf"/><Relationship Id="rId1" Type="http://schemas.openxmlformats.org/officeDocument/2006/relationships/vmlDrawing" Target="../drawings/vmlDrawing11.vml"/><Relationship Id="rId6" Type="http://schemas.openxmlformats.org/officeDocument/2006/relationships/image" Target="../media/image65.wmf"/><Relationship Id="rId11" Type="http://schemas.openxmlformats.org/officeDocument/2006/relationships/oleObject" Target="../embeddings/oleObject62.bin"/><Relationship Id="rId5" Type="http://schemas.openxmlformats.org/officeDocument/2006/relationships/oleObject" Target="../embeddings/oleObject59.bin"/><Relationship Id="rId15" Type="http://schemas.openxmlformats.org/officeDocument/2006/relationships/oleObject" Target="../embeddings/oleObject64.bin"/><Relationship Id="rId10" Type="http://schemas.openxmlformats.org/officeDocument/2006/relationships/image" Target="../media/image67.wmf"/><Relationship Id="rId4" Type="http://schemas.openxmlformats.org/officeDocument/2006/relationships/image" Target="../media/image64.wmf"/><Relationship Id="rId9" Type="http://schemas.openxmlformats.org/officeDocument/2006/relationships/oleObject" Target="../embeddings/oleObject61.bin"/><Relationship Id="rId14" Type="http://schemas.openxmlformats.org/officeDocument/2006/relationships/image" Target="../media/image69.wmf"/></Relationships>
</file>

<file path=ppt/slides/_rels/slide21.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66.bin"/><Relationship Id="rId7" Type="http://schemas.openxmlformats.org/officeDocument/2006/relationships/oleObject" Target="../embeddings/oleObject68.bin"/><Relationship Id="rId12" Type="http://schemas.openxmlformats.org/officeDocument/2006/relationships/image" Target="../media/image76.wmf"/><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73.wmf"/><Relationship Id="rId11" Type="http://schemas.openxmlformats.org/officeDocument/2006/relationships/oleObject" Target="../embeddings/oleObject70.bin"/><Relationship Id="rId5" Type="http://schemas.openxmlformats.org/officeDocument/2006/relationships/oleObject" Target="../embeddings/oleObject67.bin"/><Relationship Id="rId10" Type="http://schemas.openxmlformats.org/officeDocument/2006/relationships/image" Target="../media/image75.wmf"/><Relationship Id="rId4" Type="http://schemas.openxmlformats.org/officeDocument/2006/relationships/image" Target="../media/image72.wmf"/><Relationship Id="rId9" Type="http://schemas.openxmlformats.org/officeDocument/2006/relationships/oleObject" Target="../embeddings/oleObject69.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image" Target="../media/image78.wmf"/><Relationship Id="rId5" Type="http://schemas.openxmlformats.org/officeDocument/2006/relationships/oleObject" Target="../embeddings/oleObject72.bin"/><Relationship Id="rId4" Type="http://schemas.openxmlformats.org/officeDocument/2006/relationships/image" Target="../media/image77.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image" Target="../media/image80.wmf"/><Relationship Id="rId5" Type="http://schemas.openxmlformats.org/officeDocument/2006/relationships/oleObject" Target="../embeddings/oleObject74.bin"/><Relationship Id="rId4" Type="http://schemas.openxmlformats.org/officeDocument/2006/relationships/image" Target="../media/image79.wmf"/></Relationships>
</file>

<file path=ppt/slides/_rels/slide25.xml.rels><?xml version="1.0" encoding="UTF-8" standalone="yes"?>
<Relationships xmlns="http://schemas.openxmlformats.org/package/2006/relationships"><Relationship Id="rId8" Type="http://schemas.openxmlformats.org/officeDocument/2006/relationships/image" Target="../media/image83.wmf"/><Relationship Id="rId13" Type="http://schemas.openxmlformats.org/officeDocument/2006/relationships/oleObject" Target="../embeddings/oleObject80.bin"/><Relationship Id="rId18" Type="http://schemas.openxmlformats.org/officeDocument/2006/relationships/image" Target="../media/image88.wmf"/><Relationship Id="rId3" Type="http://schemas.openxmlformats.org/officeDocument/2006/relationships/oleObject" Target="../embeddings/oleObject75.bin"/><Relationship Id="rId7" Type="http://schemas.openxmlformats.org/officeDocument/2006/relationships/oleObject" Target="../embeddings/oleObject77.bin"/><Relationship Id="rId12" Type="http://schemas.openxmlformats.org/officeDocument/2006/relationships/image" Target="../media/image85.wmf"/><Relationship Id="rId17" Type="http://schemas.openxmlformats.org/officeDocument/2006/relationships/oleObject" Target="../embeddings/oleObject82.bin"/><Relationship Id="rId2" Type="http://schemas.openxmlformats.org/officeDocument/2006/relationships/slideLayout" Target="../slideLayouts/slideLayout4.xml"/><Relationship Id="rId16" Type="http://schemas.openxmlformats.org/officeDocument/2006/relationships/image" Target="../media/image87.wmf"/><Relationship Id="rId20" Type="http://schemas.openxmlformats.org/officeDocument/2006/relationships/image" Target="../media/image89.wmf"/><Relationship Id="rId1" Type="http://schemas.openxmlformats.org/officeDocument/2006/relationships/vmlDrawing" Target="../drawings/vmlDrawing15.vml"/><Relationship Id="rId6" Type="http://schemas.openxmlformats.org/officeDocument/2006/relationships/image" Target="../media/image82.wmf"/><Relationship Id="rId11" Type="http://schemas.openxmlformats.org/officeDocument/2006/relationships/oleObject" Target="../embeddings/oleObject79.bin"/><Relationship Id="rId5" Type="http://schemas.openxmlformats.org/officeDocument/2006/relationships/oleObject" Target="../embeddings/oleObject76.bin"/><Relationship Id="rId15" Type="http://schemas.openxmlformats.org/officeDocument/2006/relationships/oleObject" Target="../embeddings/oleObject81.bin"/><Relationship Id="rId10" Type="http://schemas.openxmlformats.org/officeDocument/2006/relationships/image" Target="../media/image84.wmf"/><Relationship Id="rId19" Type="http://schemas.openxmlformats.org/officeDocument/2006/relationships/oleObject" Target="../embeddings/oleObject83.bin"/><Relationship Id="rId4" Type="http://schemas.openxmlformats.org/officeDocument/2006/relationships/image" Target="../media/image81.wmf"/><Relationship Id="rId9" Type="http://schemas.openxmlformats.org/officeDocument/2006/relationships/oleObject" Target="../embeddings/oleObject78.bin"/><Relationship Id="rId14" Type="http://schemas.openxmlformats.org/officeDocument/2006/relationships/image" Target="../media/image86.wmf"/></Relationships>
</file>

<file path=ppt/slides/_rels/slide26.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oleObject" Target="../embeddings/oleObject84.bin"/><Relationship Id="rId7" Type="http://schemas.openxmlformats.org/officeDocument/2006/relationships/oleObject" Target="../embeddings/oleObject86.bin"/><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image" Target="../media/image91.wmf"/><Relationship Id="rId5" Type="http://schemas.openxmlformats.org/officeDocument/2006/relationships/oleObject" Target="../embeddings/oleObject85.bin"/><Relationship Id="rId4" Type="http://schemas.openxmlformats.org/officeDocument/2006/relationships/image" Target="../media/image90.wmf"/></Relationships>
</file>

<file path=ppt/slides/_rels/slide27.xml.rels><?xml version="1.0" encoding="UTF-8" standalone="yes"?>
<Relationships xmlns="http://schemas.openxmlformats.org/package/2006/relationships"><Relationship Id="rId8" Type="http://schemas.openxmlformats.org/officeDocument/2006/relationships/image" Target="../media/image95.wmf"/><Relationship Id="rId13" Type="http://schemas.openxmlformats.org/officeDocument/2006/relationships/oleObject" Target="../embeddings/oleObject90.bin"/><Relationship Id="rId3" Type="http://schemas.openxmlformats.org/officeDocument/2006/relationships/oleObject" Target="../embeddings/oleObject87.bin"/><Relationship Id="rId7" Type="http://schemas.openxmlformats.org/officeDocument/2006/relationships/oleObject" Target="../embeddings/oleObject89.bin"/><Relationship Id="rId12" Type="http://schemas.openxmlformats.org/officeDocument/2006/relationships/image" Target="../media/image105.png"/><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image" Target="../media/image94.wmf"/><Relationship Id="rId11" Type="http://schemas.openxmlformats.org/officeDocument/2006/relationships/image" Target="../media/image104.png"/><Relationship Id="rId5" Type="http://schemas.openxmlformats.org/officeDocument/2006/relationships/oleObject" Target="../embeddings/oleObject88.bin"/><Relationship Id="rId15" Type="http://schemas.openxmlformats.org/officeDocument/2006/relationships/oleObject" Target="../embeddings/oleObject91.bin"/><Relationship Id="rId4" Type="http://schemas.openxmlformats.org/officeDocument/2006/relationships/image" Target="../media/image93.wmf"/><Relationship Id="rId14" Type="http://schemas.openxmlformats.org/officeDocument/2006/relationships/image" Target="../media/image96.wmf"/></Relationships>
</file>

<file path=ppt/slides/_rels/slide28.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oleObject" Target="../embeddings/oleObject92.bin"/><Relationship Id="rId7"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98.wmf"/><Relationship Id="rId5" Type="http://schemas.openxmlformats.org/officeDocument/2006/relationships/oleObject" Target="../embeddings/oleObject93.bin"/><Relationship Id="rId10" Type="http://schemas.openxmlformats.org/officeDocument/2006/relationships/image" Target="../media/image100.wmf"/><Relationship Id="rId4" Type="http://schemas.openxmlformats.org/officeDocument/2006/relationships/image" Target="../media/image97.wmf"/><Relationship Id="rId9" Type="http://schemas.openxmlformats.org/officeDocument/2006/relationships/oleObject" Target="../embeddings/oleObject95.bin"/></Relationships>
</file>

<file path=ppt/slides/_rels/slide29.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oleObject" Target="../embeddings/oleObject96.bin"/><Relationship Id="rId7" Type="http://schemas.openxmlformats.org/officeDocument/2006/relationships/oleObject" Target="../embeddings/oleObject98.bin"/><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image" Target="../media/image102.wmf"/><Relationship Id="rId11" Type="http://schemas.openxmlformats.org/officeDocument/2006/relationships/image" Target="../media/image105.emf"/><Relationship Id="rId5" Type="http://schemas.openxmlformats.org/officeDocument/2006/relationships/oleObject" Target="../embeddings/oleObject97.bin"/><Relationship Id="rId10" Type="http://schemas.openxmlformats.org/officeDocument/2006/relationships/image" Target="../media/image104.wmf"/><Relationship Id="rId4" Type="http://schemas.openxmlformats.org/officeDocument/2006/relationships/image" Target="../media/image101.wmf"/><Relationship Id="rId9" Type="http://schemas.openxmlformats.org/officeDocument/2006/relationships/oleObject" Target="../embeddings/oleObject99.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02.bin"/><Relationship Id="rId13" Type="http://schemas.openxmlformats.org/officeDocument/2006/relationships/image" Target="../media/image109.wmf"/><Relationship Id="rId3" Type="http://schemas.openxmlformats.org/officeDocument/2006/relationships/oleObject" Target="../embeddings/oleObject100.bin"/><Relationship Id="rId7" Type="http://schemas.openxmlformats.org/officeDocument/2006/relationships/image" Target="../media/image107.wmf"/><Relationship Id="rId12" Type="http://schemas.openxmlformats.org/officeDocument/2006/relationships/oleObject" Target="../embeddings/oleObject104.bin"/><Relationship Id="rId2" Type="http://schemas.openxmlformats.org/officeDocument/2006/relationships/slideLayout" Target="../slideLayouts/slideLayout4.xml"/><Relationship Id="rId1" Type="http://schemas.openxmlformats.org/officeDocument/2006/relationships/vmlDrawing" Target="../drawings/vmlDrawing20.vml"/><Relationship Id="rId6" Type="http://schemas.openxmlformats.org/officeDocument/2006/relationships/oleObject" Target="../embeddings/oleObject101.bin"/><Relationship Id="rId11" Type="http://schemas.openxmlformats.org/officeDocument/2006/relationships/image" Target="../media/image108.wmf"/><Relationship Id="rId5" Type="http://schemas.openxmlformats.org/officeDocument/2006/relationships/image" Target="../media/image111.emf"/><Relationship Id="rId15" Type="http://schemas.openxmlformats.org/officeDocument/2006/relationships/image" Target="../media/image110.wmf"/><Relationship Id="rId10" Type="http://schemas.openxmlformats.org/officeDocument/2006/relationships/oleObject" Target="../embeddings/oleObject103.bin"/><Relationship Id="rId4" Type="http://schemas.openxmlformats.org/officeDocument/2006/relationships/image" Target="../media/image106.wmf"/><Relationship Id="rId9" Type="http://schemas.openxmlformats.org/officeDocument/2006/relationships/image" Target="../media/image99.wmf"/><Relationship Id="rId14" Type="http://schemas.openxmlformats.org/officeDocument/2006/relationships/oleObject" Target="../embeddings/oleObject105.bin"/></Relationships>
</file>

<file path=ppt/slides/_rels/slide31.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oleObject" Target="../embeddings/oleObject106.bin"/><Relationship Id="rId7" Type="http://schemas.openxmlformats.org/officeDocument/2006/relationships/oleObject" Target="../embeddings/oleObject108.bin"/><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image" Target="../media/image113.wmf"/><Relationship Id="rId5" Type="http://schemas.openxmlformats.org/officeDocument/2006/relationships/oleObject" Target="../embeddings/oleObject107.bin"/><Relationship Id="rId10" Type="http://schemas.openxmlformats.org/officeDocument/2006/relationships/image" Target="../media/image115.wmf"/><Relationship Id="rId4" Type="http://schemas.openxmlformats.org/officeDocument/2006/relationships/image" Target="../media/image112.wmf"/><Relationship Id="rId9" Type="http://schemas.openxmlformats.org/officeDocument/2006/relationships/oleObject" Target="../embeddings/oleObject109.bin"/></Relationships>
</file>

<file path=ppt/slides/_rels/slide32.xml.rels><?xml version="1.0" encoding="UTF-8" standalone="yes"?>
<Relationships xmlns="http://schemas.openxmlformats.org/package/2006/relationships"><Relationship Id="rId8" Type="http://schemas.openxmlformats.org/officeDocument/2006/relationships/image" Target="../media/image118.wmf"/><Relationship Id="rId13" Type="http://schemas.openxmlformats.org/officeDocument/2006/relationships/oleObject" Target="../embeddings/oleObject115.bin"/><Relationship Id="rId3" Type="http://schemas.openxmlformats.org/officeDocument/2006/relationships/oleObject" Target="../embeddings/oleObject110.bin"/><Relationship Id="rId7" Type="http://schemas.openxmlformats.org/officeDocument/2006/relationships/oleObject" Target="../embeddings/oleObject112.bin"/><Relationship Id="rId12" Type="http://schemas.openxmlformats.org/officeDocument/2006/relationships/image" Target="../media/image120.wmf"/><Relationship Id="rId2" Type="http://schemas.openxmlformats.org/officeDocument/2006/relationships/slideLayout" Target="../slideLayouts/slideLayout4.xml"/><Relationship Id="rId1" Type="http://schemas.openxmlformats.org/officeDocument/2006/relationships/vmlDrawing" Target="../drawings/vmlDrawing22.vml"/><Relationship Id="rId6" Type="http://schemas.openxmlformats.org/officeDocument/2006/relationships/image" Target="../media/image117.wmf"/><Relationship Id="rId11" Type="http://schemas.openxmlformats.org/officeDocument/2006/relationships/oleObject" Target="../embeddings/oleObject114.bin"/><Relationship Id="rId5" Type="http://schemas.openxmlformats.org/officeDocument/2006/relationships/oleObject" Target="../embeddings/oleObject111.bin"/><Relationship Id="rId10" Type="http://schemas.openxmlformats.org/officeDocument/2006/relationships/image" Target="../media/image119.wmf"/><Relationship Id="rId4" Type="http://schemas.openxmlformats.org/officeDocument/2006/relationships/image" Target="../media/image116.wmf"/><Relationship Id="rId9" Type="http://schemas.openxmlformats.org/officeDocument/2006/relationships/oleObject" Target="../embeddings/oleObject113.bin"/><Relationship Id="rId14" Type="http://schemas.openxmlformats.org/officeDocument/2006/relationships/image" Target="../media/image121.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image" Target="../media/image123.wmf"/><Relationship Id="rId5" Type="http://schemas.openxmlformats.org/officeDocument/2006/relationships/oleObject" Target="../embeddings/oleObject117.bin"/><Relationship Id="rId4" Type="http://schemas.openxmlformats.org/officeDocument/2006/relationships/image" Target="../media/image122.wmf"/></Relationships>
</file>

<file path=ppt/slides/_rels/slide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vmlDrawing" Target="../drawings/vmlDrawing24.vml"/><Relationship Id="rId5" Type="http://schemas.openxmlformats.org/officeDocument/2006/relationships/image" Target="../media/image125.wmf"/><Relationship Id="rId4" Type="http://schemas.openxmlformats.org/officeDocument/2006/relationships/oleObject" Target="../embeddings/oleObject118.bin"/></Relationships>
</file>

<file path=ppt/slides/_rels/slide36.xml.rels><?xml version="1.0" encoding="UTF-8" standalone="yes"?>
<Relationships xmlns="http://schemas.openxmlformats.org/package/2006/relationships"><Relationship Id="rId3" Type="http://schemas.openxmlformats.org/officeDocument/2006/relationships/image" Target="http://source.cer.net/gjpxw/thujsj/016/images/image_content/3/3_2_44_074.gif" TargetMode="External"/><Relationship Id="rId2" Type="http://schemas.openxmlformats.org/officeDocument/2006/relationships/image" Target="../media/image126.png"/><Relationship Id="rId1" Type="http://schemas.openxmlformats.org/officeDocument/2006/relationships/slideLayout" Target="../slideLayouts/slideLayout4.xml"/><Relationship Id="rId5" Type="http://schemas.openxmlformats.org/officeDocument/2006/relationships/image" Target="http://source.cer.net/gjpxw/thujsj/016/images/image_content/3/3_2_44_075.gif" TargetMode="External"/><Relationship Id="rId4" Type="http://schemas.openxmlformats.org/officeDocument/2006/relationships/image" Target="../media/image12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28.wmf"/><Relationship Id="rId2" Type="http://schemas.openxmlformats.org/officeDocument/2006/relationships/slideLayout" Target="../slideLayouts/slideLayout14.xml"/><Relationship Id="rId1" Type="http://schemas.openxmlformats.org/officeDocument/2006/relationships/vmlDrawing" Target="../drawings/vmlDrawing25.vml"/><Relationship Id="rId6" Type="http://schemas.openxmlformats.org/officeDocument/2006/relationships/oleObject" Target="../embeddings/oleObject120.bin"/><Relationship Id="rId5" Type="http://schemas.openxmlformats.org/officeDocument/2006/relationships/image" Target="../media/image117.wmf"/><Relationship Id="rId4" Type="http://schemas.openxmlformats.org/officeDocument/2006/relationships/oleObject" Target="../embeddings/oleObject119.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28.wmf"/><Relationship Id="rId2" Type="http://schemas.openxmlformats.org/officeDocument/2006/relationships/slideLayout" Target="../slideLayouts/slideLayout14.xml"/><Relationship Id="rId1" Type="http://schemas.openxmlformats.org/officeDocument/2006/relationships/vmlDrawing" Target="../drawings/vmlDrawing26.vml"/><Relationship Id="rId6" Type="http://schemas.openxmlformats.org/officeDocument/2006/relationships/oleObject" Target="../embeddings/oleObject122.bin"/><Relationship Id="rId5" Type="http://schemas.openxmlformats.org/officeDocument/2006/relationships/image" Target="../media/image117.wmf"/><Relationship Id="rId4" Type="http://schemas.openxmlformats.org/officeDocument/2006/relationships/oleObject" Target="../embeddings/oleObject121.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28.wmf"/><Relationship Id="rId2" Type="http://schemas.openxmlformats.org/officeDocument/2006/relationships/slideLayout" Target="../slideLayouts/slideLayout14.xml"/><Relationship Id="rId1" Type="http://schemas.openxmlformats.org/officeDocument/2006/relationships/vmlDrawing" Target="../drawings/vmlDrawing27.vml"/><Relationship Id="rId6" Type="http://schemas.openxmlformats.org/officeDocument/2006/relationships/oleObject" Target="../embeddings/oleObject124.bin"/><Relationship Id="rId5" Type="http://schemas.openxmlformats.org/officeDocument/2006/relationships/image" Target="../media/image117.wmf"/><Relationship Id="rId4" Type="http://schemas.openxmlformats.org/officeDocument/2006/relationships/oleObject" Target="../embeddings/oleObject123.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28.wmf"/><Relationship Id="rId2" Type="http://schemas.openxmlformats.org/officeDocument/2006/relationships/slideLayout" Target="../slideLayouts/slideLayout14.xml"/><Relationship Id="rId1" Type="http://schemas.openxmlformats.org/officeDocument/2006/relationships/vmlDrawing" Target="../drawings/vmlDrawing28.vml"/><Relationship Id="rId6" Type="http://schemas.openxmlformats.org/officeDocument/2006/relationships/oleObject" Target="../embeddings/oleObject126.bin"/><Relationship Id="rId5" Type="http://schemas.openxmlformats.org/officeDocument/2006/relationships/image" Target="../media/image117.wmf"/><Relationship Id="rId4" Type="http://schemas.openxmlformats.org/officeDocument/2006/relationships/oleObject" Target="../embeddings/oleObject125.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28.wmf"/><Relationship Id="rId2" Type="http://schemas.openxmlformats.org/officeDocument/2006/relationships/slideLayout" Target="../slideLayouts/slideLayout14.xml"/><Relationship Id="rId1" Type="http://schemas.openxmlformats.org/officeDocument/2006/relationships/vmlDrawing" Target="../drawings/vmlDrawing29.vml"/><Relationship Id="rId6" Type="http://schemas.openxmlformats.org/officeDocument/2006/relationships/oleObject" Target="../embeddings/oleObject128.bin"/><Relationship Id="rId5" Type="http://schemas.openxmlformats.org/officeDocument/2006/relationships/image" Target="../media/image117.wmf"/><Relationship Id="rId4" Type="http://schemas.openxmlformats.org/officeDocument/2006/relationships/oleObject" Target="../embeddings/oleObject127.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28.wmf"/><Relationship Id="rId2" Type="http://schemas.openxmlformats.org/officeDocument/2006/relationships/slideLayout" Target="../slideLayouts/slideLayout14.xml"/><Relationship Id="rId1" Type="http://schemas.openxmlformats.org/officeDocument/2006/relationships/vmlDrawing" Target="../drawings/vmlDrawing30.vml"/><Relationship Id="rId6" Type="http://schemas.openxmlformats.org/officeDocument/2006/relationships/oleObject" Target="../embeddings/oleObject130.bin"/><Relationship Id="rId5" Type="http://schemas.openxmlformats.org/officeDocument/2006/relationships/image" Target="../media/image117.wmf"/><Relationship Id="rId4" Type="http://schemas.openxmlformats.org/officeDocument/2006/relationships/oleObject" Target="../embeddings/oleObject129.bin"/></Relationships>
</file>

<file path=ppt/slides/_rels/slide43.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131.bin"/><Relationship Id="rId7" Type="http://schemas.openxmlformats.org/officeDocument/2006/relationships/oleObject" Target="../embeddings/oleObject133.bin"/><Relationship Id="rId2" Type="http://schemas.openxmlformats.org/officeDocument/2006/relationships/slideLayout" Target="../slideLayouts/slideLayout24.xml"/><Relationship Id="rId1" Type="http://schemas.openxmlformats.org/officeDocument/2006/relationships/vmlDrawing" Target="../drawings/vmlDrawing31.vml"/><Relationship Id="rId6" Type="http://schemas.openxmlformats.org/officeDocument/2006/relationships/image" Target="../media/image130.wmf"/><Relationship Id="rId5" Type="http://schemas.openxmlformats.org/officeDocument/2006/relationships/oleObject" Target="../embeddings/oleObject132.bin"/><Relationship Id="rId4" Type="http://schemas.openxmlformats.org/officeDocument/2006/relationships/image" Target="../media/image129.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33.wmf"/><Relationship Id="rId5" Type="http://schemas.openxmlformats.org/officeDocument/2006/relationships/oleObject" Target="../embeddings/oleObject135.bin"/><Relationship Id="rId4" Type="http://schemas.openxmlformats.org/officeDocument/2006/relationships/image" Target="../media/image132.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4.xml"/><Relationship Id="rId1" Type="http://schemas.openxmlformats.org/officeDocument/2006/relationships/vmlDrawing" Target="../drawings/vmlDrawing33.vml"/><Relationship Id="rId4" Type="http://schemas.openxmlformats.org/officeDocument/2006/relationships/image" Target="../media/image134.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Layout" Target="../slideLayouts/slideLayout4.xml"/><Relationship Id="rId1" Type="http://schemas.openxmlformats.org/officeDocument/2006/relationships/vmlDrawing" Target="../drawings/vmlDrawing34.vml"/><Relationship Id="rId6" Type="http://schemas.openxmlformats.org/officeDocument/2006/relationships/image" Target="../media/image136.wmf"/><Relationship Id="rId5" Type="http://schemas.openxmlformats.org/officeDocument/2006/relationships/oleObject" Target="../embeddings/oleObject138.bin"/><Relationship Id="rId4" Type="http://schemas.openxmlformats.org/officeDocument/2006/relationships/image" Target="../media/image135.wmf"/></Relationships>
</file>

<file path=ppt/slides/_rels/slide47.xml.rels><?xml version="1.0" encoding="UTF-8" standalone="yes"?>
<Relationships xmlns="http://schemas.openxmlformats.org/package/2006/relationships"><Relationship Id="rId8" Type="http://schemas.openxmlformats.org/officeDocument/2006/relationships/image" Target="../media/image139.wmf"/><Relationship Id="rId3" Type="http://schemas.openxmlformats.org/officeDocument/2006/relationships/oleObject" Target="../embeddings/oleObject139.bin"/><Relationship Id="rId7" Type="http://schemas.openxmlformats.org/officeDocument/2006/relationships/oleObject" Target="../embeddings/oleObject141.bin"/><Relationship Id="rId2" Type="http://schemas.openxmlformats.org/officeDocument/2006/relationships/slideLayout" Target="../slideLayouts/slideLayout4.xml"/><Relationship Id="rId1" Type="http://schemas.openxmlformats.org/officeDocument/2006/relationships/vmlDrawing" Target="../drawings/vmlDrawing35.vml"/><Relationship Id="rId6" Type="http://schemas.openxmlformats.org/officeDocument/2006/relationships/image" Target="../media/image138.wmf"/><Relationship Id="rId5" Type="http://schemas.openxmlformats.org/officeDocument/2006/relationships/oleObject" Target="../embeddings/oleObject140.bin"/><Relationship Id="rId10" Type="http://schemas.openxmlformats.org/officeDocument/2006/relationships/image" Target="../media/image140.wmf"/><Relationship Id="rId4" Type="http://schemas.openxmlformats.org/officeDocument/2006/relationships/image" Target="../media/image137.wmf"/><Relationship Id="rId9" Type="http://schemas.openxmlformats.org/officeDocument/2006/relationships/oleObject" Target="../embeddings/oleObject142.bin"/></Relationships>
</file>

<file path=ppt/slides/_rels/slide48.xml.rels><?xml version="1.0" encoding="UTF-8" standalone="yes"?>
<Relationships xmlns="http://schemas.openxmlformats.org/package/2006/relationships"><Relationship Id="rId8" Type="http://schemas.openxmlformats.org/officeDocument/2006/relationships/image" Target="../media/image143.wmf"/><Relationship Id="rId13" Type="http://schemas.openxmlformats.org/officeDocument/2006/relationships/oleObject" Target="../embeddings/oleObject148.bin"/><Relationship Id="rId18" Type="http://schemas.openxmlformats.org/officeDocument/2006/relationships/image" Target="../media/image148.wmf"/><Relationship Id="rId3" Type="http://schemas.openxmlformats.org/officeDocument/2006/relationships/oleObject" Target="../embeddings/oleObject143.bin"/><Relationship Id="rId7" Type="http://schemas.openxmlformats.org/officeDocument/2006/relationships/oleObject" Target="../embeddings/oleObject145.bin"/><Relationship Id="rId12" Type="http://schemas.openxmlformats.org/officeDocument/2006/relationships/image" Target="../media/image145.wmf"/><Relationship Id="rId17" Type="http://schemas.openxmlformats.org/officeDocument/2006/relationships/oleObject" Target="../embeddings/oleObject150.bin"/><Relationship Id="rId2" Type="http://schemas.openxmlformats.org/officeDocument/2006/relationships/slideLayout" Target="../slideLayouts/slideLayout4.xml"/><Relationship Id="rId16" Type="http://schemas.openxmlformats.org/officeDocument/2006/relationships/image" Target="../media/image147.wmf"/><Relationship Id="rId20" Type="http://schemas.openxmlformats.org/officeDocument/2006/relationships/image" Target="../media/image149.wmf"/><Relationship Id="rId1" Type="http://schemas.openxmlformats.org/officeDocument/2006/relationships/vmlDrawing" Target="../drawings/vmlDrawing36.vml"/><Relationship Id="rId6" Type="http://schemas.openxmlformats.org/officeDocument/2006/relationships/image" Target="../media/image142.wmf"/><Relationship Id="rId11" Type="http://schemas.openxmlformats.org/officeDocument/2006/relationships/oleObject" Target="../embeddings/oleObject147.bin"/><Relationship Id="rId5" Type="http://schemas.openxmlformats.org/officeDocument/2006/relationships/oleObject" Target="../embeddings/oleObject144.bin"/><Relationship Id="rId15" Type="http://schemas.openxmlformats.org/officeDocument/2006/relationships/oleObject" Target="../embeddings/oleObject149.bin"/><Relationship Id="rId10" Type="http://schemas.openxmlformats.org/officeDocument/2006/relationships/image" Target="../media/image144.wmf"/><Relationship Id="rId19" Type="http://schemas.openxmlformats.org/officeDocument/2006/relationships/oleObject" Target="../embeddings/oleObject151.bin"/><Relationship Id="rId4" Type="http://schemas.openxmlformats.org/officeDocument/2006/relationships/image" Target="../media/image141.wmf"/><Relationship Id="rId9" Type="http://schemas.openxmlformats.org/officeDocument/2006/relationships/oleObject" Target="../embeddings/oleObject146.bin"/><Relationship Id="rId14" Type="http://schemas.openxmlformats.org/officeDocument/2006/relationships/image" Target="../media/image146.wmf"/></Relationships>
</file>

<file path=ppt/slides/_rels/slide4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Layout" Target="../slideLayouts/slideLayout4.xml"/><Relationship Id="rId1" Type="http://schemas.openxmlformats.org/officeDocument/2006/relationships/vmlDrawing" Target="../drawings/vmlDrawing37.vml"/><Relationship Id="rId6" Type="http://schemas.openxmlformats.org/officeDocument/2006/relationships/image" Target="../media/image152.wmf"/><Relationship Id="rId5" Type="http://schemas.openxmlformats.org/officeDocument/2006/relationships/oleObject" Target="../embeddings/oleObject153.bin"/><Relationship Id="rId4" Type="http://schemas.openxmlformats.org/officeDocument/2006/relationships/image" Target="../media/image151.wmf"/></Relationships>
</file>

<file path=ppt/slides/_rels/slide51.xml.rels><?xml version="1.0" encoding="UTF-8" standalone="yes"?>
<Relationships xmlns="http://schemas.openxmlformats.org/package/2006/relationships"><Relationship Id="rId8" Type="http://schemas.openxmlformats.org/officeDocument/2006/relationships/image" Target="../media/image155.wmf"/><Relationship Id="rId13" Type="http://schemas.openxmlformats.org/officeDocument/2006/relationships/oleObject" Target="../embeddings/oleObject159.bin"/><Relationship Id="rId3" Type="http://schemas.openxmlformats.org/officeDocument/2006/relationships/oleObject" Target="../embeddings/oleObject154.bin"/><Relationship Id="rId7" Type="http://schemas.openxmlformats.org/officeDocument/2006/relationships/oleObject" Target="../embeddings/oleObject156.bin"/><Relationship Id="rId12" Type="http://schemas.openxmlformats.org/officeDocument/2006/relationships/image" Target="../media/image157.wmf"/><Relationship Id="rId2" Type="http://schemas.openxmlformats.org/officeDocument/2006/relationships/slideLayout" Target="../slideLayouts/slideLayout4.xml"/><Relationship Id="rId1" Type="http://schemas.openxmlformats.org/officeDocument/2006/relationships/vmlDrawing" Target="../drawings/vmlDrawing38.vml"/><Relationship Id="rId6" Type="http://schemas.openxmlformats.org/officeDocument/2006/relationships/image" Target="../media/image154.wmf"/><Relationship Id="rId11" Type="http://schemas.openxmlformats.org/officeDocument/2006/relationships/oleObject" Target="../embeddings/oleObject158.bin"/><Relationship Id="rId5" Type="http://schemas.openxmlformats.org/officeDocument/2006/relationships/oleObject" Target="../embeddings/oleObject155.bin"/><Relationship Id="rId10" Type="http://schemas.openxmlformats.org/officeDocument/2006/relationships/image" Target="../media/image156.wmf"/><Relationship Id="rId4" Type="http://schemas.openxmlformats.org/officeDocument/2006/relationships/image" Target="../media/image153.wmf"/><Relationship Id="rId9" Type="http://schemas.openxmlformats.org/officeDocument/2006/relationships/oleObject" Target="../embeddings/oleObject157.bin"/><Relationship Id="rId14" Type="http://schemas.openxmlformats.org/officeDocument/2006/relationships/image" Target="../media/image158.wmf"/></Relationships>
</file>

<file path=ppt/slides/_rels/slide52.xml.rels><?xml version="1.0" encoding="UTF-8" standalone="yes"?>
<Relationships xmlns="http://schemas.openxmlformats.org/package/2006/relationships"><Relationship Id="rId8" Type="http://schemas.openxmlformats.org/officeDocument/2006/relationships/image" Target="../media/image161.wmf"/><Relationship Id="rId13" Type="http://schemas.openxmlformats.org/officeDocument/2006/relationships/oleObject" Target="../embeddings/oleObject165.bin"/><Relationship Id="rId3" Type="http://schemas.openxmlformats.org/officeDocument/2006/relationships/oleObject" Target="../embeddings/oleObject160.bin"/><Relationship Id="rId7" Type="http://schemas.openxmlformats.org/officeDocument/2006/relationships/oleObject" Target="../embeddings/oleObject162.bin"/><Relationship Id="rId12" Type="http://schemas.openxmlformats.org/officeDocument/2006/relationships/image" Target="../media/image163.wmf"/><Relationship Id="rId2" Type="http://schemas.openxmlformats.org/officeDocument/2006/relationships/slideLayout" Target="../slideLayouts/slideLayout4.xml"/><Relationship Id="rId16" Type="http://schemas.openxmlformats.org/officeDocument/2006/relationships/image" Target="../media/image165.wmf"/><Relationship Id="rId1" Type="http://schemas.openxmlformats.org/officeDocument/2006/relationships/vmlDrawing" Target="../drawings/vmlDrawing39.vml"/><Relationship Id="rId6" Type="http://schemas.openxmlformats.org/officeDocument/2006/relationships/image" Target="../media/image160.wmf"/><Relationship Id="rId11" Type="http://schemas.openxmlformats.org/officeDocument/2006/relationships/oleObject" Target="../embeddings/oleObject164.bin"/><Relationship Id="rId5" Type="http://schemas.openxmlformats.org/officeDocument/2006/relationships/oleObject" Target="../embeddings/oleObject161.bin"/><Relationship Id="rId15" Type="http://schemas.openxmlformats.org/officeDocument/2006/relationships/oleObject" Target="../embeddings/oleObject166.bin"/><Relationship Id="rId10" Type="http://schemas.openxmlformats.org/officeDocument/2006/relationships/image" Target="../media/image162.wmf"/><Relationship Id="rId4" Type="http://schemas.openxmlformats.org/officeDocument/2006/relationships/image" Target="../media/image159.wmf"/><Relationship Id="rId9" Type="http://schemas.openxmlformats.org/officeDocument/2006/relationships/oleObject" Target="../embeddings/oleObject163.bin"/><Relationship Id="rId14" Type="http://schemas.openxmlformats.org/officeDocument/2006/relationships/image" Target="../media/image164.wmf"/></Relationships>
</file>

<file path=ppt/slides/_rels/slide53.xml.rels><?xml version="1.0" encoding="UTF-8" standalone="yes"?>
<Relationships xmlns="http://schemas.openxmlformats.org/package/2006/relationships"><Relationship Id="rId8" Type="http://schemas.openxmlformats.org/officeDocument/2006/relationships/image" Target="../media/image168.wmf"/><Relationship Id="rId13" Type="http://schemas.openxmlformats.org/officeDocument/2006/relationships/oleObject" Target="../embeddings/oleObject172.bin"/><Relationship Id="rId3" Type="http://schemas.openxmlformats.org/officeDocument/2006/relationships/oleObject" Target="../embeddings/oleObject167.bin"/><Relationship Id="rId7" Type="http://schemas.openxmlformats.org/officeDocument/2006/relationships/oleObject" Target="../embeddings/oleObject169.bin"/><Relationship Id="rId12" Type="http://schemas.openxmlformats.org/officeDocument/2006/relationships/image" Target="../media/image170.wmf"/><Relationship Id="rId2" Type="http://schemas.openxmlformats.org/officeDocument/2006/relationships/slideLayout" Target="../slideLayouts/slideLayout4.xml"/><Relationship Id="rId16" Type="http://schemas.openxmlformats.org/officeDocument/2006/relationships/image" Target="../media/image165.wmf"/><Relationship Id="rId1" Type="http://schemas.openxmlformats.org/officeDocument/2006/relationships/vmlDrawing" Target="../drawings/vmlDrawing40.vml"/><Relationship Id="rId6" Type="http://schemas.openxmlformats.org/officeDocument/2006/relationships/image" Target="../media/image167.wmf"/><Relationship Id="rId11" Type="http://schemas.openxmlformats.org/officeDocument/2006/relationships/oleObject" Target="../embeddings/oleObject171.bin"/><Relationship Id="rId5" Type="http://schemas.openxmlformats.org/officeDocument/2006/relationships/oleObject" Target="../embeddings/oleObject168.bin"/><Relationship Id="rId15" Type="http://schemas.openxmlformats.org/officeDocument/2006/relationships/oleObject" Target="../embeddings/oleObject173.bin"/><Relationship Id="rId10" Type="http://schemas.openxmlformats.org/officeDocument/2006/relationships/image" Target="../media/image169.wmf"/><Relationship Id="rId4" Type="http://schemas.openxmlformats.org/officeDocument/2006/relationships/image" Target="../media/image166.wmf"/><Relationship Id="rId9" Type="http://schemas.openxmlformats.org/officeDocument/2006/relationships/oleObject" Target="../embeddings/oleObject170.bin"/><Relationship Id="rId14" Type="http://schemas.openxmlformats.org/officeDocument/2006/relationships/image" Target="../media/image171.wmf"/></Relationships>
</file>

<file path=ppt/slides/_rels/slide54.xml.rels><?xml version="1.0" encoding="UTF-8" standalone="yes"?>
<Relationships xmlns="http://schemas.openxmlformats.org/package/2006/relationships"><Relationship Id="rId8" Type="http://schemas.openxmlformats.org/officeDocument/2006/relationships/image" Target="../media/image174.wmf"/><Relationship Id="rId3" Type="http://schemas.openxmlformats.org/officeDocument/2006/relationships/oleObject" Target="../embeddings/oleObject174.bin"/><Relationship Id="rId7" Type="http://schemas.openxmlformats.org/officeDocument/2006/relationships/oleObject" Target="../embeddings/oleObject176.bin"/><Relationship Id="rId12" Type="http://schemas.openxmlformats.org/officeDocument/2006/relationships/image" Target="../media/image176.wmf"/><Relationship Id="rId2" Type="http://schemas.openxmlformats.org/officeDocument/2006/relationships/slideLayout" Target="../slideLayouts/slideLayout4.xml"/><Relationship Id="rId1" Type="http://schemas.openxmlformats.org/officeDocument/2006/relationships/vmlDrawing" Target="../drawings/vmlDrawing41.vml"/><Relationship Id="rId6" Type="http://schemas.openxmlformats.org/officeDocument/2006/relationships/image" Target="../media/image173.wmf"/><Relationship Id="rId11" Type="http://schemas.openxmlformats.org/officeDocument/2006/relationships/oleObject" Target="../embeddings/oleObject178.bin"/><Relationship Id="rId5" Type="http://schemas.openxmlformats.org/officeDocument/2006/relationships/oleObject" Target="../embeddings/oleObject175.bin"/><Relationship Id="rId10" Type="http://schemas.openxmlformats.org/officeDocument/2006/relationships/image" Target="../media/image175.wmf"/><Relationship Id="rId4" Type="http://schemas.openxmlformats.org/officeDocument/2006/relationships/image" Target="../media/image172.wmf"/><Relationship Id="rId9" Type="http://schemas.openxmlformats.org/officeDocument/2006/relationships/oleObject" Target="../embeddings/oleObject177.bin"/></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Layout" Target="../slideLayouts/slideLayout4.xml"/><Relationship Id="rId1" Type="http://schemas.openxmlformats.org/officeDocument/2006/relationships/vmlDrawing" Target="../drawings/vmlDrawing42.vml"/><Relationship Id="rId6" Type="http://schemas.openxmlformats.org/officeDocument/2006/relationships/image" Target="../media/image178.wmf"/><Relationship Id="rId5" Type="http://schemas.openxmlformats.org/officeDocument/2006/relationships/oleObject" Target="../embeddings/oleObject180.bin"/><Relationship Id="rId4" Type="http://schemas.openxmlformats.org/officeDocument/2006/relationships/image" Target="../media/image177.wmf"/></Relationships>
</file>

<file path=ppt/slides/_rels/slide56.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image" Target="../media/image180.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2.bin"/><Relationship Id="rId4" Type="http://schemas.openxmlformats.org/officeDocument/2006/relationships/image" Target="../media/image4.wmf"/><Relationship Id="rId9" Type="http://schemas.openxmlformats.org/officeDocument/2006/relationships/image" Target="../media/image7.emf"/></Relationships>
</file>

<file path=ppt/slides/_rels/slide6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91.png"/><Relationship Id="rId4" Type="http://schemas.openxmlformats.org/officeDocument/2006/relationships/image" Target="../media/image190.wmf"/></Relationships>
</file>

<file path=ppt/slides/_rels/slide67.x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93.png"/></Relationships>
</file>

<file path=ppt/slides/_rels/slide68.xml.rels><?xml version="1.0" encoding="UTF-8" standalone="yes"?>
<Relationships xmlns="http://schemas.openxmlformats.org/package/2006/relationships"><Relationship Id="rId3" Type="http://schemas.openxmlformats.org/officeDocument/2006/relationships/image" Target="../media/image194.wmf"/><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96.wmf"/><Relationship Id="rId4" Type="http://schemas.openxmlformats.org/officeDocument/2006/relationships/image" Target="../media/image195.wmf"/></Relationships>
</file>

<file path=ppt/slides/_rels/slide6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oleObject" Target="../embeddings/oleObject9.bin"/><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12.wmf"/><Relationship Id="rId17" Type="http://schemas.openxmlformats.org/officeDocument/2006/relationships/image" Target="../media/image7.emf"/><Relationship Id="rId2" Type="http://schemas.openxmlformats.org/officeDocument/2006/relationships/slideLayout" Target="../slideLayouts/slideLayout4.xml"/><Relationship Id="rId16" Type="http://schemas.openxmlformats.org/officeDocument/2006/relationships/image" Target="../media/image14.wmf"/><Relationship Id="rId1" Type="http://schemas.openxmlformats.org/officeDocument/2006/relationships/vmlDrawing" Target="../drawings/vmlDrawing2.vml"/><Relationship Id="rId6" Type="http://schemas.openxmlformats.org/officeDocument/2006/relationships/image" Target="../media/image9.wmf"/><Relationship Id="rId11" Type="http://schemas.openxmlformats.org/officeDocument/2006/relationships/oleObject" Target="../embeddings/oleObject8.bin"/><Relationship Id="rId5" Type="http://schemas.openxmlformats.org/officeDocument/2006/relationships/oleObject" Target="../embeddings/oleObject5.bin"/><Relationship Id="rId15" Type="http://schemas.openxmlformats.org/officeDocument/2006/relationships/oleObject" Target="../embeddings/oleObject10.bin"/><Relationship Id="rId10" Type="http://schemas.openxmlformats.org/officeDocument/2006/relationships/image" Target="../media/image11.wmf"/><Relationship Id="rId4" Type="http://schemas.openxmlformats.org/officeDocument/2006/relationships/image" Target="../media/image8.wmf"/><Relationship Id="rId9" Type="http://schemas.openxmlformats.org/officeDocument/2006/relationships/oleObject" Target="../embeddings/oleObject7.bin"/><Relationship Id="rId14" Type="http://schemas.openxmlformats.org/officeDocument/2006/relationships/image" Target="../media/image13.wmf"/></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183.bin"/><Relationship Id="rId3" Type="http://schemas.openxmlformats.org/officeDocument/2006/relationships/notesSlide" Target="../notesSlides/notesSlide17.xml"/><Relationship Id="rId7" Type="http://schemas.openxmlformats.org/officeDocument/2006/relationships/image" Target="../media/image199.wmf"/><Relationship Id="rId12" Type="http://schemas.openxmlformats.org/officeDocument/2006/relationships/image" Target="../media/image202.wmf"/><Relationship Id="rId2" Type="http://schemas.openxmlformats.org/officeDocument/2006/relationships/slideLayout" Target="../slideLayouts/slideLayout4.xml"/><Relationship Id="rId1" Type="http://schemas.openxmlformats.org/officeDocument/2006/relationships/vmlDrawing" Target="../drawings/vmlDrawing43.vml"/><Relationship Id="rId6" Type="http://schemas.openxmlformats.org/officeDocument/2006/relationships/oleObject" Target="../embeddings/oleObject182.bin"/><Relationship Id="rId11" Type="http://schemas.openxmlformats.org/officeDocument/2006/relationships/image" Target="../media/image201.wmf"/><Relationship Id="rId5" Type="http://schemas.openxmlformats.org/officeDocument/2006/relationships/image" Target="../media/image198.wmf"/><Relationship Id="rId10" Type="http://schemas.openxmlformats.org/officeDocument/2006/relationships/oleObject" Target="../embeddings/oleObject184.bin"/><Relationship Id="rId4" Type="http://schemas.openxmlformats.org/officeDocument/2006/relationships/oleObject" Target="../embeddings/oleObject181.bin"/><Relationship Id="rId9" Type="http://schemas.openxmlformats.org/officeDocument/2006/relationships/image" Target="../media/image200.wmf"/></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187.bin"/><Relationship Id="rId13" Type="http://schemas.openxmlformats.org/officeDocument/2006/relationships/image" Target="../media/image207.wmf"/><Relationship Id="rId3" Type="http://schemas.openxmlformats.org/officeDocument/2006/relationships/notesSlide" Target="../notesSlides/notesSlide18.xml"/><Relationship Id="rId7" Type="http://schemas.openxmlformats.org/officeDocument/2006/relationships/image" Target="../media/image204.wmf"/><Relationship Id="rId12" Type="http://schemas.openxmlformats.org/officeDocument/2006/relationships/oleObject" Target="../embeddings/oleObject189.bin"/><Relationship Id="rId17" Type="http://schemas.openxmlformats.org/officeDocument/2006/relationships/image" Target="../media/image209.wmf"/><Relationship Id="rId2" Type="http://schemas.openxmlformats.org/officeDocument/2006/relationships/slideLayout" Target="../slideLayouts/slideLayout7.xml"/><Relationship Id="rId16" Type="http://schemas.openxmlformats.org/officeDocument/2006/relationships/oleObject" Target="../embeddings/oleObject191.bin"/><Relationship Id="rId1" Type="http://schemas.openxmlformats.org/officeDocument/2006/relationships/vmlDrawing" Target="../drawings/vmlDrawing44.vml"/><Relationship Id="rId6" Type="http://schemas.openxmlformats.org/officeDocument/2006/relationships/oleObject" Target="../embeddings/oleObject186.bin"/><Relationship Id="rId11" Type="http://schemas.openxmlformats.org/officeDocument/2006/relationships/image" Target="../media/image206.wmf"/><Relationship Id="rId5" Type="http://schemas.openxmlformats.org/officeDocument/2006/relationships/image" Target="../media/image203.wmf"/><Relationship Id="rId15" Type="http://schemas.openxmlformats.org/officeDocument/2006/relationships/image" Target="../media/image208.wmf"/><Relationship Id="rId10" Type="http://schemas.openxmlformats.org/officeDocument/2006/relationships/oleObject" Target="../embeddings/oleObject188.bin"/><Relationship Id="rId4" Type="http://schemas.openxmlformats.org/officeDocument/2006/relationships/oleObject" Target="../embeddings/oleObject185.bin"/><Relationship Id="rId9" Type="http://schemas.openxmlformats.org/officeDocument/2006/relationships/image" Target="../media/image205.wmf"/><Relationship Id="rId14" Type="http://schemas.openxmlformats.org/officeDocument/2006/relationships/oleObject" Target="../embeddings/oleObject190.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210.wmf"/><Relationship Id="rId2" Type="http://schemas.openxmlformats.org/officeDocument/2006/relationships/slideLayout" Target="../slideLayouts/slideLayout6.xml"/><Relationship Id="rId1" Type="http://schemas.openxmlformats.org/officeDocument/2006/relationships/vmlDrawing" Target="../drawings/vmlDrawing45.vml"/><Relationship Id="rId6" Type="http://schemas.openxmlformats.org/officeDocument/2006/relationships/oleObject" Target="../embeddings/oleObject193.bin"/><Relationship Id="rId5" Type="http://schemas.openxmlformats.org/officeDocument/2006/relationships/image" Target="../media/image204.wmf"/><Relationship Id="rId4" Type="http://schemas.openxmlformats.org/officeDocument/2006/relationships/oleObject" Target="../embeddings/oleObject192.bin"/></Relationships>
</file>

<file path=ppt/slides/_rels/slide73.xml.rels><?xml version="1.0" encoding="UTF-8" standalone="yes"?>
<Relationships xmlns="http://schemas.openxmlformats.org/package/2006/relationships"><Relationship Id="rId3" Type="http://schemas.openxmlformats.org/officeDocument/2006/relationships/image" Target="../media/image211.wm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12.wmf"/></Relationships>
</file>

<file path=ppt/slides/_rels/slide7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openxmlformats.org/officeDocument/2006/relationships/image" Target="../media/image211.wmf"/><Relationship Id="rId3" Type="http://schemas.openxmlformats.org/officeDocument/2006/relationships/notesSlide" Target="../notesSlides/notesSlide22.xml"/><Relationship Id="rId7" Type="http://schemas.openxmlformats.org/officeDocument/2006/relationships/image" Target="../media/image212.wmf"/><Relationship Id="rId2" Type="http://schemas.openxmlformats.org/officeDocument/2006/relationships/slideLayout" Target="../slideLayouts/slideLayout4.xml"/><Relationship Id="rId1" Type="http://schemas.openxmlformats.org/officeDocument/2006/relationships/vmlDrawing" Target="../drawings/vmlDrawing46.vml"/><Relationship Id="rId6" Type="http://schemas.openxmlformats.org/officeDocument/2006/relationships/image" Target="../media/image214.wmf"/><Relationship Id="rId5" Type="http://schemas.openxmlformats.org/officeDocument/2006/relationships/oleObject" Target="../embeddings/oleObject194.bin"/><Relationship Id="rId4" Type="http://schemas.openxmlformats.org/officeDocument/2006/relationships/image" Target="../media/image215.wmf"/><Relationship Id="rId9" Type="http://schemas.openxmlformats.org/officeDocument/2006/relationships/image" Target="../media/image216.png"/></Relationships>
</file>

<file path=ppt/slides/_rels/slide7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8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95.bin"/><Relationship Id="rId2" Type="http://schemas.openxmlformats.org/officeDocument/2006/relationships/slideLayout" Target="../slideLayouts/slideLayout2.xml"/><Relationship Id="rId1" Type="http://schemas.openxmlformats.org/officeDocument/2006/relationships/vmlDrawing" Target="../drawings/vmlDrawing47.vml"/><Relationship Id="rId5" Type="http://schemas.openxmlformats.org/officeDocument/2006/relationships/image" Target="../media/image231.png"/><Relationship Id="rId4" Type="http://schemas.openxmlformats.org/officeDocument/2006/relationships/image" Target="../media/image229.wmf"/></Relationships>
</file>

<file path=ppt/slides/_rels/slide8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0.png"/><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8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 Id="rId6" Type="http://schemas.openxmlformats.org/officeDocument/2006/relationships/image" Target="../media/image239.png"/><Relationship Id="rId5" Type="http://schemas.openxmlformats.org/officeDocument/2006/relationships/image" Target="../media/image235.jpeg"/><Relationship Id="rId4" Type="http://schemas.openxmlformats.org/officeDocument/2006/relationships/image" Target="../media/image234.jpeg"/></Relationships>
</file>

<file path=ppt/slides/_rels/slide8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 Id="rId4" Type="http://schemas.openxmlformats.org/officeDocument/2006/relationships/image" Target="../media/image243.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wmf"/></Relationships>
</file>

<file path=ppt/slides/_rels/slide90.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4.xml"/><Relationship Id="rId4" Type="http://schemas.openxmlformats.org/officeDocument/2006/relationships/image" Target="../media/image249.png"/></Relationships>
</file>

<file path=ppt/slides/_rels/slide9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1124744"/>
            <a:ext cx="8424863" cy="1872208"/>
          </a:xfrm>
        </p:spPr>
        <p:txBody>
          <a:bodyPr/>
          <a:lstStyle/>
          <a:p>
            <a:r>
              <a:rPr lang="zh-CN" altLang="en-US" sz="4000" b="0">
                <a:solidFill>
                  <a:srgbClr val="0070C0"/>
                </a:solidFill>
                <a:ea typeface="黑体" panose="02010609060101010101" pitchFamily="49" charset="-122"/>
              </a:rPr>
              <a:t>机器学</a:t>
            </a:r>
            <a:r>
              <a:rPr lang="zh-CN" altLang="en-US" sz="4000" b="0" smtClean="0">
                <a:solidFill>
                  <a:srgbClr val="0070C0"/>
                </a:solidFill>
                <a:ea typeface="黑体" panose="02010609060101010101" pitchFamily="49" charset="-122"/>
              </a:rPr>
              <a:t>习与</a:t>
            </a:r>
            <a:r>
              <a:rPr lang="zh-CN" altLang="en-US" sz="4000" b="0" smtClean="0">
                <a:solidFill>
                  <a:srgbClr val="0070C0"/>
                </a:solidFill>
                <a:ea typeface="黑体" panose="02010609060101010101" pitchFamily="49" charset="-122"/>
                <a:cs typeface="+mn-cs"/>
              </a:rPr>
              <a:t>模</a:t>
            </a:r>
            <a:r>
              <a:rPr lang="zh-CN" altLang="en-US" sz="4000" b="0" dirty="0" smtClean="0">
                <a:solidFill>
                  <a:srgbClr val="0070C0"/>
                </a:solidFill>
                <a:ea typeface="黑体" panose="02010609060101010101" pitchFamily="49" charset="-122"/>
                <a:cs typeface="+mn-cs"/>
              </a:rPr>
              <a:t>式</a:t>
            </a:r>
            <a:r>
              <a:rPr lang="zh-CN" altLang="en-US" sz="4000" b="0" smtClean="0">
                <a:solidFill>
                  <a:srgbClr val="0070C0"/>
                </a:solidFill>
                <a:ea typeface="黑体" panose="02010609060101010101" pitchFamily="49" charset="-122"/>
                <a:cs typeface="+mn-cs"/>
              </a:rPr>
              <a:t>识别</a:t>
            </a:r>
            <a:r>
              <a:rPr lang="en-US" altLang="zh-CN" dirty="0" smtClean="0"/>
              <a:t/>
            </a:r>
            <a:br>
              <a:rPr lang="en-US" altLang="zh-CN" dirty="0" smtClean="0"/>
            </a:br>
            <a:r>
              <a:rPr lang="zh-CN" altLang="en-US" sz="3200" dirty="0" smtClean="0">
                <a:ea typeface="楷体_GB2312" pitchFamily="49" charset="-122"/>
              </a:rPr>
              <a:t> </a:t>
            </a:r>
            <a:r>
              <a:rPr lang="en-US" altLang="zh-CN" sz="3200" dirty="0">
                <a:ea typeface="楷体_GB2312" pitchFamily="49" charset="-122"/>
              </a:rPr>
              <a:t/>
            </a:r>
            <a:br>
              <a:rPr lang="en-US" altLang="zh-CN" sz="3200" dirty="0">
                <a:ea typeface="楷体_GB2312" pitchFamily="49" charset="-122"/>
              </a:rPr>
            </a:br>
            <a:r>
              <a:rPr lang="zh-CN" altLang="en-US" sz="3200" b="0" dirty="0" smtClean="0">
                <a:solidFill>
                  <a:srgbClr val="0070C0"/>
                </a:solidFill>
              </a:rPr>
              <a:t>第</a:t>
            </a:r>
            <a:r>
              <a:rPr lang="en-US" altLang="zh-CN" sz="3200" b="0" dirty="0" smtClean="0">
                <a:solidFill>
                  <a:srgbClr val="0070C0"/>
                </a:solidFill>
              </a:rPr>
              <a:t>2</a:t>
            </a:r>
            <a:r>
              <a:rPr lang="zh-CN" altLang="en-US" sz="3200" b="0" dirty="0" smtClean="0">
                <a:solidFill>
                  <a:srgbClr val="0070C0"/>
                </a:solidFill>
              </a:rPr>
              <a:t>讲</a:t>
            </a:r>
            <a:r>
              <a:rPr lang="en-US" altLang="zh-CN" sz="3200" b="0" dirty="0" smtClean="0">
                <a:solidFill>
                  <a:srgbClr val="0070C0"/>
                </a:solidFill>
              </a:rPr>
              <a:t> </a:t>
            </a:r>
            <a:r>
              <a:rPr lang="zh-CN" altLang="en-US" sz="3200" b="0" dirty="0" smtClean="0">
                <a:solidFill>
                  <a:srgbClr val="0070C0"/>
                </a:solidFill>
              </a:rPr>
              <a:t>线性判别分类</a:t>
            </a:r>
            <a:endParaRPr lang="zh-CN" altLang="en-US" sz="3200" b="0" dirty="0">
              <a:solidFill>
                <a:srgbClr val="0070C0"/>
              </a:solidFill>
            </a:endParaRPr>
          </a:p>
        </p:txBody>
      </p:sp>
      <p:sp>
        <p:nvSpPr>
          <p:cNvPr id="3" name="文本占位符 2"/>
          <p:cNvSpPr>
            <a:spLocks noGrp="1"/>
          </p:cNvSpPr>
          <p:nvPr>
            <p:ph type="body" sz="quarter" idx="10"/>
          </p:nvPr>
        </p:nvSpPr>
        <p:spPr>
          <a:xfrm>
            <a:off x="344505" y="3356992"/>
            <a:ext cx="8424863" cy="1296144"/>
          </a:xfrm>
        </p:spPr>
        <p:txBody>
          <a:bodyPr/>
          <a:lstStyle/>
          <a:p>
            <a:r>
              <a:rPr lang="en-US" altLang="zh-CN" smtClean="0"/>
              <a:t>2020~2021</a:t>
            </a:r>
            <a:r>
              <a:rPr lang="zh-CN" altLang="en-US" smtClean="0"/>
              <a:t>学年</a:t>
            </a:r>
            <a:endParaRPr lang="zh-CN" altLang="en-US" dirty="0"/>
          </a:p>
        </p:txBody>
      </p:sp>
    </p:spTree>
    <p:extLst>
      <p:ext uri="{BB962C8B-B14F-4D97-AF65-F5344CB8AC3E}">
        <p14:creationId xmlns:p14="http://schemas.microsoft.com/office/powerpoint/2010/main" val="30916798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pPr>
              <a:lnSpc>
                <a:spcPct val="100000"/>
              </a:lnSpc>
            </a:pPr>
            <a:r>
              <a:rPr lang="zh-CN" altLang="en-US" dirty="0" smtClean="0"/>
              <a:t>二、线</a:t>
            </a:r>
            <a:r>
              <a:rPr lang="zh-CN" altLang="en-US" dirty="0"/>
              <a:t>性判别函数</a:t>
            </a:r>
          </a:p>
        </p:txBody>
      </p:sp>
      <p:sp>
        <p:nvSpPr>
          <p:cNvPr id="4" name="Rectangle 30"/>
          <p:cNvSpPr>
            <a:spLocks noChangeArrowheads="1"/>
          </p:cNvSpPr>
          <p:nvPr/>
        </p:nvSpPr>
        <p:spPr bwMode="auto">
          <a:xfrm>
            <a:off x="5364088" y="4293096"/>
            <a:ext cx="3695700" cy="2528887"/>
          </a:xfrm>
          <a:prstGeom prst="rect">
            <a:avLst/>
          </a:prstGeom>
          <a:solidFill>
            <a:srgbClr val="CCFFCC">
              <a:alpha val="42999"/>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5" name="Rectangle 5"/>
          <p:cNvSpPr>
            <a:spLocks noChangeArrowheads="1"/>
          </p:cNvSpPr>
          <p:nvPr/>
        </p:nvSpPr>
        <p:spPr bwMode="auto">
          <a:xfrm>
            <a:off x="288082" y="980727"/>
            <a:ext cx="55080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eaLnBrk="0" hangingPunct="0">
              <a:spcBef>
                <a:spcPts val="0"/>
              </a:spcBef>
              <a:buClr>
                <a:srgbClr val="FF9900"/>
              </a:buClr>
            </a:pPr>
            <a:r>
              <a:rPr lang="zh-CN" altLang="en-US" sz="2400" dirty="0">
                <a:solidFill>
                  <a:srgbClr val="0070C0"/>
                </a:solidFill>
                <a:latin typeface="Times New Roman" panose="02020603050405020304" pitchFamily="18" charset="0"/>
                <a:ea typeface="黑体" pitchFamily="2" charset="-122"/>
              </a:rPr>
              <a:t>（一）</a:t>
            </a:r>
            <a:r>
              <a:rPr lang="en-US" altLang="zh-CN" sz="2400" dirty="0">
                <a:solidFill>
                  <a:srgbClr val="0070C0"/>
                </a:solidFill>
                <a:latin typeface="Times New Roman" panose="02020603050405020304" pitchFamily="18" charset="0"/>
                <a:ea typeface="黑体" pitchFamily="2" charset="-122"/>
              </a:rPr>
              <a:t> </a:t>
            </a:r>
            <a:r>
              <a:rPr lang="zh-CN" altLang="en-US" sz="2400" dirty="0">
                <a:solidFill>
                  <a:srgbClr val="0070C0"/>
                </a:solidFill>
                <a:latin typeface="Times New Roman" panose="02020603050405020304" pitchFamily="18" charset="0"/>
                <a:ea typeface="黑体" pitchFamily="2" charset="-122"/>
              </a:rPr>
              <a:t>线性判别函数的一般形式</a:t>
            </a:r>
          </a:p>
        </p:txBody>
      </p:sp>
      <p:sp>
        <p:nvSpPr>
          <p:cNvPr id="6" name="Rectangle 7"/>
          <p:cNvSpPr>
            <a:spLocks noChangeArrowheads="1"/>
          </p:cNvSpPr>
          <p:nvPr/>
        </p:nvSpPr>
        <p:spPr bwMode="auto">
          <a:xfrm>
            <a:off x="522609" y="1533624"/>
            <a:ext cx="829786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indent="9144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nSpc>
                <a:spcPct val="100000"/>
              </a:lnSpc>
            </a:pPr>
            <a:r>
              <a:rPr lang="zh-CN" altLang="en-US" sz="2000" dirty="0">
                <a:solidFill>
                  <a:srgbClr val="000000"/>
                </a:solidFill>
                <a:latin typeface="Times New Roman" panose="02020603050405020304" pitchFamily="18" charset="0"/>
              </a:rPr>
              <a:t>将二维模式推广到</a:t>
            </a:r>
            <a:r>
              <a:rPr lang="en-US" altLang="zh-CN" sz="2000" i="1" dirty="0">
                <a:solidFill>
                  <a:srgbClr val="000000"/>
                </a:solidFill>
                <a:latin typeface="Times New Roman" panose="02020603050405020304" pitchFamily="18" charset="0"/>
              </a:rPr>
              <a:t>n</a:t>
            </a:r>
            <a:r>
              <a:rPr lang="zh-CN" altLang="en-US" sz="2000" dirty="0">
                <a:solidFill>
                  <a:srgbClr val="000000"/>
                </a:solidFill>
                <a:latin typeface="Times New Roman" panose="02020603050405020304" pitchFamily="18" charset="0"/>
              </a:rPr>
              <a:t>维，线性判别函数的</a:t>
            </a:r>
            <a:r>
              <a:rPr lang="zh-CN" altLang="en-US" sz="2000" b="1" dirty="0">
                <a:solidFill>
                  <a:srgbClr val="0000FF"/>
                </a:solidFill>
                <a:latin typeface="Times New Roman" panose="02020603050405020304" pitchFamily="18" charset="0"/>
              </a:rPr>
              <a:t>一般形式</a:t>
            </a:r>
            <a:r>
              <a:rPr lang="zh-CN" altLang="en-US" sz="2000" dirty="0">
                <a:solidFill>
                  <a:srgbClr val="000000"/>
                </a:solidFill>
                <a:latin typeface="Times New Roman" panose="02020603050405020304" pitchFamily="18" charset="0"/>
              </a:rPr>
              <a:t>为：</a:t>
            </a:r>
          </a:p>
        </p:txBody>
      </p:sp>
      <p:graphicFrame>
        <p:nvGraphicFramePr>
          <p:cNvPr id="7" name="Object 6"/>
          <p:cNvGraphicFramePr>
            <a:graphicFrameLocks noChangeAspect="1"/>
          </p:cNvGraphicFramePr>
          <p:nvPr/>
        </p:nvGraphicFramePr>
        <p:xfrm>
          <a:off x="1273175" y="1938338"/>
          <a:ext cx="6427788" cy="482600"/>
        </p:xfrm>
        <a:graphic>
          <a:graphicData uri="http://schemas.openxmlformats.org/presentationml/2006/ole">
            <mc:AlternateContent xmlns:mc="http://schemas.openxmlformats.org/markup-compatibility/2006">
              <mc:Choice xmlns:v="urn:schemas-microsoft-com:vml" Requires="v">
                <p:oleObj spid="_x0000_s68540" name="公式" r:id="rId3" imgW="3174840" imgH="241200" progId="Equation.3">
                  <p:embed/>
                </p:oleObj>
              </mc:Choice>
              <mc:Fallback>
                <p:oleObj name="公式" r:id="rId3" imgW="317484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3175" y="1938338"/>
                        <a:ext cx="6427788"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8"/>
          <p:cNvSpPr>
            <a:spLocks noChangeArrowheads="1"/>
          </p:cNvSpPr>
          <p:nvPr/>
        </p:nvSpPr>
        <p:spPr bwMode="auto">
          <a:xfrm>
            <a:off x="8001000" y="1954213"/>
            <a:ext cx="6858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nSpc>
                <a:spcPct val="100000"/>
              </a:lnSpc>
            </a:pPr>
            <a:r>
              <a:rPr lang="en-US" altLang="zh-CN"/>
              <a:t> (3-2)</a:t>
            </a:r>
          </a:p>
        </p:txBody>
      </p:sp>
      <p:grpSp>
        <p:nvGrpSpPr>
          <p:cNvPr id="9" name="Group 31"/>
          <p:cNvGrpSpPr>
            <a:grpSpLocks/>
          </p:cNvGrpSpPr>
          <p:nvPr/>
        </p:nvGrpSpPr>
        <p:grpSpPr bwMode="auto">
          <a:xfrm>
            <a:off x="509588" y="2403475"/>
            <a:ext cx="3324225" cy="508000"/>
            <a:chOff x="321" y="1487"/>
            <a:chExt cx="2094" cy="320"/>
          </a:xfrm>
        </p:grpSpPr>
        <p:graphicFrame>
          <p:nvGraphicFramePr>
            <p:cNvPr id="10" name="Object 10"/>
            <p:cNvGraphicFramePr>
              <a:graphicFrameLocks noChangeAspect="1"/>
            </p:cNvGraphicFramePr>
            <p:nvPr/>
          </p:nvGraphicFramePr>
          <p:xfrm>
            <a:off x="800" y="1487"/>
            <a:ext cx="1615" cy="320"/>
          </p:xfrm>
          <a:graphic>
            <a:graphicData uri="http://schemas.openxmlformats.org/presentationml/2006/ole">
              <mc:AlternateContent xmlns:mc="http://schemas.openxmlformats.org/markup-compatibility/2006">
                <mc:Choice xmlns:v="urn:schemas-microsoft-com:vml" Requires="v">
                  <p:oleObj spid="_x0000_s68541" name="公式" r:id="rId5" imgW="1180800" imgH="253800" progId="Equation.3">
                    <p:embed/>
                  </p:oleObj>
                </mc:Choice>
                <mc:Fallback>
                  <p:oleObj name="公式" r:id="rId5" imgW="118080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 y="1487"/>
                          <a:ext cx="1615" cy="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12"/>
            <p:cNvSpPr>
              <a:spLocks noChangeArrowheads="1"/>
            </p:cNvSpPr>
            <p:nvPr/>
          </p:nvSpPr>
          <p:spPr bwMode="auto">
            <a:xfrm>
              <a:off x="321" y="1532"/>
              <a:ext cx="63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nSpc>
                  <a:spcPct val="100000"/>
                </a:lnSpc>
              </a:pPr>
              <a:r>
                <a:rPr lang="zh-CN" altLang="en-US"/>
                <a:t>式中：</a:t>
              </a:r>
              <a:endParaRPr lang="zh-CN" altLang="en-US">
                <a:latin typeface="Arial" panose="020B0604020202020204" pitchFamily="34" charset="0"/>
              </a:endParaRPr>
            </a:p>
          </p:txBody>
        </p:sp>
      </p:grpSp>
      <p:grpSp>
        <p:nvGrpSpPr>
          <p:cNvPr id="12" name="Group 15"/>
          <p:cNvGrpSpPr>
            <a:grpSpLocks/>
          </p:cNvGrpSpPr>
          <p:nvPr/>
        </p:nvGrpSpPr>
        <p:grpSpPr bwMode="auto">
          <a:xfrm>
            <a:off x="1289050" y="2925763"/>
            <a:ext cx="5880100" cy="493712"/>
            <a:chOff x="845" y="1981"/>
            <a:chExt cx="3704" cy="311"/>
          </a:xfrm>
        </p:grpSpPr>
        <p:graphicFrame>
          <p:nvGraphicFramePr>
            <p:cNvPr id="13" name="Object 11"/>
            <p:cNvGraphicFramePr>
              <a:graphicFrameLocks noChangeAspect="1"/>
            </p:cNvGraphicFramePr>
            <p:nvPr/>
          </p:nvGraphicFramePr>
          <p:xfrm>
            <a:off x="845" y="1981"/>
            <a:ext cx="1575" cy="311"/>
          </p:xfrm>
          <a:graphic>
            <a:graphicData uri="http://schemas.openxmlformats.org/presentationml/2006/ole">
              <mc:AlternateContent xmlns:mc="http://schemas.openxmlformats.org/markup-compatibility/2006">
                <mc:Choice xmlns:v="urn:schemas-microsoft-com:vml" Requires="v">
                  <p:oleObj spid="_x0000_s68542" name="公式" r:id="rId7" imgW="1307880" imgH="253800" progId="Equation.3">
                    <p:embed/>
                  </p:oleObj>
                </mc:Choice>
                <mc:Fallback>
                  <p:oleObj name="公式" r:id="rId7" imgW="130788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5" y="1981"/>
                          <a:ext cx="1575" cy="3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3"/>
            <p:cNvSpPr>
              <a:spLocks noChangeArrowheads="1"/>
            </p:cNvSpPr>
            <p:nvPr/>
          </p:nvSpPr>
          <p:spPr bwMode="auto">
            <a:xfrm>
              <a:off x="2437" y="2026"/>
              <a:ext cx="2112"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nSpc>
                  <a:spcPct val="100000"/>
                </a:lnSpc>
              </a:pPr>
              <a:r>
                <a:rPr lang="zh-CN" altLang="en-US"/>
                <a:t>：权向量，即参数向量。</a:t>
              </a:r>
              <a:endParaRPr lang="zh-CN" altLang="en-US">
                <a:latin typeface="Arial" panose="020B0604020202020204" pitchFamily="34" charset="0"/>
              </a:endParaRPr>
            </a:p>
          </p:txBody>
        </p:sp>
      </p:grpSp>
      <p:graphicFrame>
        <p:nvGraphicFramePr>
          <p:cNvPr id="15" name="Object 25"/>
          <p:cNvGraphicFramePr>
            <a:graphicFrameLocks noChangeAspect="1"/>
          </p:cNvGraphicFramePr>
          <p:nvPr/>
        </p:nvGraphicFramePr>
        <p:xfrm>
          <a:off x="728663" y="3889375"/>
          <a:ext cx="4679950" cy="2797175"/>
        </p:xfrm>
        <a:graphic>
          <a:graphicData uri="http://schemas.openxmlformats.org/presentationml/2006/ole">
            <mc:AlternateContent xmlns:mc="http://schemas.openxmlformats.org/markup-compatibility/2006">
              <mc:Choice xmlns:v="urn:schemas-microsoft-com:vml" Requires="v">
                <p:oleObj spid="_x0000_s68543" name="公式" r:id="rId9" imgW="2412720" imgH="1396800" progId="Equation.3">
                  <p:embed/>
                </p:oleObj>
              </mc:Choice>
              <mc:Fallback>
                <p:oleObj name="公式" r:id="rId9" imgW="2412720" imgH="1396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663" y="3889375"/>
                        <a:ext cx="4679950" cy="279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24"/>
          <p:cNvGraphicFramePr>
            <a:graphicFrameLocks noChangeAspect="1"/>
          </p:cNvGraphicFramePr>
          <p:nvPr/>
        </p:nvGraphicFramePr>
        <p:xfrm>
          <a:off x="5556250" y="5740400"/>
          <a:ext cx="3632200" cy="471488"/>
        </p:xfrm>
        <a:graphic>
          <a:graphicData uri="http://schemas.openxmlformats.org/presentationml/2006/ole">
            <mc:AlternateContent xmlns:mc="http://schemas.openxmlformats.org/markup-compatibility/2006">
              <mc:Choice xmlns:v="urn:schemas-microsoft-com:vml" Requires="v">
                <p:oleObj spid="_x0000_s68544" name="公式" r:id="rId11" imgW="1574640" imgH="253800" progId="Equation.3">
                  <p:embed/>
                </p:oleObj>
              </mc:Choice>
              <mc:Fallback>
                <p:oleObj name="公式" r:id="rId11" imgW="1574640" imgH="253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56250" y="5740400"/>
                        <a:ext cx="3632200"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23"/>
          <p:cNvGraphicFramePr>
            <a:graphicFrameLocks noChangeAspect="1"/>
          </p:cNvGraphicFramePr>
          <p:nvPr/>
        </p:nvGraphicFramePr>
        <p:xfrm>
          <a:off x="5543550" y="4741863"/>
          <a:ext cx="2690813" cy="487362"/>
        </p:xfrm>
        <a:graphic>
          <a:graphicData uri="http://schemas.openxmlformats.org/presentationml/2006/ole">
            <mc:AlternateContent xmlns:mc="http://schemas.openxmlformats.org/markup-compatibility/2006">
              <mc:Choice xmlns:v="urn:schemas-microsoft-com:vml" Requires="v">
                <p:oleObj spid="_x0000_s68545" name="公式" r:id="rId13" imgW="1269720" imgH="253800" progId="Equation.3">
                  <p:embed/>
                </p:oleObj>
              </mc:Choice>
              <mc:Fallback>
                <p:oleObj name="公式" r:id="rId13" imgW="1269720" imgH="2538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43550" y="4741863"/>
                        <a:ext cx="2690813"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26"/>
          <p:cNvSpPr>
            <a:spLocks noChangeArrowheads="1"/>
          </p:cNvSpPr>
          <p:nvPr/>
        </p:nvSpPr>
        <p:spPr bwMode="auto">
          <a:xfrm>
            <a:off x="466030" y="3462437"/>
            <a:ext cx="38179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r>
              <a:rPr lang="zh-CN" altLang="en-US" sz="2000" b="1" dirty="0">
                <a:solidFill>
                  <a:srgbClr val="0000FF"/>
                </a:solidFill>
                <a:latin typeface="Times New Roman" panose="02020603050405020304" pitchFamily="18" charset="0"/>
              </a:rPr>
              <a:t>增广</a:t>
            </a:r>
            <a:r>
              <a:rPr lang="zh-CN" altLang="en-US" sz="2000" b="1" dirty="0" smtClean="0">
                <a:solidFill>
                  <a:srgbClr val="0000FF"/>
                </a:solidFill>
                <a:latin typeface="Times New Roman" panose="02020603050405020304" pitchFamily="18" charset="0"/>
              </a:rPr>
              <a:t>向量形式</a:t>
            </a:r>
            <a:r>
              <a:rPr lang="zh-CN" altLang="en-US" sz="2000" dirty="0">
                <a:solidFill>
                  <a:srgbClr val="000000"/>
                </a:solidFill>
                <a:latin typeface="Times New Roman" panose="02020603050405020304" pitchFamily="18" charset="0"/>
              </a:rPr>
              <a:t>：</a:t>
            </a:r>
          </a:p>
        </p:txBody>
      </p:sp>
      <p:sp>
        <p:nvSpPr>
          <p:cNvPr id="19" name="Rectangle 27"/>
          <p:cNvSpPr>
            <a:spLocks noChangeArrowheads="1"/>
          </p:cNvSpPr>
          <p:nvPr/>
        </p:nvSpPr>
        <p:spPr bwMode="auto">
          <a:xfrm>
            <a:off x="5646738" y="4368899"/>
            <a:ext cx="76944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nSpc>
                <a:spcPct val="100000"/>
              </a:lnSpc>
            </a:pPr>
            <a:r>
              <a:rPr lang="zh-CN" altLang="en-US" sz="2000" dirty="0"/>
              <a:t>式中：</a:t>
            </a:r>
          </a:p>
        </p:txBody>
      </p:sp>
      <p:sp>
        <p:nvSpPr>
          <p:cNvPr id="20" name="Rectangle 28"/>
          <p:cNvSpPr>
            <a:spLocks noChangeArrowheads="1"/>
          </p:cNvSpPr>
          <p:nvPr/>
        </p:nvSpPr>
        <p:spPr bwMode="auto">
          <a:xfrm>
            <a:off x="5614988" y="6283424"/>
            <a:ext cx="180337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nSpc>
                <a:spcPct val="100000"/>
              </a:lnSpc>
            </a:pPr>
            <a:r>
              <a:rPr lang="zh-CN" altLang="en-US" sz="2000" dirty="0"/>
              <a:t>为</a:t>
            </a:r>
            <a:r>
              <a:rPr lang="zh-CN" altLang="en-US" sz="2000" b="1" dirty="0">
                <a:solidFill>
                  <a:srgbClr val="0000FF"/>
                </a:solidFill>
              </a:rPr>
              <a:t>增广权向量</a:t>
            </a:r>
            <a:r>
              <a:rPr lang="zh-CN" altLang="en-US" sz="2000" dirty="0"/>
              <a:t>，</a:t>
            </a:r>
          </a:p>
        </p:txBody>
      </p:sp>
      <p:sp>
        <p:nvSpPr>
          <p:cNvPr id="21" name="Rectangle 29"/>
          <p:cNvSpPr>
            <a:spLocks noChangeArrowheads="1"/>
          </p:cNvSpPr>
          <p:nvPr/>
        </p:nvSpPr>
        <p:spPr bwMode="auto">
          <a:xfrm>
            <a:off x="5637213" y="5305524"/>
            <a:ext cx="20614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nSpc>
                <a:spcPct val="100000"/>
              </a:lnSpc>
            </a:pPr>
            <a:r>
              <a:rPr lang="zh-CN" altLang="en-US" sz="2000" dirty="0"/>
              <a:t>为</a:t>
            </a:r>
            <a:r>
              <a:rPr lang="zh-CN" altLang="en-US" sz="2000" b="1" dirty="0">
                <a:solidFill>
                  <a:srgbClr val="0000FF"/>
                </a:solidFill>
              </a:rPr>
              <a:t>增广模式向量</a:t>
            </a:r>
            <a:r>
              <a:rPr lang="zh-CN" altLang="en-US" sz="2000" dirty="0"/>
              <a:t>。</a:t>
            </a:r>
          </a:p>
        </p:txBody>
      </p:sp>
    </p:spTree>
    <p:extLst>
      <p:ext uri="{BB962C8B-B14F-4D97-AF65-F5344CB8AC3E}">
        <p14:creationId xmlns:p14="http://schemas.microsoft.com/office/powerpoint/2010/main" val="369052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p:bldP spid="19" grpId="0"/>
      <p:bldP spid="20"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4294967295"/>
          </p:nvPr>
        </p:nvSpPr>
        <p:spPr>
          <a:xfrm>
            <a:off x="300733" y="604453"/>
            <a:ext cx="4537075" cy="576263"/>
          </a:xfrm>
          <a:prstGeom prst="rect">
            <a:avLst/>
          </a:prstGeom>
        </p:spPr>
        <p:txBody>
          <a:bodyPr/>
          <a:lstStyle/>
          <a:p>
            <a:pPr marL="0" indent="0" fontAlgn="base">
              <a:lnSpc>
                <a:spcPct val="100000"/>
              </a:lnSpc>
              <a:spcBef>
                <a:spcPts val="0"/>
              </a:spcBef>
              <a:buNone/>
            </a:pPr>
            <a:r>
              <a:rPr lang="zh-CN" altLang="en-US" sz="2400" b="0" kern="1200" dirty="0">
                <a:solidFill>
                  <a:srgbClr val="0070C0"/>
                </a:solidFill>
                <a:latin typeface="Times New Roman" panose="02020603050405020304" pitchFamily="18" charset="0"/>
              </a:rPr>
              <a:t>（二）线性判别函数的性质</a:t>
            </a:r>
          </a:p>
        </p:txBody>
      </p:sp>
      <p:graphicFrame>
        <p:nvGraphicFramePr>
          <p:cNvPr id="5" name="Object 4"/>
          <p:cNvGraphicFramePr>
            <a:graphicFrameLocks noChangeAspect="1"/>
          </p:cNvGraphicFramePr>
          <p:nvPr>
            <p:extLst>
              <p:ext uri="{D42A27DB-BD31-4B8C-83A1-F6EECF244321}">
                <p14:modId xmlns:p14="http://schemas.microsoft.com/office/powerpoint/2010/main" val="2410847127"/>
              </p:ext>
            </p:extLst>
          </p:nvPr>
        </p:nvGraphicFramePr>
        <p:xfrm>
          <a:off x="2657475" y="1988840"/>
          <a:ext cx="3916363" cy="903287"/>
        </p:xfrm>
        <a:graphic>
          <a:graphicData uri="http://schemas.openxmlformats.org/presentationml/2006/ole">
            <mc:AlternateContent xmlns:mc="http://schemas.openxmlformats.org/markup-compatibility/2006">
              <mc:Choice xmlns:v="urn:schemas-microsoft-com:vml" Requires="v">
                <p:oleObj spid="_x0000_s69410" name="公式" r:id="rId3" imgW="1917360" imgH="482400" progId="Equation.3">
                  <p:embed/>
                </p:oleObj>
              </mc:Choice>
              <mc:Fallback>
                <p:oleObj name="公式" r:id="rId3" imgW="1917360" imgH="482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7475" y="1988840"/>
                        <a:ext cx="3916363" cy="903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8"/>
          <p:cNvSpPr>
            <a:spLocks noChangeArrowheads="1"/>
          </p:cNvSpPr>
          <p:nvPr/>
        </p:nvSpPr>
        <p:spPr bwMode="auto">
          <a:xfrm>
            <a:off x="579438" y="1564853"/>
            <a:ext cx="26114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2000" b="1" dirty="0">
                <a:solidFill>
                  <a:srgbClr val="0070C0"/>
                </a:solidFill>
                <a:latin typeface="Times New Roman" panose="02020603050405020304" pitchFamily="18" charset="0"/>
              </a:rPr>
              <a:t>1.  </a:t>
            </a:r>
            <a:r>
              <a:rPr lang="zh-CN" altLang="en-US" sz="2000" b="1" dirty="0">
                <a:solidFill>
                  <a:srgbClr val="0070C0"/>
                </a:solidFill>
                <a:latin typeface="Times New Roman" panose="02020603050405020304" pitchFamily="18" charset="0"/>
              </a:rPr>
              <a:t>两类情况</a:t>
            </a:r>
          </a:p>
        </p:txBody>
      </p:sp>
      <p:grpSp>
        <p:nvGrpSpPr>
          <p:cNvPr id="7" name="Group 48"/>
          <p:cNvGrpSpPr>
            <a:grpSpLocks/>
          </p:cNvGrpSpPr>
          <p:nvPr/>
        </p:nvGrpSpPr>
        <p:grpSpPr bwMode="auto">
          <a:xfrm>
            <a:off x="943574" y="3005462"/>
            <a:ext cx="6587457" cy="663575"/>
            <a:chOff x="225" y="1773"/>
            <a:chExt cx="3792" cy="418"/>
          </a:xfrm>
        </p:grpSpPr>
        <p:sp>
          <p:nvSpPr>
            <p:cNvPr id="8" name="Rectangle 12"/>
            <p:cNvSpPr>
              <a:spLocks noChangeArrowheads="1"/>
            </p:cNvSpPr>
            <p:nvPr/>
          </p:nvSpPr>
          <p:spPr bwMode="auto">
            <a:xfrm>
              <a:off x="225" y="1803"/>
              <a:ext cx="3792"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a:lnSpc>
                  <a:spcPct val="100000"/>
                </a:lnSpc>
              </a:pPr>
              <a:r>
                <a:rPr lang="en-US" altLang="zh-CN" sz="2000" dirty="0" smtClean="0"/>
                <a:t>  d(</a:t>
              </a:r>
              <a:r>
                <a:rPr lang="en-US" altLang="zh-CN" sz="2000" i="1" dirty="0" smtClean="0"/>
                <a:t>X</a:t>
              </a:r>
              <a:r>
                <a:rPr lang="en-US" altLang="zh-CN" sz="2000" dirty="0" smtClean="0"/>
                <a:t>) </a:t>
              </a:r>
              <a:r>
                <a:rPr lang="en-US" altLang="zh-CN" sz="2000" dirty="0"/>
                <a:t>= 0</a:t>
              </a:r>
              <a:r>
                <a:rPr lang="zh-CN" altLang="en-US" sz="2000" dirty="0"/>
                <a:t>：不可判别情况，</a:t>
              </a:r>
              <a:r>
                <a:rPr lang="zh-CN" altLang="en-US" sz="2000" dirty="0" smtClean="0"/>
                <a:t>可随机地令</a:t>
              </a:r>
              <a:endParaRPr lang="en-US" altLang="zh-CN" sz="2000" dirty="0" smtClean="0"/>
            </a:p>
            <a:p>
              <a:pPr>
                <a:lnSpc>
                  <a:spcPct val="100000"/>
                </a:lnSpc>
              </a:pPr>
              <a:r>
                <a:rPr lang="zh-CN" altLang="en-US" sz="2000" dirty="0" smtClean="0"/>
                <a:t>或拒绝分类。</a:t>
              </a:r>
              <a:endParaRPr lang="zh-CN" altLang="en-US" sz="2000" dirty="0"/>
            </a:p>
          </p:txBody>
        </p:sp>
        <p:graphicFrame>
          <p:nvGraphicFramePr>
            <p:cNvPr id="9" name="Object 11"/>
            <p:cNvGraphicFramePr>
              <a:graphicFrameLocks noChangeAspect="1"/>
            </p:cNvGraphicFramePr>
            <p:nvPr>
              <p:extLst>
                <p:ext uri="{D42A27DB-BD31-4B8C-83A1-F6EECF244321}">
                  <p14:modId xmlns:p14="http://schemas.microsoft.com/office/powerpoint/2010/main" val="3553873975"/>
                </p:ext>
              </p:extLst>
            </p:nvPr>
          </p:nvGraphicFramePr>
          <p:xfrm>
            <a:off x="2715" y="1773"/>
            <a:ext cx="1298" cy="274"/>
          </p:xfrm>
          <a:graphic>
            <a:graphicData uri="http://schemas.openxmlformats.org/presentationml/2006/ole">
              <mc:AlternateContent xmlns:mc="http://schemas.openxmlformats.org/markup-compatibility/2006">
                <mc:Choice xmlns:v="urn:schemas-microsoft-com:vml" Requires="v">
                  <p:oleObj spid="_x0000_s69411" name="Equation" r:id="rId5" imgW="952200" imgH="228600" progId="Equation.DSMT4">
                    <p:embed/>
                  </p:oleObj>
                </mc:Choice>
                <mc:Fallback>
                  <p:oleObj name="Equation" r:id="rId5" imgW="952200" imgH="228600" progId="Equation.DSMT4">
                    <p:embed/>
                    <p:pic>
                      <p:nvPicPr>
                        <p:cNvPr id="0" name=""/>
                        <p:cNvPicPr>
                          <a:picLocks noChangeAspect="1" noChangeArrowheads="1"/>
                        </p:cNvPicPr>
                        <p:nvPr/>
                      </p:nvPicPr>
                      <p:blipFill>
                        <a:blip r:embed="rId6"/>
                        <a:srcRect/>
                        <a:stretch>
                          <a:fillRect/>
                        </a:stretch>
                      </p:blipFill>
                      <p:spPr bwMode="auto">
                        <a:xfrm>
                          <a:off x="2715" y="1773"/>
                          <a:ext cx="1298" cy="2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1" name="Rectangle 18"/>
          <p:cNvSpPr>
            <a:spLocks noChangeArrowheads="1"/>
          </p:cNvSpPr>
          <p:nvPr/>
        </p:nvSpPr>
        <p:spPr bwMode="auto">
          <a:xfrm>
            <a:off x="998538" y="4339928"/>
            <a:ext cx="80549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r>
              <a:rPr lang="zh-CN" altLang="en-US" sz="2000" dirty="0" smtClean="0"/>
              <a:t>对</a:t>
            </a:r>
            <a:r>
              <a:rPr lang="en-US" altLang="zh-CN" sz="2000" i="1" dirty="0"/>
              <a:t>M</a:t>
            </a:r>
            <a:r>
              <a:rPr lang="zh-CN" altLang="en-US" sz="2000" dirty="0"/>
              <a:t>个线性可分模式类，</a:t>
            </a:r>
            <a:r>
              <a:rPr lang="el-GR" altLang="zh-CN" sz="2000" i="1" dirty="0">
                <a:cs typeface="Arial" panose="020B0604020202020204" pitchFamily="34" charset="0"/>
              </a:rPr>
              <a:t>ω</a:t>
            </a:r>
            <a:r>
              <a:rPr lang="el-GR" altLang="zh-CN" sz="2000" baseline="-25000" dirty="0">
                <a:cs typeface="Arial" panose="020B0604020202020204" pitchFamily="34" charset="0"/>
              </a:rPr>
              <a:t>1</a:t>
            </a:r>
            <a:r>
              <a:rPr lang="zh-CN" altLang="en-US" sz="2000" dirty="0"/>
              <a:t>， </a:t>
            </a:r>
            <a:r>
              <a:rPr lang="el-GR" altLang="zh-CN" sz="2000" i="1" dirty="0"/>
              <a:t>ω</a:t>
            </a:r>
            <a:r>
              <a:rPr lang="el-GR" altLang="zh-CN" sz="2000" baseline="-25000" dirty="0"/>
              <a:t>2</a:t>
            </a:r>
            <a:r>
              <a:rPr lang="zh-CN" altLang="en-US" sz="2000" dirty="0"/>
              <a:t>，</a:t>
            </a:r>
            <a:r>
              <a:rPr lang="en-US" altLang="zh-CN" sz="2000" dirty="0"/>
              <a:t>… </a:t>
            </a:r>
            <a:r>
              <a:rPr lang="el-GR" altLang="zh-CN" sz="2000" i="1" dirty="0"/>
              <a:t>ω</a:t>
            </a:r>
            <a:r>
              <a:rPr lang="el-GR" altLang="zh-CN" sz="2000" i="1" baseline="-25000" dirty="0"/>
              <a:t>M</a:t>
            </a:r>
            <a:r>
              <a:rPr lang="zh-CN" altLang="en-US" sz="2000" dirty="0"/>
              <a:t>，有三</a:t>
            </a:r>
            <a:r>
              <a:rPr lang="zh-CN" altLang="en-US" sz="2000" dirty="0" smtClean="0"/>
              <a:t>种</a:t>
            </a:r>
            <a:r>
              <a:rPr lang="zh-CN" altLang="en-US" sz="2000" dirty="0"/>
              <a:t>分类</a:t>
            </a:r>
            <a:r>
              <a:rPr lang="zh-CN" altLang="en-US" sz="2000" dirty="0" smtClean="0"/>
              <a:t>方式</a:t>
            </a:r>
            <a:r>
              <a:rPr lang="zh-CN" altLang="en-US" sz="2000" dirty="0"/>
              <a:t>：</a:t>
            </a:r>
          </a:p>
        </p:txBody>
      </p:sp>
      <p:sp>
        <p:nvSpPr>
          <p:cNvPr id="12" name="Rectangle 22"/>
          <p:cNvSpPr>
            <a:spLocks noChangeArrowheads="1"/>
          </p:cNvSpPr>
          <p:nvPr/>
        </p:nvSpPr>
        <p:spPr bwMode="auto">
          <a:xfrm>
            <a:off x="663575" y="3861048"/>
            <a:ext cx="17248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rgbClr val="0070C0"/>
                </a:solidFill>
                <a:latin typeface="Times New Roman" panose="02020603050405020304" pitchFamily="18" charset="0"/>
              </a:rPr>
              <a:t>2.  </a:t>
            </a:r>
            <a:r>
              <a:rPr lang="zh-CN" altLang="en-US" sz="2000" b="1" dirty="0">
                <a:solidFill>
                  <a:srgbClr val="0070C0"/>
                </a:solidFill>
                <a:latin typeface="Times New Roman" panose="02020603050405020304" pitchFamily="18" charset="0"/>
              </a:rPr>
              <a:t>多类情况 </a:t>
            </a:r>
          </a:p>
        </p:txBody>
      </p:sp>
      <p:grpSp>
        <p:nvGrpSpPr>
          <p:cNvPr id="13" name="Group 34"/>
          <p:cNvGrpSpPr>
            <a:grpSpLocks/>
          </p:cNvGrpSpPr>
          <p:nvPr/>
        </p:nvGrpSpPr>
        <p:grpSpPr bwMode="auto">
          <a:xfrm>
            <a:off x="1744290" y="4692703"/>
            <a:ext cx="2179638" cy="515938"/>
            <a:chOff x="980" y="3568"/>
            <a:chExt cx="1373" cy="325"/>
          </a:xfrm>
        </p:grpSpPr>
        <p:graphicFrame>
          <p:nvGraphicFramePr>
            <p:cNvPr id="14" name="Object 30"/>
            <p:cNvGraphicFramePr>
              <a:graphicFrameLocks noChangeAspect="1"/>
            </p:cNvGraphicFramePr>
            <p:nvPr>
              <p:extLst>
                <p:ext uri="{D42A27DB-BD31-4B8C-83A1-F6EECF244321}">
                  <p14:modId xmlns:p14="http://schemas.microsoft.com/office/powerpoint/2010/main" val="1150977776"/>
                </p:ext>
              </p:extLst>
            </p:nvPr>
          </p:nvGraphicFramePr>
          <p:xfrm>
            <a:off x="980" y="3568"/>
            <a:ext cx="572" cy="325"/>
          </p:xfrm>
          <a:graphic>
            <a:graphicData uri="http://schemas.openxmlformats.org/presentationml/2006/ole">
              <mc:AlternateContent xmlns:mc="http://schemas.openxmlformats.org/markup-compatibility/2006">
                <mc:Choice xmlns:v="urn:schemas-microsoft-com:vml" Requires="v">
                  <p:oleObj spid="_x0000_s69412" name="公式" r:id="rId7" imgW="393480" imgH="228600" progId="Equation.3">
                    <p:embed/>
                  </p:oleObj>
                </mc:Choice>
                <mc:Fallback>
                  <p:oleObj name="公式" r:id="rId7" imgW="39348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0" y="3568"/>
                          <a:ext cx="572" cy="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Rectangle 33"/>
            <p:cNvSpPr>
              <a:spLocks noChangeArrowheads="1"/>
            </p:cNvSpPr>
            <p:nvPr/>
          </p:nvSpPr>
          <p:spPr bwMode="auto">
            <a:xfrm>
              <a:off x="1540" y="3626"/>
              <a:ext cx="81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nSpc>
                  <a:spcPct val="100000"/>
                </a:lnSpc>
              </a:pPr>
              <a:r>
                <a:rPr lang="zh-CN" altLang="en-US" sz="2000" b="1" dirty="0" smtClean="0">
                  <a:solidFill>
                    <a:srgbClr val="0000FF"/>
                  </a:solidFill>
                </a:rPr>
                <a:t>是非两分法</a:t>
              </a:r>
              <a:endParaRPr lang="zh-CN" altLang="en-US" sz="2000" b="1" dirty="0">
                <a:solidFill>
                  <a:srgbClr val="0000FF"/>
                </a:solidFill>
              </a:endParaRPr>
            </a:p>
          </p:txBody>
        </p:sp>
      </p:grpSp>
      <p:grpSp>
        <p:nvGrpSpPr>
          <p:cNvPr id="16" name="Group 40"/>
          <p:cNvGrpSpPr>
            <a:grpSpLocks/>
          </p:cNvGrpSpPr>
          <p:nvPr/>
        </p:nvGrpSpPr>
        <p:grpSpPr bwMode="auto">
          <a:xfrm>
            <a:off x="1670790" y="5168512"/>
            <a:ext cx="2306674" cy="615951"/>
            <a:chOff x="1013" y="3529"/>
            <a:chExt cx="1160" cy="388"/>
          </a:xfrm>
        </p:grpSpPr>
        <p:graphicFrame>
          <p:nvGraphicFramePr>
            <p:cNvPr id="17" name="Object 41"/>
            <p:cNvGraphicFramePr>
              <a:graphicFrameLocks noChangeAspect="1"/>
            </p:cNvGraphicFramePr>
            <p:nvPr>
              <p:extLst>
                <p:ext uri="{D42A27DB-BD31-4B8C-83A1-F6EECF244321}">
                  <p14:modId xmlns:p14="http://schemas.microsoft.com/office/powerpoint/2010/main" val="3932957005"/>
                </p:ext>
              </p:extLst>
            </p:nvPr>
          </p:nvGraphicFramePr>
          <p:xfrm>
            <a:off x="1013" y="3581"/>
            <a:ext cx="557" cy="314"/>
          </p:xfrm>
          <a:graphic>
            <a:graphicData uri="http://schemas.openxmlformats.org/presentationml/2006/ole">
              <mc:AlternateContent xmlns:mc="http://schemas.openxmlformats.org/markup-compatibility/2006">
                <mc:Choice xmlns:v="urn:schemas-microsoft-com:vml" Requires="v">
                  <p:oleObj spid="_x0000_s69413" name="公式" r:id="rId9" imgW="419040" imgH="241200" progId="Equation.3">
                    <p:embed/>
                  </p:oleObj>
                </mc:Choice>
                <mc:Fallback>
                  <p:oleObj name="公式" r:id="rId9" imgW="419040" imgH="241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3" y="3581"/>
                          <a:ext cx="557" cy="314"/>
                        </a:xfrm>
                        <a:prstGeom prst="rect">
                          <a:avLst/>
                        </a:prstGeom>
                        <a:noFill/>
                        <a:extLst/>
                      </p:spPr>
                    </p:pic>
                  </p:oleObj>
                </mc:Fallback>
              </mc:AlternateContent>
            </a:graphicData>
          </a:graphic>
        </p:graphicFrame>
        <p:sp>
          <p:nvSpPr>
            <p:cNvPr id="18" name="Rectangle 42"/>
            <p:cNvSpPr>
              <a:spLocks noChangeArrowheads="1"/>
            </p:cNvSpPr>
            <p:nvPr/>
          </p:nvSpPr>
          <p:spPr bwMode="auto">
            <a:xfrm>
              <a:off x="1520" y="3529"/>
              <a:ext cx="653"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r>
                <a:rPr lang="zh-CN" altLang="en-US" sz="2000" b="1" dirty="0">
                  <a:solidFill>
                    <a:srgbClr val="0000FF"/>
                  </a:solidFill>
                </a:rPr>
                <a:t>成对两分法</a:t>
              </a:r>
            </a:p>
          </p:txBody>
        </p:sp>
      </p:grpSp>
      <p:grpSp>
        <p:nvGrpSpPr>
          <p:cNvPr id="19" name="Group 46"/>
          <p:cNvGrpSpPr>
            <a:grpSpLocks/>
          </p:cNvGrpSpPr>
          <p:nvPr/>
        </p:nvGrpSpPr>
        <p:grpSpPr bwMode="auto">
          <a:xfrm>
            <a:off x="1678683" y="5772264"/>
            <a:ext cx="4895851" cy="544512"/>
            <a:chOff x="3883" y="3548"/>
            <a:chExt cx="3084" cy="343"/>
          </a:xfrm>
        </p:grpSpPr>
        <p:graphicFrame>
          <p:nvGraphicFramePr>
            <p:cNvPr id="20" name="Object 44"/>
            <p:cNvGraphicFramePr>
              <a:graphicFrameLocks noChangeAspect="1"/>
            </p:cNvGraphicFramePr>
            <p:nvPr/>
          </p:nvGraphicFramePr>
          <p:xfrm>
            <a:off x="3883" y="3548"/>
            <a:ext cx="561" cy="343"/>
          </p:xfrm>
          <a:graphic>
            <a:graphicData uri="http://schemas.openxmlformats.org/presentationml/2006/ole">
              <mc:AlternateContent xmlns:mc="http://schemas.openxmlformats.org/markup-compatibility/2006">
                <mc:Choice xmlns:v="urn:schemas-microsoft-com:vml" Requires="v">
                  <p:oleObj spid="_x0000_s69414" name="公式" r:id="rId11" imgW="419040" imgH="241200" progId="Equation.3">
                    <p:embed/>
                  </p:oleObj>
                </mc:Choice>
                <mc:Fallback>
                  <p:oleObj name="公式" r:id="rId11" imgW="419040" imgH="241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3" y="3548"/>
                          <a:ext cx="561" cy="3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45"/>
            <p:cNvSpPr>
              <a:spLocks noChangeArrowheads="1"/>
            </p:cNvSpPr>
            <p:nvPr/>
          </p:nvSpPr>
          <p:spPr bwMode="auto">
            <a:xfrm>
              <a:off x="4497" y="3607"/>
              <a:ext cx="2470"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r>
                <a:rPr lang="zh-CN" altLang="en-US" sz="2000" b="1" dirty="0">
                  <a:solidFill>
                    <a:srgbClr val="0000FF"/>
                  </a:solidFill>
                </a:rPr>
                <a:t>成对</a:t>
              </a:r>
              <a:r>
                <a:rPr lang="zh-CN" altLang="en-US" sz="2000" b="1" dirty="0" smtClean="0">
                  <a:solidFill>
                    <a:srgbClr val="0000FF"/>
                  </a:solidFill>
                </a:rPr>
                <a:t>两分法（无</a:t>
              </a:r>
              <a:r>
                <a:rPr lang="en-US" altLang="zh-CN" sz="2000" b="1" dirty="0" smtClean="0">
                  <a:solidFill>
                    <a:srgbClr val="0000FF"/>
                  </a:solidFill>
                </a:rPr>
                <a:t>IR</a:t>
              </a:r>
              <a:r>
                <a:rPr lang="zh-CN" altLang="en-US" sz="2000" b="1" dirty="0" smtClean="0">
                  <a:solidFill>
                    <a:srgbClr val="0000FF"/>
                  </a:solidFill>
                </a:rPr>
                <a:t>区）</a:t>
              </a:r>
              <a:endParaRPr lang="zh-CN" altLang="en-US" sz="2000" b="1" dirty="0">
                <a:solidFill>
                  <a:srgbClr val="0000FF"/>
                </a:solidFill>
              </a:endParaRPr>
            </a:p>
          </p:txBody>
        </p:sp>
      </p:grpSp>
    </p:spTree>
    <p:extLst>
      <p:ext uri="{BB962C8B-B14F-4D97-AF65-F5344CB8AC3E}">
        <p14:creationId xmlns:p14="http://schemas.microsoft.com/office/powerpoint/2010/main" val="374819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4"/>
          <p:cNvGrpSpPr>
            <a:grpSpLocks/>
          </p:cNvGrpSpPr>
          <p:nvPr/>
        </p:nvGrpSpPr>
        <p:grpSpPr bwMode="auto">
          <a:xfrm>
            <a:off x="179512" y="599167"/>
            <a:ext cx="5077361" cy="515938"/>
            <a:chOff x="90" y="260"/>
            <a:chExt cx="2943" cy="325"/>
          </a:xfrm>
        </p:grpSpPr>
        <p:sp>
          <p:nvSpPr>
            <p:cNvPr id="6" name="Text Box 14"/>
            <p:cNvSpPr txBox="1">
              <a:spLocks noChangeArrowheads="1"/>
            </p:cNvSpPr>
            <p:nvPr/>
          </p:nvSpPr>
          <p:spPr bwMode="auto">
            <a:xfrm>
              <a:off x="90" y="300"/>
              <a:ext cx="175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spcBef>
                  <a:spcPct val="50000"/>
                </a:spcBef>
              </a:pPr>
              <a:r>
                <a:rPr lang="zh-CN" altLang="en-US" sz="2400" dirty="0" smtClean="0">
                  <a:solidFill>
                    <a:srgbClr val="0070C0"/>
                  </a:solidFill>
                  <a:latin typeface="Times New Roman" panose="02020603050405020304" pitchFamily="18" charset="0"/>
                </a:rPr>
                <a:t>（</a:t>
              </a:r>
              <a:r>
                <a:rPr lang="en-US" altLang="zh-CN" sz="2400" dirty="0" smtClean="0">
                  <a:solidFill>
                    <a:srgbClr val="0070C0"/>
                  </a:solidFill>
                  <a:latin typeface="Times New Roman" panose="02020603050405020304" pitchFamily="18" charset="0"/>
                </a:rPr>
                <a:t>1</a:t>
              </a:r>
              <a:r>
                <a:rPr lang="zh-CN" altLang="en-US" sz="2400" dirty="0" smtClean="0">
                  <a:solidFill>
                    <a:srgbClr val="0070C0"/>
                  </a:solidFill>
                  <a:latin typeface="Times New Roman" panose="02020603050405020304" pitchFamily="18" charset="0"/>
                </a:rPr>
                <a:t>）</a:t>
              </a:r>
              <a:r>
                <a:rPr lang="zh-CN" altLang="en-US" sz="2400" b="1" dirty="0" smtClean="0">
                  <a:solidFill>
                    <a:srgbClr val="0070C0"/>
                  </a:solidFill>
                  <a:latin typeface="Times New Roman" panose="02020603050405020304" pitchFamily="18" charset="0"/>
                </a:rPr>
                <a:t>多</a:t>
              </a:r>
              <a:r>
                <a:rPr lang="zh-CN" altLang="en-US" sz="2400" b="1" dirty="0">
                  <a:solidFill>
                    <a:srgbClr val="0070C0"/>
                  </a:solidFill>
                  <a:latin typeface="Times New Roman" panose="02020603050405020304" pitchFamily="18" charset="0"/>
                </a:rPr>
                <a:t>类情况</a:t>
              </a:r>
              <a:r>
                <a:rPr lang="en-US" altLang="zh-CN" sz="2400" b="1" dirty="0">
                  <a:solidFill>
                    <a:srgbClr val="0070C0"/>
                  </a:solidFill>
                  <a:latin typeface="Times New Roman" panose="02020603050405020304" pitchFamily="18" charset="0"/>
                </a:rPr>
                <a:t>1</a:t>
              </a:r>
              <a:r>
                <a:rPr lang="zh-CN" altLang="en-US" sz="2400" dirty="0">
                  <a:solidFill>
                    <a:srgbClr val="0070C0"/>
                  </a:solidFill>
                  <a:latin typeface="Times New Roman" panose="02020603050405020304" pitchFamily="18" charset="0"/>
                </a:rPr>
                <a:t>： </a:t>
              </a:r>
            </a:p>
          </p:txBody>
        </p:sp>
        <p:grpSp>
          <p:nvGrpSpPr>
            <p:cNvPr id="5" name="Group 4"/>
            <p:cNvGrpSpPr>
              <a:grpSpLocks/>
            </p:cNvGrpSpPr>
            <p:nvPr/>
          </p:nvGrpSpPr>
          <p:grpSpPr bwMode="auto">
            <a:xfrm>
              <a:off x="1579" y="260"/>
              <a:ext cx="1454" cy="325"/>
              <a:chOff x="1034" y="3623"/>
              <a:chExt cx="1454" cy="325"/>
            </a:xfrm>
          </p:grpSpPr>
          <p:graphicFrame>
            <p:nvGraphicFramePr>
              <p:cNvPr id="7" name="Object 5"/>
              <p:cNvGraphicFramePr>
                <a:graphicFrameLocks noChangeAspect="1"/>
              </p:cNvGraphicFramePr>
              <p:nvPr>
                <p:extLst>
                  <p:ext uri="{D42A27DB-BD31-4B8C-83A1-F6EECF244321}">
                    <p14:modId xmlns:p14="http://schemas.microsoft.com/office/powerpoint/2010/main" val="1064613260"/>
                  </p:ext>
                </p:extLst>
              </p:nvPr>
            </p:nvGraphicFramePr>
            <p:xfrm>
              <a:off x="1034" y="3623"/>
              <a:ext cx="572" cy="325"/>
            </p:xfrm>
            <a:graphic>
              <a:graphicData uri="http://schemas.openxmlformats.org/presentationml/2006/ole">
                <mc:AlternateContent xmlns:mc="http://schemas.openxmlformats.org/markup-compatibility/2006">
                  <mc:Choice xmlns:v="urn:schemas-microsoft-com:vml" Requires="v">
                    <p:oleObj spid="_x0000_s69958" name="Equation" r:id="rId3" imgW="393480" imgH="228600" progId="Equation.DSMT4">
                      <p:embed/>
                    </p:oleObj>
                  </mc:Choice>
                  <mc:Fallback>
                    <p:oleObj name="Equation" r:id="rId3" imgW="393480" imgH="228600" progId="Equation.DSMT4">
                      <p:embed/>
                      <p:pic>
                        <p:nvPicPr>
                          <p:cNvPr id="0" name=""/>
                          <p:cNvPicPr>
                            <a:picLocks noChangeAspect="1" noChangeArrowheads="1"/>
                          </p:cNvPicPr>
                          <p:nvPr/>
                        </p:nvPicPr>
                        <p:blipFill>
                          <a:blip r:embed="rId4"/>
                          <a:srcRect/>
                          <a:stretch>
                            <a:fillRect/>
                          </a:stretch>
                        </p:blipFill>
                        <p:spPr bwMode="auto">
                          <a:xfrm>
                            <a:off x="1034" y="3623"/>
                            <a:ext cx="572" cy="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6"/>
              <p:cNvSpPr>
                <a:spLocks noChangeArrowheads="1"/>
              </p:cNvSpPr>
              <p:nvPr/>
            </p:nvSpPr>
            <p:spPr bwMode="auto">
              <a:xfrm>
                <a:off x="1591" y="3670"/>
                <a:ext cx="8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nSpc>
                    <a:spcPct val="100000"/>
                  </a:lnSpc>
                </a:pPr>
                <a:r>
                  <a:rPr lang="zh-CN" altLang="en-US" sz="2400" b="1" dirty="0" smtClean="0">
                    <a:solidFill>
                      <a:srgbClr val="0070C0"/>
                    </a:solidFill>
                  </a:rPr>
                  <a:t>是非两分法</a:t>
                </a:r>
                <a:endParaRPr lang="zh-CN" altLang="en-US" sz="2400" b="1" dirty="0">
                  <a:solidFill>
                    <a:srgbClr val="0070C0"/>
                  </a:solidFill>
                </a:endParaRPr>
              </a:p>
            </p:txBody>
          </p:sp>
        </p:grpSp>
      </p:grpSp>
      <p:sp>
        <p:nvSpPr>
          <p:cNvPr id="9" name="Rectangle 20"/>
          <p:cNvSpPr>
            <a:spLocks noChangeArrowheads="1"/>
          </p:cNvSpPr>
          <p:nvPr/>
        </p:nvSpPr>
        <p:spPr bwMode="auto">
          <a:xfrm>
            <a:off x="544513" y="1513592"/>
            <a:ext cx="815975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r>
              <a:rPr lang="en-US" altLang="zh-CN" sz="2400" dirty="0"/>
              <a:t>        </a:t>
            </a:r>
            <a:r>
              <a:rPr lang="zh-CN" altLang="en-US" sz="2400" dirty="0"/>
              <a:t>用线性判别函数将属于</a:t>
            </a:r>
            <a:r>
              <a:rPr lang="el-GR" altLang="zh-CN" sz="2400" i="1" dirty="0"/>
              <a:t>ω</a:t>
            </a:r>
            <a:r>
              <a:rPr lang="el-GR" altLang="zh-CN" sz="2400" i="1" baseline="-25000" dirty="0"/>
              <a:t>i</a:t>
            </a:r>
            <a:r>
              <a:rPr lang="zh-CN" altLang="en-US" sz="2400" dirty="0"/>
              <a:t>类的模式与其余不属于</a:t>
            </a:r>
            <a:r>
              <a:rPr lang="el-GR" altLang="zh-CN" sz="2400" i="1" dirty="0"/>
              <a:t>ω</a:t>
            </a:r>
            <a:r>
              <a:rPr lang="el-GR" altLang="zh-CN" sz="2400" i="1" baseline="-25000" dirty="0"/>
              <a:t>i</a:t>
            </a:r>
            <a:r>
              <a:rPr lang="zh-CN" altLang="en-US" sz="2400" dirty="0"/>
              <a:t>类的</a:t>
            </a:r>
          </a:p>
          <a:p>
            <a:r>
              <a:rPr lang="zh-CN" altLang="en-US" sz="2400" dirty="0"/>
              <a:t>模式分开</a:t>
            </a:r>
            <a:r>
              <a:rPr lang="zh-CN" altLang="en-US" sz="2400" dirty="0" smtClean="0"/>
              <a:t>。能用本方法分类的模式集称为 </a:t>
            </a:r>
            <a:r>
              <a:rPr lang="zh-CN" altLang="en-US" sz="2400" b="1" dirty="0" smtClean="0">
                <a:solidFill>
                  <a:srgbClr val="0000FF"/>
                </a:solidFill>
              </a:rPr>
              <a:t>整体线性可分的</a:t>
            </a:r>
            <a:r>
              <a:rPr lang="zh-CN" altLang="en-US" sz="2400" dirty="0" smtClean="0"/>
              <a:t>。</a:t>
            </a:r>
            <a:endParaRPr lang="zh-CN" altLang="en-US" sz="2400" dirty="0"/>
          </a:p>
        </p:txBody>
      </p:sp>
      <p:grpSp>
        <p:nvGrpSpPr>
          <p:cNvPr id="10" name="Group 47"/>
          <p:cNvGrpSpPr>
            <a:grpSpLocks/>
          </p:cNvGrpSpPr>
          <p:nvPr/>
        </p:nvGrpSpPr>
        <p:grpSpPr bwMode="auto">
          <a:xfrm>
            <a:off x="508000" y="4853137"/>
            <a:ext cx="7888288" cy="1600202"/>
            <a:chOff x="576" y="1978"/>
            <a:chExt cx="4969" cy="878"/>
          </a:xfrm>
        </p:grpSpPr>
        <p:sp>
          <p:nvSpPr>
            <p:cNvPr id="11" name="AutoShape 39"/>
            <p:cNvSpPr>
              <a:spLocks noChangeArrowheads="1"/>
            </p:cNvSpPr>
            <p:nvPr/>
          </p:nvSpPr>
          <p:spPr bwMode="auto">
            <a:xfrm>
              <a:off x="966" y="1978"/>
              <a:ext cx="4579" cy="878"/>
            </a:xfrm>
            <a:prstGeom prst="bevel">
              <a:avLst>
                <a:gd name="adj" fmla="val 12500"/>
              </a:avLst>
            </a:prstGeom>
            <a:solidFill>
              <a:srgbClr val="FFC67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12" name="Text Box 37"/>
            <p:cNvSpPr txBox="1">
              <a:spLocks noChangeArrowheads="1"/>
            </p:cNvSpPr>
            <p:nvPr/>
          </p:nvSpPr>
          <p:spPr bwMode="auto">
            <a:xfrm>
              <a:off x="576" y="2163"/>
              <a:ext cx="4928" cy="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solidFill>
                    <a:srgbClr val="000000"/>
                  </a:solidFill>
                  <a:latin typeface="Times New Roman" panose="02020603050405020304" pitchFamily="18" charset="0"/>
                </a:rPr>
                <a:t>将某个待分类模式 </a:t>
              </a:r>
              <a:r>
                <a:rPr lang="en-US" altLang="zh-CN" sz="2400" b="1" i="1" dirty="0">
                  <a:solidFill>
                    <a:srgbClr val="000000"/>
                  </a:solidFill>
                  <a:latin typeface="Times New Roman" panose="02020603050405020304" pitchFamily="18" charset="0"/>
                </a:rPr>
                <a:t>X </a:t>
              </a:r>
              <a:r>
                <a:rPr lang="zh-CN" altLang="en-US" sz="2400" dirty="0">
                  <a:solidFill>
                    <a:srgbClr val="000000"/>
                  </a:solidFill>
                  <a:latin typeface="Times New Roman" panose="02020603050405020304" pitchFamily="18" charset="0"/>
                </a:rPr>
                <a:t>分别代入 </a:t>
              </a:r>
              <a:r>
                <a:rPr lang="en-US" altLang="zh-CN" sz="2400" i="1" dirty="0">
                  <a:solidFill>
                    <a:srgbClr val="000000"/>
                  </a:solidFill>
                  <a:latin typeface="Times New Roman" panose="02020603050405020304" pitchFamily="18" charset="0"/>
                </a:rPr>
                <a:t>M </a:t>
              </a:r>
              <a:r>
                <a:rPr lang="zh-CN" altLang="en-US" sz="2400" dirty="0">
                  <a:solidFill>
                    <a:srgbClr val="000000"/>
                  </a:solidFill>
                  <a:latin typeface="Times New Roman" panose="02020603050405020304" pitchFamily="18" charset="0"/>
                </a:rPr>
                <a:t>个类的</a:t>
              </a:r>
              <a:r>
                <a:rPr lang="en-US" altLang="zh-CN" sz="2400" i="1" dirty="0">
                  <a:solidFill>
                    <a:srgbClr val="000000"/>
                  </a:solidFill>
                  <a:latin typeface="Times New Roman" panose="02020603050405020304" pitchFamily="18" charset="0"/>
                </a:rPr>
                <a:t>d</a:t>
              </a:r>
              <a:r>
                <a:rPr lang="en-US" altLang="zh-CN" sz="2400" i="1" baseline="-25000" dirty="0">
                  <a:solidFill>
                    <a:srgbClr val="000000"/>
                  </a:solidFill>
                  <a:latin typeface="Times New Roman" panose="02020603050405020304" pitchFamily="18" charset="0"/>
                </a:rPr>
                <a:t> </a:t>
              </a:r>
              <a:r>
                <a:rPr lang="en-US" altLang="zh-CN" sz="2400"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X</a:t>
              </a:r>
              <a:r>
                <a:rPr lang="en-US" altLang="zh-CN"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中，</a:t>
              </a:r>
            </a:p>
            <a:p>
              <a:r>
                <a:rPr lang="zh-CN" altLang="en-US" sz="2400" dirty="0">
                  <a:solidFill>
                    <a:srgbClr val="000000"/>
                  </a:solidFill>
                  <a:latin typeface="Times New Roman" panose="02020603050405020304" pitchFamily="18" charset="0"/>
                </a:rPr>
                <a:t>若只有</a:t>
              </a:r>
              <a:r>
                <a:rPr lang="en-US" altLang="zh-CN" sz="2400" i="1" dirty="0">
                  <a:solidFill>
                    <a:srgbClr val="000000"/>
                  </a:solidFill>
                  <a:latin typeface="Times New Roman" panose="02020603050405020304" pitchFamily="18" charset="0"/>
                </a:rPr>
                <a:t>d</a:t>
              </a:r>
              <a:r>
                <a:rPr lang="en-US" altLang="zh-CN" sz="2400" i="1" baseline="-25000" dirty="0">
                  <a:solidFill>
                    <a:srgbClr val="000000"/>
                  </a:solidFill>
                  <a:latin typeface="Times New Roman" panose="02020603050405020304" pitchFamily="18" charset="0"/>
                </a:rPr>
                <a:t>i</a:t>
              </a:r>
              <a:r>
                <a:rPr lang="en-US" altLang="zh-CN" sz="2400"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X</a:t>
              </a:r>
              <a:r>
                <a:rPr lang="en-US" altLang="zh-CN" sz="2400" dirty="0">
                  <a:solidFill>
                    <a:srgbClr val="000000"/>
                  </a:solidFill>
                  <a:latin typeface="Times New Roman" panose="02020603050405020304" pitchFamily="18" charset="0"/>
                </a:rPr>
                <a:t>)&gt;0</a:t>
              </a:r>
              <a:r>
                <a:rPr lang="zh-CN" altLang="en-US" sz="2400" dirty="0">
                  <a:solidFill>
                    <a:srgbClr val="000000"/>
                  </a:solidFill>
                  <a:latin typeface="Times New Roman" panose="02020603050405020304" pitchFamily="18" charset="0"/>
                </a:rPr>
                <a:t>，其他</a:t>
              </a:r>
              <a:r>
                <a:rPr lang="en-US" altLang="zh-CN" sz="2400" i="1" dirty="0" err="1" smtClean="0">
                  <a:solidFill>
                    <a:srgbClr val="000000"/>
                  </a:solidFill>
                  <a:latin typeface="Times New Roman" panose="02020603050405020304" pitchFamily="18" charset="0"/>
                </a:rPr>
                <a:t>d</a:t>
              </a:r>
              <a:r>
                <a:rPr lang="en-US" altLang="zh-CN" sz="2400" i="1" baseline="-25000" dirty="0" err="1" smtClean="0">
                  <a:solidFill>
                    <a:srgbClr val="000000"/>
                  </a:solidFill>
                  <a:latin typeface="Times New Roman" panose="02020603050405020304" pitchFamily="18" charset="0"/>
                </a:rPr>
                <a:t>j</a:t>
              </a:r>
              <a:r>
                <a:rPr lang="en-US" altLang="zh-CN" sz="2400" dirty="0" smtClean="0">
                  <a:solidFill>
                    <a:srgbClr val="000000"/>
                  </a:solidFill>
                  <a:latin typeface="Times New Roman" panose="02020603050405020304" pitchFamily="18" charset="0"/>
                </a:rPr>
                <a:t>(</a:t>
              </a:r>
              <a:r>
                <a:rPr lang="en-US" altLang="zh-CN" sz="2400" b="1" i="1" dirty="0" smtClean="0">
                  <a:solidFill>
                    <a:srgbClr val="000000"/>
                  </a:solidFill>
                  <a:latin typeface="Times New Roman" panose="02020603050405020304" pitchFamily="18" charset="0"/>
                </a:rPr>
                <a:t>X</a:t>
              </a:r>
              <a:r>
                <a:rPr lang="en-US" altLang="zh-CN"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均</a:t>
              </a:r>
              <a:r>
                <a:rPr lang="en-US" altLang="zh-CN" sz="2400" dirty="0">
                  <a:solidFill>
                    <a:srgbClr val="000000"/>
                  </a:solidFill>
                  <a:latin typeface="Times New Roman" panose="02020603050405020304" pitchFamily="18" charset="0"/>
                </a:rPr>
                <a:t>&lt;0</a:t>
              </a:r>
              <a:r>
                <a:rPr lang="zh-CN" altLang="en-US" sz="2400" dirty="0">
                  <a:solidFill>
                    <a:srgbClr val="000000"/>
                  </a:solidFill>
                  <a:latin typeface="Times New Roman" panose="02020603050405020304" pitchFamily="18" charset="0"/>
                </a:rPr>
                <a:t>，则判为</a:t>
              </a:r>
              <a:r>
                <a:rPr lang="el-GR" altLang="zh-CN" sz="2400" i="1" dirty="0">
                  <a:solidFill>
                    <a:srgbClr val="000000"/>
                  </a:solidFill>
                  <a:latin typeface="Times New Roman" panose="02020603050405020304" pitchFamily="18" charset="0"/>
                </a:rPr>
                <a:t>ω</a:t>
              </a:r>
              <a:r>
                <a:rPr lang="el-GR" altLang="zh-CN" sz="2400" i="1" baseline="-25000" dirty="0">
                  <a:solidFill>
                    <a:srgbClr val="000000"/>
                  </a:solidFill>
                  <a:latin typeface="Times New Roman" panose="02020603050405020304" pitchFamily="18" charset="0"/>
                </a:rPr>
                <a:t>i</a:t>
              </a:r>
              <a:r>
                <a:rPr lang="zh-CN" altLang="el-GR" sz="2400" dirty="0">
                  <a:solidFill>
                    <a:srgbClr val="000000"/>
                  </a:solidFill>
                  <a:latin typeface="Times New Roman" panose="02020603050405020304" pitchFamily="18" charset="0"/>
                </a:rPr>
                <a:t>类。</a:t>
              </a:r>
            </a:p>
          </p:txBody>
        </p:sp>
      </p:grpSp>
      <p:sp>
        <p:nvSpPr>
          <p:cNvPr id="13" name="AutoShape 38"/>
          <p:cNvSpPr>
            <a:spLocks noChangeArrowheads="1"/>
          </p:cNvSpPr>
          <p:nvPr/>
        </p:nvSpPr>
        <p:spPr bwMode="auto">
          <a:xfrm>
            <a:off x="493713" y="3822849"/>
            <a:ext cx="2847975" cy="874712"/>
          </a:xfrm>
          <a:prstGeom prst="cloudCallout">
            <a:avLst>
              <a:gd name="adj1" fmla="val 34949"/>
              <a:gd name="adj2" fmla="val 99000"/>
            </a:avLst>
          </a:prstGeom>
          <a:solidFill>
            <a:srgbClr val="CC99FF"/>
          </a:solidFill>
          <a:ln w="9525">
            <a:solidFill>
              <a:srgbClr val="66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r>
              <a:rPr lang="zh-CN" altLang="en-US" sz="2400"/>
              <a:t>识别分类时：</a:t>
            </a:r>
          </a:p>
        </p:txBody>
      </p:sp>
      <p:graphicFrame>
        <p:nvGraphicFramePr>
          <p:cNvPr id="14" name="Object 17"/>
          <p:cNvGraphicFramePr>
            <a:graphicFrameLocks noChangeAspect="1"/>
          </p:cNvGraphicFramePr>
          <p:nvPr>
            <p:extLst>
              <p:ext uri="{D42A27DB-BD31-4B8C-83A1-F6EECF244321}">
                <p14:modId xmlns:p14="http://schemas.microsoft.com/office/powerpoint/2010/main" val="565994264"/>
              </p:ext>
            </p:extLst>
          </p:nvPr>
        </p:nvGraphicFramePr>
        <p:xfrm>
          <a:off x="1550988" y="2495699"/>
          <a:ext cx="6043612" cy="958850"/>
        </p:xfrm>
        <a:graphic>
          <a:graphicData uri="http://schemas.openxmlformats.org/presentationml/2006/ole">
            <mc:AlternateContent xmlns:mc="http://schemas.openxmlformats.org/markup-compatibility/2006">
              <mc:Choice xmlns:v="urn:schemas-microsoft-com:vml" Requires="v">
                <p:oleObj spid="_x0000_s69959" name="公式" r:id="rId5" imgW="2984400" imgH="482400" progId="Equation.3">
                  <p:embed/>
                </p:oleObj>
              </mc:Choice>
              <mc:Fallback>
                <p:oleObj name="公式" r:id="rId5" imgW="2984400" imgH="482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0988" y="2495699"/>
                        <a:ext cx="6043612"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5348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58"/>
          <p:cNvGrpSpPr>
            <a:grpSpLocks/>
          </p:cNvGrpSpPr>
          <p:nvPr/>
        </p:nvGrpSpPr>
        <p:grpSpPr bwMode="auto">
          <a:xfrm>
            <a:off x="57150" y="828106"/>
            <a:ext cx="6351588" cy="4982437"/>
            <a:chOff x="865" y="359"/>
            <a:chExt cx="4339" cy="3438"/>
          </a:xfrm>
        </p:grpSpPr>
        <p:sp>
          <p:nvSpPr>
            <p:cNvPr id="5" name="Rectangle 438"/>
            <p:cNvSpPr>
              <a:spLocks noChangeArrowheads="1"/>
            </p:cNvSpPr>
            <p:nvPr/>
          </p:nvSpPr>
          <p:spPr bwMode="auto">
            <a:xfrm>
              <a:off x="2933" y="2004"/>
              <a:ext cx="23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200">
                  <a:solidFill>
                    <a:srgbClr val="000000"/>
                  </a:solidFill>
                  <a:latin typeface="Times New Roman" panose="02020603050405020304" pitchFamily="18" charset="0"/>
                </a:rPr>
                <a:t> </a:t>
              </a:r>
              <a:endParaRPr lang="en-US" altLang="zh-CN">
                <a:solidFill>
                  <a:srgbClr val="000000"/>
                </a:solidFill>
                <a:latin typeface="Times New Roman" panose="02020603050405020304" pitchFamily="18" charset="0"/>
              </a:endParaRPr>
            </a:p>
          </p:txBody>
        </p:sp>
        <p:grpSp>
          <p:nvGrpSpPr>
            <p:cNvPr id="6" name="Group 656"/>
            <p:cNvGrpSpPr>
              <a:grpSpLocks/>
            </p:cNvGrpSpPr>
            <p:nvPr/>
          </p:nvGrpSpPr>
          <p:grpSpPr bwMode="auto">
            <a:xfrm>
              <a:off x="2296" y="2006"/>
              <a:ext cx="730" cy="262"/>
              <a:chOff x="2296" y="2006"/>
              <a:chExt cx="730" cy="262"/>
            </a:xfrm>
          </p:grpSpPr>
          <p:sp>
            <p:nvSpPr>
              <p:cNvPr id="195" name="Rectangle 437"/>
              <p:cNvSpPr>
                <a:spLocks noChangeArrowheads="1"/>
              </p:cNvSpPr>
              <p:nvPr/>
            </p:nvSpPr>
            <p:spPr bwMode="auto">
              <a:xfrm>
                <a:off x="2368" y="2006"/>
                <a:ext cx="62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zh-CN" altLang="en-US" sz="1200">
                    <a:solidFill>
                      <a:srgbClr val="000000"/>
                    </a:solidFill>
                    <a:latin typeface="宋体" panose="02010600030101010101" pitchFamily="2" charset="-122"/>
                  </a:rPr>
                  <a:t>全部＜０</a:t>
                </a:r>
                <a:endParaRPr lang="zh-CN" altLang="en-US">
                  <a:solidFill>
                    <a:srgbClr val="000000"/>
                  </a:solidFill>
                  <a:latin typeface="Times New Roman" panose="02020603050405020304" pitchFamily="18" charset="0"/>
                </a:endParaRPr>
              </a:p>
            </p:txBody>
          </p:sp>
          <p:sp>
            <p:nvSpPr>
              <p:cNvPr id="196" name="Rectangle 439"/>
              <p:cNvSpPr>
                <a:spLocks noChangeArrowheads="1"/>
              </p:cNvSpPr>
              <p:nvPr/>
            </p:nvSpPr>
            <p:spPr bwMode="auto">
              <a:xfrm>
                <a:off x="2296" y="2142"/>
                <a:ext cx="730"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zh-CN" altLang="en-US" sz="1200">
                    <a:solidFill>
                      <a:srgbClr val="000000"/>
                    </a:solidFill>
                    <a:latin typeface="宋体" panose="02010600030101010101" pitchFamily="2" charset="-122"/>
                  </a:rPr>
                  <a:t>不属任何类</a:t>
                </a:r>
                <a:endParaRPr lang="zh-CN" altLang="en-US">
                  <a:solidFill>
                    <a:srgbClr val="000000"/>
                  </a:solidFill>
                  <a:latin typeface="Times New Roman" panose="02020603050405020304" pitchFamily="18" charset="0"/>
                </a:endParaRPr>
              </a:p>
            </p:txBody>
          </p:sp>
        </p:grpSp>
        <p:sp>
          <p:nvSpPr>
            <p:cNvPr id="7" name="Rectangle 440"/>
            <p:cNvSpPr>
              <a:spLocks noChangeArrowheads="1"/>
            </p:cNvSpPr>
            <p:nvPr/>
          </p:nvSpPr>
          <p:spPr bwMode="auto">
            <a:xfrm>
              <a:off x="3032" y="2173"/>
              <a:ext cx="23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200">
                  <a:solidFill>
                    <a:srgbClr val="000000"/>
                  </a:solidFill>
                  <a:latin typeface="Times New Roman" panose="02020603050405020304" pitchFamily="18" charset="0"/>
                </a:rPr>
                <a:t> </a:t>
              </a:r>
              <a:endParaRPr lang="en-US" altLang="zh-CN">
                <a:solidFill>
                  <a:srgbClr val="000000"/>
                </a:solidFill>
                <a:latin typeface="Times New Roman" panose="02020603050405020304" pitchFamily="18" charset="0"/>
              </a:endParaRPr>
            </a:p>
          </p:txBody>
        </p:sp>
        <p:grpSp>
          <p:nvGrpSpPr>
            <p:cNvPr id="8" name="Group 655"/>
            <p:cNvGrpSpPr>
              <a:grpSpLocks/>
            </p:cNvGrpSpPr>
            <p:nvPr/>
          </p:nvGrpSpPr>
          <p:grpSpPr bwMode="auto">
            <a:xfrm>
              <a:off x="1055" y="2379"/>
              <a:ext cx="891" cy="331"/>
              <a:chOff x="1047" y="2403"/>
              <a:chExt cx="891" cy="331"/>
            </a:xfrm>
          </p:grpSpPr>
          <p:grpSp>
            <p:nvGrpSpPr>
              <p:cNvPr id="181" name="Group 652"/>
              <p:cNvGrpSpPr>
                <a:grpSpLocks/>
              </p:cNvGrpSpPr>
              <p:nvPr/>
            </p:nvGrpSpPr>
            <p:grpSpPr bwMode="auto">
              <a:xfrm>
                <a:off x="1135" y="2403"/>
                <a:ext cx="696" cy="151"/>
                <a:chOff x="1031" y="2363"/>
                <a:chExt cx="696" cy="151"/>
              </a:xfrm>
            </p:grpSpPr>
            <p:sp>
              <p:nvSpPr>
                <p:cNvPr id="192" name="Rectangle 444"/>
                <p:cNvSpPr>
                  <a:spLocks noChangeArrowheads="1"/>
                </p:cNvSpPr>
                <p:nvPr/>
              </p:nvSpPr>
              <p:spPr bwMode="auto">
                <a:xfrm>
                  <a:off x="1031" y="2363"/>
                  <a:ext cx="330"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400">
                      <a:solidFill>
                        <a:srgbClr val="000000"/>
                      </a:solidFill>
                      <a:latin typeface="Times New Roman" panose="02020603050405020304" pitchFamily="18" charset="0"/>
                    </a:rPr>
                    <a:t>IR</a:t>
                  </a:r>
                  <a:endParaRPr lang="en-US" altLang="zh-CN">
                    <a:solidFill>
                      <a:srgbClr val="000000"/>
                    </a:solidFill>
                    <a:latin typeface="Times New Roman" panose="02020603050405020304" pitchFamily="18" charset="0"/>
                  </a:endParaRPr>
                </a:p>
              </p:txBody>
            </p:sp>
            <p:sp>
              <p:nvSpPr>
                <p:cNvPr id="193" name="Rectangle 445"/>
                <p:cNvSpPr>
                  <a:spLocks noChangeArrowheads="1"/>
                </p:cNvSpPr>
                <p:nvPr/>
              </p:nvSpPr>
              <p:spPr bwMode="auto">
                <a:xfrm>
                  <a:off x="1144" y="2367"/>
                  <a:ext cx="572"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zh-CN" altLang="en-US" sz="1400">
                      <a:solidFill>
                        <a:srgbClr val="000000"/>
                      </a:solidFill>
                      <a:latin typeface="宋体" panose="02010600030101010101" pitchFamily="2" charset="-122"/>
                    </a:rPr>
                    <a:t>，可能</a:t>
                  </a:r>
                  <a:endParaRPr lang="zh-CN" altLang="en-US">
                    <a:solidFill>
                      <a:srgbClr val="000000"/>
                    </a:solidFill>
                    <a:latin typeface="Times New Roman" panose="02020603050405020304" pitchFamily="18" charset="0"/>
                  </a:endParaRPr>
                </a:p>
              </p:txBody>
            </p:sp>
            <p:sp>
              <p:nvSpPr>
                <p:cNvPr id="194" name="Rectangle 446"/>
                <p:cNvSpPr>
                  <a:spLocks noChangeArrowheads="1"/>
                </p:cNvSpPr>
                <p:nvPr/>
              </p:nvSpPr>
              <p:spPr bwMode="auto">
                <a:xfrm>
                  <a:off x="1488" y="2363"/>
                  <a:ext cx="239"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400">
                      <a:solidFill>
                        <a:srgbClr val="000000"/>
                      </a:solidFill>
                      <a:latin typeface="Times New Roman" panose="02020603050405020304" pitchFamily="18" charset="0"/>
                    </a:rPr>
                    <a:t> </a:t>
                  </a:r>
                  <a:endParaRPr lang="en-US" altLang="zh-CN">
                    <a:solidFill>
                      <a:srgbClr val="000000"/>
                    </a:solidFill>
                    <a:latin typeface="Times New Roman" panose="02020603050405020304" pitchFamily="18" charset="0"/>
                  </a:endParaRPr>
                </a:p>
              </p:txBody>
            </p:sp>
          </p:grpSp>
          <p:grpSp>
            <p:nvGrpSpPr>
              <p:cNvPr id="182" name="Group 654"/>
              <p:cNvGrpSpPr>
                <a:grpSpLocks/>
              </p:cNvGrpSpPr>
              <p:nvPr/>
            </p:nvGrpSpPr>
            <p:grpSpPr bwMode="auto">
              <a:xfrm>
                <a:off x="1047" y="2532"/>
                <a:ext cx="891" cy="202"/>
                <a:chOff x="1031" y="2580"/>
                <a:chExt cx="891" cy="202"/>
              </a:xfrm>
            </p:grpSpPr>
            <p:sp>
              <p:nvSpPr>
                <p:cNvPr id="183" name="Rectangle 447"/>
                <p:cNvSpPr>
                  <a:spLocks noChangeArrowheads="1"/>
                </p:cNvSpPr>
                <p:nvPr/>
              </p:nvSpPr>
              <p:spPr bwMode="auto">
                <a:xfrm>
                  <a:off x="1031" y="2612"/>
                  <a:ext cx="45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zh-CN" altLang="en-US" sz="1400">
                      <a:solidFill>
                        <a:srgbClr val="000000"/>
                      </a:solidFill>
                      <a:latin typeface="宋体" panose="02010600030101010101" pitchFamily="2" charset="-122"/>
                    </a:rPr>
                    <a:t>属于</a:t>
                  </a:r>
                  <a:endParaRPr lang="zh-CN" altLang="en-US">
                    <a:solidFill>
                      <a:srgbClr val="000000"/>
                    </a:solidFill>
                    <a:latin typeface="Times New Roman" panose="02020603050405020304" pitchFamily="18" charset="0"/>
                  </a:endParaRPr>
                </a:p>
              </p:txBody>
            </p:sp>
            <p:grpSp>
              <p:nvGrpSpPr>
                <p:cNvPr id="184" name="Group 450"/>
                <p:cNvGrpSpPr>
                  <a:grpSpLocks/>
                </p:cNvGrpSpPr>
                <p:nvPr/>
              </p:nvGrpSpPr>
              <p:grpSpPr bwMode="auto">
                <a:xfrm>
                  <a:off x="1271" y="2584"/>
                  <a:ext cx="327" cy="190"/>
                  <a:chOff x="1271" y="2584"/>
                  <a:chExt cx="327" cy="190"/>
                </a:xfrm>
              </p:grpSpPr>
              <p:sp>
                <p:nvSpPr>
                  <p:cNvPr id="190" name="Rectangle 448"/>
                  <p:cNvSpPr>
                    <a:spLocks noChangeArrowheads="1"/>
                  </p:cNvSpPr>
                  <p:nvPr/>
                </p:nvSpPr>
                <p:spPr bwMode="auto">
                  <a:xfrm>
                    <a:off x="1352" y="2680"/>
                    <a:ext cx="246"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900">
                        <a:solidFill>
                          <a:srgbClr val="000000"/>
                        </a:solidFill>
                        <a:latin typeface="Times New Roman" panose="02020603050405020304" pitchFamily="18" charset="0"/>
                      </a:rPr>
                      <a:t>1</a:t>
                    </a:r>
                    <a:endParaRPr lang="en-US" altLang="zh-CN">
                      <a:solidFill>
                        <a:srgbClr val="000000"/>
                      </a:solidFill>
                      <a:latin typeface="Times New Roman" panose="02020603050405020304" pitchFamily="18" charset="0"/>
                    </a:endParaRPr>
                  </a:p>
                </p:txBody>
              </p:sp>
              <p:sp>
                <p:nvSpPr>
                  <p:cNvPr id="191" name="Rectangle 449"/>
                  <p:cNvSpPr>
                    <a:spLocks noChangeArrowheads="1"/>
                  </p:cNvSpPr>
                  <p:nvPr/>
                </p:nvSpPr>
                <p:spPr bwMode="auto">
                  <a:xfrm>
                    <a:off x="1271" y="2584"/>
                    <a:ext cx="303"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i="1">
                        <a:solidFill>
                          <a:srgbClr val="000000"/>
                        </a:solidFill>
                        <a:latin typeface="Symbol" panose="05050102010706020507" pitchFamily="18" charset="2"/>
                      </a:rPr>
                      <a:t>w</a:t>
                    </a:r>
                    <a:endParaRPr lang="en-US" altLang="zh-CN">
                      <a:solidFill>
                        <a:srgbClr val="000000"/>
                      </a:solidFill>
                      <a:latin typeface="Times New Roman" panose="02020603050405020304" pitchFamily="18" charset="0"/>
                    </a:endParaRPr>
                  </a:p>
                </p:txBody>
              </p:sp>
            </p:grpSp>
            <p:sp>
              <p:nvSpPr>
                <p:cNvPr id="185" name="Rectangle 451"/>
                <p:cNvSpPr>
                  <a:spLocks noChangeArrowheads="1"/>
                </p:cNvSpPr>
                <p:nvPr/>
              </p:nvSpPr>
              <p:spPr bwMode="auto">
                <a:xfrm>
                  <a:off x="1406" y="2612"/>
                  <a:ext cx="330"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zh-CN" altLang="en-US" sz="1400">
                      <a:solidFill>
                        <a:srgbClr val="000000"/>
                      </a:solidFill>
                      <a:latin typeface="宋体" panose="02010600030101010101" pitchFamily="2" charset="-122"/>
                    </a:rPr>
                    <a:t>或</a:t>
                  </a:r>
                  <a:endParaRPr lang="zh-CN" altLang="en-US">
                    <a:solidFill>
                      <a:srgbClr val="000000"/>
                    </a:solidFill>
                    <a:latin typeface="Times New Roman" panose="02020603050405020304" pitchFamily="18" charset="0"/>
                  </a:endParaRPr>
                </a:p>
              </p:txBody>
            </p:sp>
            <p:grpSp>
              <p:nvGrpSpPr>
                <p:cNvPr id="186" name="Group 454"/>
                <p:cNvGrpSpPr>
                  <a:grpSpLocks/>
                </p:cNvGrpSpPr>
                <p:nvPr/>
              </p:nvGrpSpPr>
              <p:grpSpPr bwMode="auto">
                <a:xfrm>
                  <a:off x="1532" y="2580"/>
                  <a:ext cx="346" cy="202"/>
                  <a:chOff x="1532" y="2580"/>
                  <a:chExt cx="346" cy="202"/>
                </a:xfrm>
              </p:grpSpPr>
              <p:sp>
                <p:nvSpPr>
                  <p:cNvPr id="188" name="Rectangle 452"/>
                  <p:cNvSpPr>
                    <a:spLocks noChangeArrowheads="1"/>
                  </p:cNvSpPr>
                  <p:nvPr/>
                </p:nvSpPr>
                <p:spPr bwMode="auto">
                  <a:xfrm>
                    <a:off x="1626" y="2677"/>
                    <a:ext cx="25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000">
                        <a:solidFill>
                          <a:srgbClr val="000000"/>
                        </a:solidFill>
                        <a:latin typeface="Times New Roman" panose="02020603050405020304" pitchFamily="18" charset="0"/>
                      </a:rPr>
                      <a:t>3</a:t>
                    </a:r>
                    <a:endParaRPr lang="en-US" altLang="zh-CN">
                      <a:solidFill>
                        <a:srgbClr val="000000"/>
                      </a:solidFill>
                      <a:latin typeface="Times New Roman" panose="02020603050405020304" pitchFamily="18" charset="0"/>
                    </a:endParaRPr>
                  </a:p>
                </p:txBody>
              </p:sp>
              <p:sp>
                <p:nvSpPr>
                  <p:cNvPr id="189" name="Rectangle 453"/>
                  <p:cNvSpPr>
                    <a:spLocks noChangeArrowheads="1"/>
                  </p:cNvSpPr>
                  <p:nvPr/>
                </p:nvSpPr>
                <p:spPr bwMode="auto">
                  <a:xfrm>
                    <a:off x="1532" y="2580"/>
                    <a:ext cx="303"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i="1">
                        <a:solidFill>
                          <a:srgbClr val="000000"/>
                        </a:solidFill>
                        <a:latin typeface="Symbol" panose="05050102010706020507" pitchFamily="18" charset="2"/>
                      </a:rPr>
                      <a:t>w</a:t>
                    </a:r>
                    <a:endParaRPr lang="en-US" altLang="zh-CN">
                      <a:solidFill>
                        <a:srgbClr val="000000"/>
                      </a:solidFill>
                      <a:latin typeface="Times New Roman" panose="02020603050405020304" pitchFamily="18" charset="0"/>
                    </a:endParaRPr>
                  </a:p>
                </p:txBody>
              </p:sp>
            </p:grpSp>
            <p:sp>
              <p:nvSpPr>
                <p:cNvPr id="187" name="Rectangle 455"/>
                <p:cNvSpPr>
                  <a:spLocks noChangeArrowheads="1"/>
                </p:cNvSpPr>
                <p:nvPr/>
              </p:nvSpPr>
              <p:spPr bwMode="auto">
                <a:xfrm>
                  <a:off x="1683" y="2609"/>
                  <a:ext cx="239"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400">
                      <a:solidFill>
                        <a:srgbClr val="000000"/>
                      </a:solidFill>
                      <a:latin typeface="Times New Roman" panose="02020603050405020304" pitchFamily="18" charset="0"/>
                    </a:rPr>
                    <a:t> </a:t>
                  </a:r>
                  <a:endParaRPr lang="en-US" altLang="zh-CN">
                    <a:solidFill>
                      <a:srgbClr val="000000"/>
                    </a:solidFill>
                    <a:latin typeface="Times New Roman" panose="02020603050405020304" pitchFamily="18" charset="0"/>
                  </a:endParaRPr>
                </a:p>
              </p:txBody>
            </p:sp>
          </p:grpSp>
        </p:grpSp>
        <p:sp>
          <p:nvSpPr>
            <p:cNvPr id="9" name="Freeform 472"/>
            <p:cNvSpPr>
              <a:spLocks/>
            </p:cNvSpPr>
            <p:nvPr/>
          </p:nvSpPr>
          <p:spPr bwMode="auto">
            <a:xfrm>
              <a:off x="1152" y="2309"/>
              <a:ext cx="1139" cy="892"/>
            </a:xfrm>
            <a:custGeom>
              <a:avLst/>
              <a:gdLst>
                <a:gd name="T0" fmla="*/ 1139 w 1139"/>
                <a:gd name="T1" fmla="*/ 0 h 892"/>
                <a:gd name="T2" fmla="*/ 0 w 1139"/>
                <a:gd name="T3" fmla="*/ 8 h 892"/>
                <a:gd name="T4" fmla="*/ 432 w 1139"/>
                <a:gd name="T5" fmla="*/ 892 h 892"/>
                <a:gd name="T6" fmla="*/ 1139 w 1139"/>
                <a:gd name="T7" fmla="*/ 0 h 892"/>
              </a:gdLst>
              <a:ahLst/>
              <a:cxnLst>
                <a:cxn ang="0">
                  <a:pos x="T0" y="T1"/>
                </a:cxn>
                <a:cxn ang="0">
                  <a:pos x="T2" y="T3"/>
                </a:cxn>
                <a:cxn ang="0">
                  <a:pos x="T4" y="T5"/>
                </a:cxn>
                <a:cxn ang="0">
                  <a:pos x="T6" y="T7"/>
                </a:cxn>
              </a:cxnLst>
              <a:rect l="0" t="0" r="r" b="b"/>
              <a:pathLst>
                <a:path w="1139" h="892">
                  <a:moveTo>
                    <a:pt x="1139" y="0"/>
                  </a:moveTo>
                  <a:lnTo>
                    <a:pt x="0" y="8"/>
                  </a:lnTo>
                  <a:lnTo>
                    <a:pt x="432" y="892"/>
                  </a:lnTo>
                  <a:lnTo>
                    <a:pt x="1139" y="0"/>
                  </a:lnTo>
                  <a:close/>
                </a:path>
              </a:pathLst>
            </a:custGeom>
            <a:solidFill>
              <a:srgbClr val="660066">
                <a:alpha val="23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 name="Group 478"/>
            <p:cNvGrpSpPr>
              <a:grpSpLocks/>
            </p:cNvGrpSpPr>
            <p:nvPr/>
          </p:nvGrpSpPr>
          <p:grpSpPr bwMode="auto">
            <a:xfrm>
              <a:off x="2309" y="2298"/>
              <a:ext cx="883" cy="69"/>
              <a:chOff x="2309" y="2298"/>
              <a:chExt cx="883" cy="69"/>
            </a:xfrm>
          </p:grpSpPr>
          <p:sp>
            <p:nvSpPr>
              <p:cNvPr id="179" name="Rectangle 476"/>
              <p:cNvSpPr>
                <a:spLocks noChangeArrowheads="1"/>
              </p:cNvSpPr>
              <p:nvPr/>
            </p:nvSpPr>
            <p:spPr bwMode="auto">
              <a:xfrm>
                <a:off x="2317" y="2306"/>
                <a:ext cx="867" cy="53"/>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0" name="Freeform 477"/>
              <p:cNvSpPr>
                <a:spLocks noEditPoints="1"/>
              </p:cNvSpPr>
              <p:nvPr/>
            </p:nvSpPr>
            <p:spPr bwMode="auto">
              <a:xfrm>
                <a:off x="2309" y="2298"/>
                <a:ext cx="883" cy="69"/>
              </a:xfrm>
              <a:custGeom>
                <a:avLst/>
                <a:gdLst>
                  <a:gd name="T0" fmla="*/ 875 w 883"/>
                  <a:gd name="T1" fmla="*/ 16 h 69"/>
                  <a:gd name="T2" fmla="*/ 842 w 883"/>
                  <a:gd name="T3" fmla="*/ 16 h 69"/>
                  <a:gd name="T4" fmla="*/ 810 w 883"/>
                  <a:gd name="T5" fmla="*/ 16 h 69"/>
                  <a:gd name="T6" fmla="*/ 777 w 883"/>
                  <a:gd name="T7" fmla="*/ 16 h 69"/>
                  <a:gd name="T8" fmla="*/ 745 w 883"/>
                  <a:gd name="T9" fmla="*/ 16 h 69"/>
                  <a:gd name="T10" fmla="*/ 712 w 883"/>
                  <a:gd name="T11" fmla="*/ 16 h 69"/>
                  <a:gd name="T12" fmla="*/ 680 w 883"/>
                  <a:gd name="T13" fmla="*/ 16 h 69"/>
                  <a:gd name="T14" fmla="*/ 647 w 883"/>
                  <a:gd name="T15" fmla="*/ 16 h 69"/>
                  <a:gd name="T16" fmla="*/ 614 w 883"/>
                  <a:gd name="T17" fmla="*/ 16 h 69"/>
                  <a:gd name="T18" fmla="*/ 582 w 883"/>
                  <a:gd name="T19" fmla="*/ 16 h 69"/>
                  <a:gd name="T20" fmla="*/ 549 w 883"/>
                  <a:gd name="T21" fmla="*/ 16 h 69"/>
                  <a:gd name="T22" fmla="*/ 517 w 883"/>
                  <a:gd name="T23" fmla="*/ 16 h 69"/>
                  <a:gd name="T24" fmla="*/ 484 w 883"/>
                  <a:gd name="T25" fmla="*/ 16 h 69"/>
                  <a:gd name="T26" fmla="*/ 452 w 883"/>
                  <a:gd name="T27" fmla="*/ 16 h 69"/>
                  <a:gd name="T28" fmla="*/ 419 w 883"/>
                  <a:gd name="T29" fmla="*/ 16 h 69"/>
                  <a:gd name="T30" fmla="*/ 387 w 883"/>
                  <a:gd name="T31" fmla="*/ 16 h 69"/>
                  <a:gd name="T32" fmla="*/ 354 w 883"/>
                  <a:gd name="T33" fmla="*/ 16 h 69"/>
                  <a:gd name="T34" fmla="*/ 322 w 883"/>
                  <a:gd name="T35" fmla="*/ 16 h 69"/>
                  <a:gd name="T36" fmla="*/ 289 w 883"/>
                  <a:gd name="T37" fmla="*/ 16 h 69"/>
                  <a:gd name="T38" fmla="*/ 257 w 883"/>
                  <a:gd name="T39" fmla="*/ 16 h 69"/>
                  <a:gd name="T40" fmla="*/ 224 w 883"/>
                  <a:gd name="T41" fmla="*/ 16 h 69"/>
                  <a:gd name="T42" fmla="*/ 192 w 883"/>
                  <a:gd name="T43" fmla="*/ 16 h 69"/>
                  <a:gd name="T44" fmla="*/ 159 w 883"/>
                  <a:gd name="T45" fmla="*/ 16 h 69"/>
                  <a:gd name="T46" fmla="*/ 127 w 883"/>
                  <a:gd name="T47" fmla="*/ 16 h 69"/>
                  <a:gd name="T48" fmla="*/ 94 w 883"/>
                  <a:gd name="T49" fmla="*/ 16 h 69"/>
                  <a:gd name="T50" fmla="*/ 62 w 883"/>
                  <a:gd name="T51" fmla="*/ 16 h 69"/>
                  <a:gd name="T52" fmla="*/ 29 w 883"/>
                  <a:gd name="T53" fmla="*/ 16 h 69"/>
                  <a:gd name="T54" fmla="*/ 16 w 883"/>
                  <a:gd name="T55" fmla="*/ 20 h 69"/>
                  <a:gd name="T56" fmla="*/ 16 w 883"/>
                  <a:gd name="T57" fmla="*/ 69 h 69"/>
                  <a:gd name="T58" fmla="*/ 48 w 883"/>
                  <a:gd name="T59" fmla="*/ 53 h 69"/>
                  <a:gd name="T60" fmla="*/ 81 w 883"/>
                  <a:gd name="T61" fmla="*/ 53 h 69"/>
                  <a:gd name="T62" fmla="*/ 113 w 883"/>
                  <a:gd name="T63" fmla="*/ 53 h 69"/>
                  <a:gd name="T64" fmla="*/ 146 w 883"/>
                  <a:gd name="T65" fmla="*/ 53 h 69"/>
                  <a:gd name="T66" fmla="*/ 178 w 883"/>
                  <a:gd name="T67" fmla="*/ 53 h 69"/>
                  <a:gd name="T68" fmla="*/ 211 w 883"/>
                  <a:gd name="T69" fmla="*/ 53 h 69"/>
                  <a:gd name="T70" fmla="*/ 243 w 883"/>
                  <a:gd name="T71" fmla="*/ 53 h 69"/>
                  <a:gd name="T72" fmla="*/ 276 w 883"/>
                  <a:gd name="T73" fmla="*/ 53 h 69"/>
                  <a:gd name="T74" fmla="*/ 308 w 883"/>
                  <a:gd name="T75" fmla="*/ 53 h 69"/>
                  <a:gd name="T76" fmla="*/ 341 w 883"/>
                  <a:gd name="T77" fmla="*/ 53 h 69"/>
                  <a:gd name="T78" fmla="*/ 373 w 883"/>
                  <a:gd name="T79" fmla="*/ 53 h 69"/>
                  <a:gd name="T80" fmla="*/ 406 w 883"/>
                  <a:gd name="T81" fmla="*/ 53 h 69"/>
                  <a:gd name="T82" fmla="*/ 438 w 883"/>
                  <a:gd name="T83" fmla="*/ 53 h 69"/>
                  <a:gd name="T84" fmla="*/ 471 w 883"/>
                  <a:gd name="T85" fmla="*/ 53 h 69"/>
                  <a:gd name="T86" fmla="*/ 503 w 883"/>
                  <a:gd name="T87" fmla="*/ 53 h 69"/>
                  <a:gd name="T88" fmla="*/ 536 w 883"/>
                  <a:gd name="T89" fmla="*/ 53 h 69"/>
                  <a:gd name="T90" fmla="*/ 568 w 883"/>
                  <a:gd name="T91" fmla="*/ 53 h 69"/>
                  <a:gd name="T92" fmla="*/ 601 w 883"/>
                  <a:gd name="T93" fmla="*/ 53 h 69"/>
                  <a:gd name="T94" fmla="*/ 633 w 883"/>
                  <a:gd name="T95" fmla="*/ 53 h 69"/>
                  <a:gd name="T96" fmla="*/ 666 w 883"/>
                  <a:gd name="T97" fmla="*/ 53 h 69"/>
                  <a:gd name="T98" fmla="*/ 698 w 883"/>
                  <a:gd name="T99" fmla="*/ 53 h 69"/>
                  <a:gd name="T100" fmla="*/ 731 w 883"/>
                  <a:gd name="T101" fmla="*/ 53 h 69"/>
                  <a:gd name="T102" fmla="*/ 763 w 883"/>
                  <a:gd name="T103" fmla="*/ 53 h 69"/>
                  <a:gd name="T104" fmla="*/ 796 w 883"/>
                  <a:gd name="T105" fmla="*/ 53 h 69"/>
                  <a:gd name="T106" fmla="*/ 829 w 883"/>
                  <a:gd name="T107" fmla="*/ 53 h 69"/>
                  <a:gd name="T108" fmla="*/ 861 w 883"/>
                  <a:gd name="T109" fmla="*/ 53 h 69"/>
                  <a:gd name="T110" fmla="*/ 866 w 883"/>
                  <a:gd name="T111" fmla="*/ 42 h 69"/>
                  <a:gd name="T112" fmla="*/ 866 w 883"/>
                  <a:gd name="T113" fmla="*/ 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83" h="69">
                    <a:moveTo>
                      <a:pt x="875" y="16"/>
                    </a:moveTo>
                    <a:lnTo>
                      <a:pt x="858" y="16"/>
                    </a:lnTo>
                    <a:lnTo>
                      <a:pt x="858" y="0"/>
                    </a:lnTo>
                    <a:lnTo>
                      <a:pt x="875" y="0"/>
                    </a:lnTo>
                    <a:lnTo>
                      <a:pt x="875" y="16"/>
                    </a:lnTo>
                    <a:close/>
                    <a:moveTo>
                      <a:pt x="842" y="16"/>
                    </a:moveTo>
                    <a:lnTo>
                      <a:pt x="826" y="16"/>
                    </a:lnTo>
                    <a:lnTo>
                      <a:pt x="826" y="0"/>
                    </a:lnTo>
                    <a:lnTo>
                      <a:pt x="842" y="0"/>
                    </a:lnTo>
                    <a:lnTo>
                      <a:pt x="842" y="16"/>
                    </a:lnTo>
                    <a:close/>
                    <a:moveTo>
                      <a:pt x="810" y="16"/>
                    </a:moveTo>
                    <a:lnTo>
                      <a:pt x="793" y="16"/>
                    </a:lnTo>
                    <a:lnTo>
                      <a:pt x="793" y="0"/>
                    </a:lnTo>
                    <a:lnTo>
                      <a:pt x="810" y="0"/>
                    </a:lnTo>
                    <a:lnTo>
                      <a:pt x="810" y="16"/>
                    </a:lnTo>
                    <a:close/>
                    <a:moveTo>
                      <a:pt x="777" y="16"/>
                    </a:moveTo>
                    <a:lnTo>
                      <a:pt x="761" y="16"/>
                    </a:lnTo>
                    <a:lnTo>
                      <a:pt x="761" y="0"/>
                    </a:lnTo>
                    <a:lnTo>
                      <a:pt x="777" y="0"/>
                    </a:lnTo>
                    <a:lnTo>
                      <a:pt x="777" y="16"/>
                    </a:lnTo>
                    <a:close/>
                    <a:moveTo>
                      <a:pt x="745" y="16"/>
                    </a:moveTo>
                    <a:lnTo>
                      <a:pt x="728" y="16"/>
                    </a:lnTo>
                    <a:lnTo>
                      <a:pt x="728" y="0"/>
                    </a:lnTo>
                    <a:lnTo>
                      <a:pt x="745" y="0"/>
                    </a:lnTo>
                    <a:lnTo>
                      <a:pt x="745" y="16"/>
                    </a:lnTo>
                    <a:close/>
                    <a:moveTo>
                      <a:pt x="712" y="16"/>
                    </a:moveTo>
                    <a:lnTo>
                      <a:pt x="696" y="16"/>
                    </a:lnTo>
                    <a:lnTo>
                      <a:pt x="696" y="0"/>
                    </a:lnTo>
                    <a:lnTo>
                      <a:pt x="712" y="0"/>
                    </a:lnTo>
                    <a:lnTo>
                      <a:pt x="712" y="16"/>
                    </a:lnTo>
                    <a:close/>
                    <a:moveTo>
                      <a:pt x="680" y="16"/>
                    </a:moveTo>
                    <a:lnTo>
                      <a:pt x="663" y="16"/>
                    </a:lnTo>
                    <a:lnTo>
                      <a:pt x="663" y="0"/>
                    </a:lnTo>
                    <a:lnTo>
                      <a:pt x="680" y="0"/>
                    </a:lnTo>
                    <a:lnTo>
                      <a:pt x="680" y="16"/>
                    </a:lnTo>
                    <a:close/>
                    <a:moveTo>
                      <a:pt x="647" y="16"/>
                    </a:moveTo>
                    <a:lnTo>
                      <a:pt x="631" y="16"/>
                    </a:lnTo>
                    <a:lnTo>
                      <a:pt x="631" y="0"/>
                    </a:lnTo>
                    <a:lnTo>
                      <a:pt x="647" y="0"/>
                    </a:lnTo>
                    <a:lnTo>
                      <a:pt x="647" y="16"/>
                    </a:lnTo>
                    <a:close/>
                    <a:moveTo>
                      <a:pt x="614" y="16"/>
                    </a:moveTo>
                    <a:lnTo>
                      <a:pt x="598" y="16"/>
                    </a:lnTo>
                    <a:lnTo>
                      <a:pt x="598" y="0"/>
                    </a:lnTo>
                    <a:lnTo>
                      <a:pt x="614" y="0"/>
                    </a:lnTo>
                    <a:lnTo>
                      <a:pt x="614" y="16"/>
                    </a:lnTo>
                    <a:close/>
                    <a:moveTo>
                      <a:pt x="582" y="16"/>
                    </a:moveTo>
                    <a:lnTo>
                      <a:pt x="566" y="16"/>
                    </a:lnTo>
                    <a:lnTo>
                      <a:pt x="566" y="0"/>
                    </a:lnTo>
                    <a:lnTo>
                      <a:pt x="582" y="0"/>
                    </a:lnTo>
                    <a:lnTo>
                      <a:pt x="582" y="16"/>
                    </a:lnTo>
                    <a:close/>
                    <a:moveTo>
                      <a:pt x="549" y="16"/>
                    </a:moveTo>
                    <a:lnTo>
                      <a:pt x="533" y="16"/>
                    </a:lnTo>
                    <a:lnTo>
                      <a:pt x="533" y="0"/>
                    </a:lnTo>
                    <a:lnTo>
                      <a:pt x="549" y="0"/>
                    </a:lnTo>
                    <a:lnTo>
                      <a:pt x="549" y="16"/>
                    </a:lnTo>
                    <a:close/>
                    <a:moveTo>
                      <a:pt x="517" y="16"/>
                    </a:moveTo>
                    <a:lnTo>
                      <a:pt x="501" y="16"/>
                    </a:lnTo>
                    <a:lnTo>
                      <a:pt x="501" y="0"/>
                    </a:lnTo>
                    <a:lnTo>
                      <a:pt x="517" y="0"/>
                    </a:lnTo>
                    <a:lnTo>
                      <a:pt x="517" y="16"/>
                    </a:lnTo>
                    <a:close/>
                    <a:moveTo>
                      <a:pt x="484" y="16"/>
                    </a:moveTo>
                    <a:lnTo>
                      <a:pt x="468" y="16"/>
                    </a:lnTo>
                    <a:lnTo>
                      <a:pt x="468" y="0"/>
                    </a:lnTo>
                    <a:lnTo>
                      <a:pt x="484" y="0"/>
                    </a:lnTo>
                    <a:lnTo>
                      <a:pt x="484" y="16"/>
                    </a:lnTo>
                    <a:close/>
                    <a:moveTo>
                      <a:pt x="452" y="16"/>
                    </a:moveTo>
                    <a:lnTo>
                      <a:pt x="436" y="16"/>
                    </a:lnTo>
                    <a:lnTo>
                      <a:pt x="436" y="0"/>
                    </a:lnTo>
                    <a:lnTo>
                      <a:pt x="452" y="0"/>
                    </a:lnTo>
                    <a:lnTo>
                      <a:pt x="452" y="16"/>
                    </a:lnTo>
                    <a:close/>
                    <a:moveTo>
                      <a:pt x="419" y="16"/>
                    </a:moveTo>
                    <a:lnTo>
                      <a:pt x="403" y="16"/>
                    </a:lnTo>
                    <a:lnTo>
                      <a:pt x="403" y="0"/>
                    </a:lnTo>
                    <a:lnTo>
                      <a:pt x="419" y="0"/>
                    </a:lnTo>
                    <a:lnTo>
                      <a:pt x="419" y="16"/>
                    </a:lnTo>
                    <a:close/>
                    <a:moveTo>
                      <a:pt x="387" y="16"/>
                    </a:moveTo>
                    <a:lnTo>
                      <a:pt x="371" y="16"/>
                    </a:lnTo>
                    <a:lnTo>
                      <a:pt x="371" y="0"/>
                    </a:lnTo>
                    <a:lnTo>
                      <a:pt x="387" y="0"/>
                    </a:lnTo>
                    <a:lnTo>
                      <a:pt x="387" y="16"/>
                    </a:lnTo>
                    <a:close/>
                    <a:moveTo>
                      <a:pt x="354" y="16"/>
                    </a:moveTo>
                    <a:lnTo>
                      <a:pt x="338" y="16"/>
                    </a:lnTo>
                    <a:lnTo>
                      <a:pt x="338" y="0"/>
                    </a:lnTo>
                    <a:lnTo>
                      <a:pt x="354" y="0"/>
                    </a:lnTo>
                    <a:lnTo>
                      <a:pt x="354" y="16"/>
                    </a:lnTo>
                    <a:close/>
                    <a:moveTo>
                      <a:pt x="322" y="16"/>
                    </a:moveTo>
                    <a:lnTo>
                      <a:pt x="306" y="16"/>
                    </a:lnTo>
                    <a:lnTo>
                      <a:pt x="306" y="0"/>
                    </a:lnTo>
                    <a:lnTo>
                      <a:pt x="322" y="0"/>
                    </a:lnTo>
                    <a:lnTo>
                      <a:pt x="322" y="16"/>
                    </a:lnTo>
                    <a:close/>
                    <a:moveTo>
                      <a:pt x="289" y="16"/>
                    </a:moveTo>
                    <a:lnTo>
                      <a:pt x="273" y="16"/>
                    </a:lnTo>
                    <a:lnTo>
                      <a:pt x="273" y="0"/>
                    </a:lnTo>
                    <a:lnTo>
                      <a:pt x="289" y="0"/>
                    </a:lnTo>
                    <a:lnTo>
                      <a:pt x="289" y="16"/>
                    </a:lnTo>
                    <a:close/>
                    <a:moveTo>
                      <a:pt x="257" y="16"/>
                    </a:moveTo>
                    <a:lnTo>
                      <a:pt x="240" y="16"/>
                    </a:lnTo>
                    <a:lnTo>
                      <a:pt x="240" y="0"/>
                    </a:lnTo>
                    <a:lnTo>
                      <a:pt x="257" y="0"/>
                    </a:lnTo>
                    <a:lnTo>
                      <a:pt x="257" y="16"/>
                    </a:lnTo>
                    <a:close/>
                    <a:moveTo>
                      <a:pt x="224" y="16"/>
                    </a:moveTo>
                    <a:lnTo>
                      <a:pt x="208" y="16"/>
                    </a:lnTo>
                    <a:lnTo>
                      <a:pt x="208" y="0"/>
                    </a:lnTo>
                    <a:lnTo>
                      <a:pt x="224" y="0"/>
                    </a:lnTo>
                    <a:lnTo>
                      <a:pt x="224" y="16"/>
                    </a:lnTo>
                    <a:close/>
                    <a:moveTo>
                      <a:pt x="192" y="16"/>
                    </a:moveTo>
                    <a:lnTo>
                      <a:pt x="175" y="16"/>
                    </a:lnTo>
                    <a:lnTo>
                      <a:pt x="175" y="0"/>
                    </a:lnTo>
                    <a:lnTo>
                      <a:pt x="192" y="0"/>
                    </a:lnTo>
                    <a:lnTo>
                      <a:pt x="192" y="16"/>
                    </a:lnTo>
                    <a:close/>
                    <a:moveTo>
                      <a:pt x="159" y="16"/>
                    </a:moveTo>
                    <a:lnTo>
                      <a:pt x="143" y="16"/>
                    </a:lnTo>
                    <a:lnTo>
                      <a:pt x="143" y="0"/>
                    </a:lnTo>
                    <a:lnTo>
                      <a:pt x="159" y="0"/>
                    </a:lnTo>
                    <a:lnTo>
                      <a:pt x="159" y="16"/>
                    </a:lnTo>
                    <a:close/>
                    <a:moveTo>
                      <a:pt x="127" y="16"/>
                    </a:moveTo>
                    <a:lnTo>
                      <a:pt x="110" y="16"/>
                    </a:lnTo>
                    <a:lnTo>
                      <a:pt x="110" y="0"/>
                    </a:lnTo>
                    <a:lnTo>
                      <a:pt x="127" y="0"/>
                    </a:lnTo>
                    <a:lnTo>
                      <a:pt x="127" y="16"/>
                    </a:lnTo>
                    <a:close/>
                    <a:moveTo>
                      <a:pt x="94" y="16"/>
                    </a:moveTo>
                    <a:lnTo>
                      <a:pt x="78" y="16"/>
                    </a:lnTo>
                    <a:lnTo>
                      <a:pt x="78" y="0"/>
                    </a:lnTo>
                    <a:lnTo>
                      <a:pt x="94" y="0"/>
                    </a:lnTo>
                    <a:lnTo>
                      <a:pt x="94" y="16"/>
                    </a:lnTo>
                    <a:close/>
                    <a:moveTo>
                      <a:pt x="62" y="16"/>
                    </a:moveTo>
                    <a:lnTo>
                      <a:pt x="45" y="16"/>
                    </a:lnTo>
                    <a:lnTo>
                      <a:pt x="45" y="0"/>
                    </a:lnTo>
                    <a:lnTo>
                      <a:pt x="62" y="0"/>
                    </a:lnTo>
                    <a:lnTo>
                      <a:pt x="62" y="16"/>
                    </a:lnTo>
                    <a:close/>
                    <a:moveTo>
                      <a:pt x="29" y="16"/>
                    </a:moveTo>
                    <a:lnTo>
                      <a:pt x="13" y="16"/>
                    </a:lnTo>
                    <a:lnTo>
                      <a:pt x="13" y="0"/>
                    </a:lnTo>
                    <a:lnTo>
                      <a:pt x="29" y="0"/>
                    </a:lnTo>
                    <a:lnTo>
                      <a:pt x="29" y="16"/>
                    </a:lnTo>
                    <a:close/>
                    <a:moveTo>
                      <a:pt x="16" y="20"/>
                    </a:moveTo>
                    <a:lnTo>
                      <a:pt x="16" y="36"/>
                    </a:lnTo>
                    <a:lnTo>
                      <a:pt x="0" y="36"/>
                    </a:lnTo>
                    <a:lnTo>
                      <a:pt x="0" y="20"/>
                    </a:lnTo>
                    <a:lnTo>
                      <a:pt x="16" y="20"/>
                    </a:lnTo>
                    <a:close/>
                    <a:moveTo>
                      <a:pt x="16" y="52"/>
                    </a:moveTo>
                    <a:lnTo>
                      <a:pt x="16" y="61"/>
                    </a:lnTo>
                    <a:lnTo>
                      <a:pt x="8" y="53"/>
                    </a:lnTo>
                    <a:lnTo>
                      <a:pt x="16" y="53"/>
                    </a:lnTo>
                    <a:lnTo>
                      <a:pt x="16" y="69"/>
                    </a:lnTo>
                    <a:lnTo>
                      <a:pt x="0" y="69"/>
                    </a:lnTo>
                    <a:lnTo>
                      <a:pt x="0" y="52"/>
                    </a:lnTo>
                    <a:lnTo>
                      <a:pt x="16" y="52"/>
                    </a:lnTo>
                    <a:close/>
                    <a:moveTo>
                      <a:pt x="32" y="53"/>
                    </a:moveTo>
                    <a:lnTo>
                      <a:pt x="48" y="53"/>
                    </a:lnTo>
                    <a:lnTo>
                      <a:pt x="48" y="69"/>
                    </a:lnTo>
                    <a:lnTo>
                      <a:pt x="32" y="69"/>
                    </a:lnTo>
                    <a:lnTo>
                      <a:pt x="32" y="53"/>
                    </a:lnTo>
                    <a:close/>
                    <a:moveTo>
                      <a:pt x="64" y="53"/>
                    </a:moveTo>
                    <a:lnTo>
                      <a:pt x="81" y="53"/>
                    </a:lnTo>
                    <a:lnTo>
                      <a:pt x="81" y="69"/>
                    </a:lnTo>
                    <a:lnTo>
                      <a:pt x="64" y="69"/>
                    </a:lnTo>
                    <a:lnTo>
                      <a:pt x="64" y="53"/>
                    </a:lnTo>
                    <a:close/>
                    <a:moveTo>
                      <a:pt x="97" y="53"/>
                    </a:moveTo>
                    <a:lnTo>
                      <a:pt x="113" y="53"/>
                    </a:lnTo>
                    <a:lnTo>
                      <a:pt x="113" y="69"/>
                    </a:lnTo>
                    <a:lnTo>
                      <a:pt x="97" y="69"/>
                    </a:lnTo>
                    <a:lnTo>
                      <a:pt x="97" y="53"/>
                    </a:lnTo>
                    <a:close/>
                    <a:moveTo>
                      <a:pt x="129" y="53"/>
                    </a:moveTo>
                    <a:lnTo>
                      <a:pt x="146" y="53"/>
                    </a:lnTo>
                    <a:lnTo>
                      <a:pt x="146" y="69"/>
                    </a:lnTo>
                    <a:lnTo>
                      <a:pt x="129" y="69"/>
                    </a:lnTo>
                    <a:lnTo>
                      <a:pt x="129" y="53"/>
                    </a:lnTo>
                    <a:close/>
                    <a:moveTo>
                      <a:pt x="162" y="53"/>
                    </a:moveTo>
                    <a:lnTo>
                      <a:pt x="178" y="53"/>
                    </a:lnTo>
                    <a:lnTo>
                      <a:pt x="178" y="69"/>
                    </a:lnTo>
                    <a:lnTo>
                      <a:pt x="162" y="69"/>
                    </a:lnTo>
                    <a:lnTo>
                      <a:pt x="162" y="53"/>
                    </a:lnTo>
                    <a:close/>
                    <a:moveTo>
                      <a:pt x="194" y="53"/>
                    </a:moveTo>
                    <a:lnTo>
                      <a:pt x="211" y="53"/>
                    </a:lnTo>
                    <a:lnTo>
                      <a:pt x="211" y="69"/>
                    </a:lnTo>
                    <a:lnTo>
                      <a:pt x="194" y="69"/>
                    </a:lnTo>
                    <a:lnTo>
                      <a:pt x="194" y="53"/>
                    </a:lnTo>
                    <a:close/>
                    <a:moveTo>
                      <a:pt x="227" y="53"/>
                    </a:moveTo>
                    <a:lnTo>
                      <a:pt x="243" y="53"/>
                    </a:lnTo>
                    <a:lnTo>
                      <a:pt x="243" y="69"/>
                    </a:lnTo>
                    <a:lnTo>
                      <a:pt x="227" y="69"/>
                    </a:lnTo>
                    <a:lnTo>
                      <a:pt x="227" y="53"/>
                    </a:lnTo>
                    <a:close/>
                    <a:moveTo>
                      <a:pt x="259" y="53"/>
                    </a:moveTo>
                    <a:lnTo>
                      <a:pt x="276" y="53"/>
                    </a:lnTo>
                    <a:lnTo>
                      <a:pt x="276" y="69"/>
                    </a:lnTo>
                    <a:lnTo>
                      <a:pt x="259" y="69"/>
                    </a:lnTo>
                    <a:lnTo>
                      <a:pt x="259" y="53"/>
                    </a:lnTo>
                    <a:close/>
                    <a:moveTo>
                      <a:pt x="292" y="53"/>
                    </a:moveTo>
                    <a:lnTo>
                      <a:pt x="308" y="53"/>
                    </a:lnTo>
                    <a:lnTo>
                      <a:pt x="308" y="69"/>
                    </a:lnTo>
                    <a:lnTo>
                      <a:pt x="292" y="69"/>
                    </a:lnTo>
                    <a:lnTo>
                      <a:pt x="292" y="53"/>
                    </a:lnTo>
                    <a:close/>
                    <a:moveTo>
                      <a:pt x="324" y="53"/>
                    </a:moveTo>
                    <a:lnTo>
                      <a:pt x="341" y="53"/>
                    </a:lnTo>
                    <a:lnTo>
                      <a:pt x="341" y="69"/>
                    </a:lnTo>
                    <a:lnTo>
                      <a:pt x="324" y="69"/>
                    </a:lnTo>
                    <a:lnTo>
                      <a:pt x="324" y="53"/>
                    </a:lnTo>
                    <a:close/>
                    <a:moveTo>
                      <a:pt x="357" y="53"/>
                    </a:moveTo>
                    <a:lnTo>
                      <a:pt x="373" y="53"/>
                    </a:lnTo>
                    <a:lnTo>
                      <a:pt x="373" y="69"/>
                    </a:lnTo>
                    <a:lnTo>
                      <a:pt x="357" y="69"/>
                    </a:lnTo>
                    <a:lnTo>
                      <a:pt x="357" y="53"/>
                    </a:lnTo>
                    <a:close/>
                    <a:moveTo>
                      <a:pt x="389" y="53"/>
                    </a:moveTo>
                    <a:lnTo>
                      <a:pt x="406" y="53"/>
                    </a:lnTo>
                    <a:lnTo>
                      <a:pt x="406" y="69"/>
                    </a:lnTo>
                    <a:lnTo>
                      <a:pt x="389" y="69"/>
                    </a:lnTo>
                    <a:lnTo>
                      <a:pt x="389" y="53"/>
                    </a:lnTo>
                    <a:close/>
                    <a:moveTo>
                      <a:pt x="422" y="53"/>
                    </a:moveTo>
                    <a:lnTo>
                      <a:pt x="438" y="53"/>
                    </a:lnTo>
                    <a:lnTo>
                      <a:pt x="438" y="69"/>
                    </a:lnTo>
                    <a:lnTo>
                      <a:pt x="422" y="69"/>
                    </a:lnTo>
                    <a:lnTo>
                      <a:pt x="422" y="53"/>
                    </a:lnTo>
                    <a:close/>
                    <a:moveTo>
                      <a:pt x="455" y="53"/>
                    </a:moveTo>
                    <a:lnTo>
                      <a:pt x="471" y="53"/>
                    </a:lnTo>
                    <a:lnTo>
                      <a:pt x="471" y="69"/>
                    </a:lnTo>
                    <a:lnTo>
                      <a:pt x="455" y="69"/>
                    </a:lnTo>
                    <a:lnTo>
                      <a:pt x="455" y="53"/>
                    </a:lnTo>
                    <a:close/>
                    <a:moveTo>
                      <a:pt x="487" y="53"/>
                    </a:moveTo>
                    <a:lnTo>
                      <a:pt x="503" y="53"/>
                    </a:lnTo>
                    <a:lnTo>
                      <a:pt x="503" y="69"/>
                    </a:lnTo>
                    <a:lnTo>
                      <a:pt x="487" y="69"/>
                    </a:lnTo>
                    <a:lnTo>
                      <a:pt x="487" y="53"/>
                    </a:lnTo>
                    <a:close/>
                    <a:moveTo>
                      <a:pt x="520" y="53"/>
                    </a:moveTo>
                    <a:lnTo>
                      <a:pt x="536" y="53"/>
                    </a:lnTo>
                    <a:lnTo>
                      <a:pt x="536" y="69"/>
                    </a:lnTo>
                    <a:lnTo>
                      <a:pt x="520" y="69"/>
                    </a:lnTo>
                    <a:lnTo>
                      <a:pt x="520" y="53"/>
                    </a:lnTo>
                    <a:close/>
                    <a:moveTo>
                      <a:pt x="552" y="53"/>
                    </a:moveTo>
                    <a:lnTo>
                      <a:pt x="568" y="53"/>
                    </a:lnTo>
                    <a:lnTo>
                      <a:pt x="568" y="69"/>
                    </a:lnTo>
                    <a:lnTo>
                      <a:pt x="552" y="69"/>
                    </a:lnTo>
                    <a:lnTo>
                      <a:pt x="552" y="53"/>
                    </a:lnTo>
                    <a:close/>
                    <a:moveTo>
                      <a:pt x="585" y="53"/>
                    </a:moveTo>
                    <a:lnTo>
                      <a:pt x="601" y="53"/>
                    </a:lnTo>
                    <a:lnTo>
                      <a:pt x="601" y="69"/>
                    </a:lnTo>
                    <a:lnTo>
                      <a:pt x="585" y="69"/>
                    </a:lnTo>
                    <a:lnTo>
                      <a:pt x="585" y="53"/>
                    </a:lnTo>
                    <a:close/>
                    <a:moveTo>
                      <a:pt x="617" y="53"/>
                    </a:moveTo>
                    <a:lnTo>
                      <a:pt x="633" y="53"/>
                    </a:lnTo>
                    <a:lnTo>
                      <a:pt x="633" y="69"/>
                    </a:lnTo>
                    <a:lnTo>
                      <a:pt x="617" y="69"/>
                    </a:lnTo>
                    <a:lnTo>
                      <a:pt x="617" y="53"/>
                    </a:lnTo>
                    <a:close/>
                    <a:moveTo>
                      <a:pt x="650" y="53"/>
                    </a:moveTo>
                    <a:lnTo>
                      <a:pt x="666" y="53"/>
                    </a:lnTo>
                    <a:lnTo>
                      <a:pt x="666" y="69"/>
                    </a:lnTo>
                    <a:lnTo>
                      <a:pt x="650" y="69"/>
                    </a:lnTo>
                    <a:lnTo>
                      <a:pt x="650" y="53"/>
                    </a:lnTo>
                    <a:close/>
                    <a:moveTo>
                      <a:pt x="682" y="53"/>
                    </a:moveTo>
                    <a:lnTo>
                      <a:pt x="698" y="53"/>
                    </a:lnTo>
                    <a:lnTo>
                      <a:pt x="698" y="69"/>
                    </a:lnTo>
                    <a:lnTo>
                      <a:pt x="682" y="69"/>
                    </a:lnTo>
                    <a:lnTo>
                      <a:pt x="682" y="53"/>
                    </a:lnTo>
                    <a:close/>
                    <a:moveTo>
                      <a:pt x="715" y="53"/>
                    </a:moveTo>
                    <a:lnTo>
                      <a:pt x="731" y="53"/>
                    </a:lnTo>
                    <a:lnTo>
                      <a:pt x="731" y="69"/>
                    </a:lnTo>
                    <a:lnTo>
                      <a:pt x="715" y="69"/>
                    </a:lnTo>
                    <a:lnTo>
                      <a:pt x="715" y="53"/>
                    </a:lnTo>
                    <a:close/>
                    <a:moveTo>
                      <a:pt x="747" y="53"/>
                    </a:moveTo>
                    <a:lnTo>
                      <a:pt x="763" y="53"/>
                    </a:lnTo>
                    <a:lnTo>
                      <a:pt x="763" y="69"/>
                    </a:lnTo>
                    <a:lnTo>
                      <a:pt x="747" y="69"/>
                    </a:lnTo>
                    <a:lnTo>
                      <a:pt x="747" y="53"/>
                    </a:lnTo>
                    <a:close/>
                    <a:moveTo>
                      <a:pt x="780" y="53"/>
                    </a:moveTo>
                    <a:lnTo>
                      <a:pt x="796" y="53"/>
                    </a:lnTo>
                    <a:lnTo>
                      <a:pt x="796" y="69"/>
                    </a:lnTo>
                    <a:lnTo>
                      <a:pt x="780" y="69"/>
                    </a:lnTo>
                    <a:lnTo>
                      <a:pt x="780" y="53"/>
                    </a:lnTo>
                    <a:close/>
                    <a:moveTo>
                      <a:pt x="812" y="53"/>
                    </a:moveTo>
                    <a:lnTo>
                      <a:pt x="829" y="53"/>
                    </a:lnTo>
                    <a:lnTo>
                      <a:pt x="829" y="69"/>
                    </a:lnTo>
                    <a:lnTo>
                      <a:pt x="812" y="69"/>
                    </a:lnTo>
                    <a:lnTo>
                      <a:pt x="812" y="53"/>
                    </a:lnTo>
                    <a:close/>
                    <a:moveTo>
                      <a:pt x="845" y="53"/>
                    </a:moveTo>
                    <a:lnTo>
                      <a:pt x="861" y="53"/>
                    </a:lnTo>
                    <a:lnTo>
                      <a:pt x="861" y="69"/>
                    </a:lnTo>
                    <a:lnTo>
                      <a:pt x="845" y="69"/>
                    </a:lnTo>
                    <a:lnTo>
                      <a:pt x="845" y="53"/>
                    </a:lnTo>
                    <a:close/>
                    <a:moveTo>
                      <a:pt x="866" y="58"/>
                    </a:moveTo>
                    <a:lnTo>
                      <a:pt x="866" y="42"/>
                    </a:lnTo>
                    <a:lnTo>
                      <a:pt x="883" y="42"/>
                    </a:lnTo>
                    <a:lnTo>
                      <a:pt x="883" y="58"/>
                    </a:lnTo>
                    <a:lnTo>
                      <a:pt x="866" y="58"/>
                    </a:lnTo>
                    <a:close/>
                    <a:moveTo>
                      <a:pt x="866" y="25"/>
                    </a:moveTo>
                    <a:lnTo>
                      <a:pt x="866" y="9"/>
                    </a:lnTo>
                    <a:lnTo>
                      <a:pt x="883" y="9"/>
                    </a:lnTo>
                    <a:lnTo>
                      <a:pt x="883" y="25"/>
                    </a:lnTo>
                    <a:lnTo>
                      <a:pt x="866" y="25"/>
                    </a:lnTo>
                    <a:close/>
                  </a:path>
                </a:pathLst>
              </a:custGeom>
              <a:solidFill>
                <a:srgbClr val="FFFFFF"/>
              </a:solidFill>
              <a:ln w="1588" cap="flat">
                <a:solidFill>
                  <a:srgbClr val="FFFFFF"/>
                </a:solidFill>
                <a:prstDash val="solid"/>
                <a:bevel/>
                <a:headEnd/>
                <a:tailEnd/>
              </a:ln>
            </p:spPr>
            <p:txBody>
              <a:bodyPr/>
              <a:lstStyle/>
              <a:p>
                <a:endParaRPr lang="zh-CN" altLang="en-US"/>
              </a:p>
            </p:txBody>
          </p:sp>
        </p:grpSp>
        <p:sp>
          <p:nvSpPr>
            <p:cNvPr id="11" name="Line 479"/>
            <p:cNvSpPr>
              <a:spLocks noChangeShapeType="1"/>
            </p:cNvSpPr>
            <p:nvPr/>
          </p:nvSpPr>
          <p:spPr bwMode="auto">
            <a:xfrm>
              <a:off x="1045" y="2292"/>
              <a:ext cx="3447"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480"/>
            <p:cNvSpPr>
              <a:spLocks noChangeShapeType="1"/>
            </p:cNvSpPr>
            <p:nvPr/>
          </p:nvSpPr>
          <p:spPr bwMode="auto">
            <a:xfrm>
              <a:off x="1548" y="612"/>
              <a:ext cx="2693" cy="275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481"/>
            <p:cNvSpPr>
              <a:spLocks noChangeShapeType="1"/>
            </p:cNvSpPr>
            <p:nvPr/>
          </p:nvSpPr>
          <p:spPr bwMode="auto">
            <a:xfrm flipV="1">
              <a:off x="1548" y="547"/>
              <a:ext cx="2148" cy="273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 name="Group 484"/>
            <p:cNvGrpSpPr>
              <a:grpSpLocks/>
            </p:cNvGrpSpPr>
            <p:nvPr/>
          </p:nvGrpSpPr>
          <p:grpSpPr bwMode="auto">
            <a:xfrm>
              <a:off x="865" y="856"/>
              <a:ext cx="1677" cy="1432"/>
              <a:chOff x="865" y="856"/>
              <a:chExt cx="1677" cy="1432"/>
            </a:xfrm>
          </p:grpSpPr>
          <p:sp>
            <p:nvSpPr>
              <p:cNvPr id="177" name="Freeform 482"/>
              <p:cNvSpPr>
                <a:spLocks/>
              </p:cNvSpPr>
              <p:nvPr/>
            </p:nvSpPr>
            <p:spPr bwMode="auto">
              <a:xfrm>
                <a:off x="865" y="856"/>
                <a:ext cx="1677" cy="1432"/>
              </a:xfrm>
              <a:custGeom>
                <a:avLst/>
                <a:gdLst>
                  <a:gd name="T0" fmla="*/ 6340 w 20619"/>
                  <a:gd name="T1" fmla="*/ 0 h 17620"/>
                  <a:gd name="T2" fmla="*/ 18868 w 20619"/>
                  <a:gd name="T3" fmla="*/ 14271 h 17620"/>
                  <a:gd name="T4" fmla="*/ 0 w 20619"/>
                  <a:gd name="T5" fmla="*/ 12130 h 17620"/>
                  <a:gd name="T6" fmla="*/ 5132 w 20619"/>
                  <a:gd name="T7" fmla="*/ 7091 h 17620"/>
                  <a:gd name="T8" fmla="*/ 6341 w 20619"/>
                  <a:gd name="T9" fmla="*/ 1 h 17620"/>
                </a:gdLst>
                <a:ahLst/>
                <a:cxnLst>
                  <a:cxn ang="0">
                    <a:pos x="T0" y="T1"/>
                  </a:cxn>
                  <a:cxn ang="0">
                    <a:pos x="T2" y="T3"/>
                  </a:cxn>
                  <a:cxn ang="0">
                    <a:pos x="T4" y="T5"/>
                  </a:cxn>
                  <a:cxn ang="0">
                    <a:pos x="T6" y="T7"/>
                  </a:cxn>
                  <a:cxn ang="0">
                    <a:pos x="T8" y="T9"/>
                  </a:cxn>
                </a:cxnLst>
                <a:rect l="0" t="0" r="r" b="b"/>
                <a:pathLst>
                  <a:path w="20619" h="17620">
                    <a:moveTo>
                      <a:pt x="6340" y="0"/>
                    </a:moveTo>
                    <a:cubicBezTo>
                      <a:pt x="15010" y="4532"/>
                      <a:pt x="20619" y="10921"/>
                      <a:pt x="18868" y="14271"/>
                    </a:cubicBezTo>
                    <a:cubicBezTo>
                      <a:pt x="17117" y="17620"/>
                      <a:pt x="8669" y="16661"/>
                      <a:pt x="0" y="12130"/>
                    </a:cubicBezTo>
                    <a:cubicBezTo>
                      <a:pt x="2340" y="10828"/>
                      <a:pt x="4063" y="9136"/>
                      <a:pt x="5132" y="7091"/>
                    </a:cubicBezTo>
                    <a:cubicBezTo>
                      <a:pt x="6202" y="5045"/>
                      <a:pt x="6608" y="2664"/>
                      <a:pt x="6341" y="1"/>
                    </a:cubicBezTo>
                  </a:path>
                </a:pathLst>
              </a:custGeom>
              <a:solidFill>
                <a:srgbClr val="EBF7FF"/>
              </a:solidFill>
              <a:ln w="0">
                <a:solidFill>
                  <a:srgbClr val="000000"/>
                </a:solidFill>
                <a:prstDash val="solid"/>
                <a:round/>
                <a:headEnd/>
                <a:tailEnd/>
              </a:ln>
            </p:spPr>
            <p:txBody>
              <a:bodyPr/>
              <a:lstStyle/>
              <a:p>
                <a:endParaRPr lang="zh-CN" altLang="en-US"/>
              </a:p>
            </p:txBody>
          </p:sp>
          <p:sp>
            <p:nvSpPr>
              <p:cNvPr id="178" name="Freeform 483"/>
              <p:cNvSpPr>
                <a:spLocks/>
              </p:cNvSpPr>
              <p:nvPr/>
            </p:nvSpPr>
            <p:spPr bwMode="auto">
              <a:xfrm>
                <a:off x="865" y="856"/>
                <a:ext cx="1677" cy="1432"/>
              </a:xfrm>
              <a:custGeom>
                <a:avLst/>
                <a:gdLst>
                  <a:gd name="T0" fmla="*/ 6340 w 20619"/>
                  <a:gd name="T1" fmla="*/ 0 h 17620"/>
                  <a:gd name="T2" fmla="*/ 18868 w 20619"/>
                  <a:gd name="T3" fmla="*/ 14271 h 17620"/>
                  <a:gd name="T4" fmla="*/ 0 w 20619"/>
                  <a:gd name="T5" fmla="*/ 12130 h 17620"/>
                  <a:gd name="T6" fmla="*/ 5132 w 20619"/>
                  <a:gd name="T7" fmla="*/ 7091 h 17620"/>
                  <a:gd name="T8" fmla="*/ 6341 w 20619"/>
                  <a:gd name="T9" fmla="*/ 1 h 17620"/>
                  <a:gd name="T10" fmla="*/ 6340 w 20619"/>
                  <a:gd name="T11" fmla="*/ 0 h 17620"/>
                </a:gdLst>
                <a:ahLst/>
                <a:cxnLst>
                  <a:cxn ang="0">
                    <a:pos x="T0" y="T1"/>
                  </a:cxn>
                  <a:cxn ang="0">
                    <a:pos x="T2" y="T3"/>
                  </a:cxn>
                  <a:cxn ang="0">
                    <a:pos x="T4" y="T5"/>
                  </a:cxn>
                  <a:cxn ang="0">
                    <a:pos x="T6" y="T7"/>
                  </a:cxn>
                  <a:cxn ang="0">
                    <a:pos x="T8" y="T9"/>
                  </a:cxn>
                  <a:cxn ang="0">
                    <a:pos x="T10" y="T11"/>
                  </a:cxn>
                </a:cxnLst>
                <a:rect l="0" t="0" r="r" b="b"/>
                <a:pathLst>
                  <a:path w="20619" h="17620">
                    <a:moveTo>
                      <a:pt x="6340" y="0"/>
                    </a:moveTo>
                    <a:cubicBezTo>
                      <a:pt x="15010" y="4532"/>
                      <a:pt x="20619" y="10921"/>
                      <a:pt x="18868" y="14271"/>
                    </a:cubicBezTo>
                    <a:cubicBezTo>
                      <a:pt x="17117" y="17620"/>
                      <a:pt x="8669" y="16661"/>
                      <a:pt x="0" y="12130"/>
                    </a:cubicBezTo>
                    <a:cubicBezTo>
                      <a:pt x="2340" y="10828"/>
                      <a:pt x="4063" y="9136"/>
                      <a:pt x="5132" y="7091"/>
                    </a:cubicBezTo>
                    <a:cubicBezTo>
                      <a:pt x="6202" y="5045"/>
                      <a:pt x="6608" y="2664"/>
                      <a:pt x="6341" y="1"/>
                    </a:cubicBezTo>
                    <a:lnTo>
                      <a:pt x="6340" y="0"/>
                    </a:lnTo>
                    <a:close/>
                  </a:path>
                </a:pathLst>
              </a:custGeom>
              <a:noFill/>
              <a:ln w="12700" cap="rnd">
                <a:solidFill>
                  <a:srgbClr val="007A7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5" name="Group 487"/>
            <p:cNvGrpSpPr>
              <a:grpSpLocks/>
            </p:cNvGrpSpPr>
            <p:nvPr/>
          </p:nvGrpSpPr>
          <p:grpSpPr bwMode="auto">
            <a:xfrm>
              <a:off x="2898" y="760"/>
              <a:ext cx="1664" cy="1480"/>
              <a:chOff x="2874" y="776"/>
              <a:chExt cx="1664" cy="1480"/>
            </a:xfrm>
          </p:grpSpPr>
          <p:sp>
            <p:nvSpPr>
              <p:cNvPr id="175" name="Freeform 485"/>
              <p:cNvSpPr>
                <a:spLocks/>
              </p:cNvSpPr>
              <p:nvPr/>
            </p:nvSpPr>
            <p:spPr bwMode="auto">
              <a:xfrm>
                <a:off x="2874" y="776"/>
                <a:ext cx="1664" cy="1480"/>
              </a:xfrm>
              <a:custGeom>
                <a:avLst/>
                <a:gdLst>
                  <a:gd name="T0" fmla="*/ 6670 w 10238"/>
                  <a:gd name="T1" fmla="*/ 0 h 9102"/>
                  <a:gd name="T2" fmla="*/ 985 w 10238"/>
                  <a:gd name="T3" fmla="*/ 7423 h 9102"/>
                  <a:gd name="T4" fmla="*/ 10238 w 10238"/>
                  <a:gd name="T5" fmla="*/ 6080 h 9102"/>
                  <a:gd name="T6" fmla="*/ 7209 w 10238"/>
                  <a:gd name="T7" fmla="*/ 3771 h 9102"/>
                  <a:gd name="T8" fmla="*/ 6670 w 10238"/>
                  <a:gd name="T9" fmla="*/ 0 h 9102"/>
                </a:gdLst>
                <a:ahLst/>
                <a:cxnLst>
                  <a:cxn ang="0">
                    <a:pos x="T0" y="T1"/>
                  </a:cxn>
                  <a:cxn ang="0">
                    <a:pos x="T2" y="T3"/>
                  </a:cxn>
                  <a:cxn ang="0">
                    <a:pos x="T4" y="T5"/>
                  </a:cxn>
                  <a:cxn ang="0">
                    <a:pos x="T6" y="T7"/>
                  </a:cxn>
                  <a:cxn ang="0">
                    <a:pos x="T8" y="T9"/>
                  </a:cxn>
                </a:cxnLst>
                <a:rect l="0" t="0" r="r" b="b"/>
                <a:pathLst>
                  <a:path w="10238" h="9102">
                    <a:moveTo>
                      <a:pt x="6670" y="0"/>
                    </a:moveTo>
                    <a:cubicBezTo>
                      <a:pt x="2545" y="2420"/>
                      <a:pt x="0" y="5744"/>
                      <a:pt x="985" y="7423"/>
                    </a:cubicBezTo>
                    <a:cubicBezTo>
                      <a:pt x="1970" y="9102"/>
                      <a:pt x="6113" y="8501"/>
                      <a:pt x="10238" y="6080"/>
                    </a:cubicBezTo>
                    <a:cubicBezTo>
                      <a:pt x="8839" y="5585"/>
                      <a:pt x="7816" y="4805"/>
                      <a:pt x="7209" y="3771"/>
                    </a:cubicBezTo>
                    <a:cubicBezTo>
                      <a:pt x="6602" y="2736"/>
                      <a:pt x="6420" y="1462"/>
                      <a:pt x="6670" y="0"/>
                    </a:cubicBezTo>
                  </a:path>
                </a:pathLst>
              </a:custGeom>
              <a:solidFill>
                <a:srgbClr val="EBF7FF"/>
              </a:solidFill>
              <a:ln w="0">
                <a:solidFill>
                  <a:srgbClr val="000000"/>
                </a:solidFill>
                <a:prstDash val="solid"/>
                <a:round/>
                <a:headEnd/>
                <a:tailEnd/>
              </a:ln>
            </p:spPr>
            <p:txBody>
              <a:bodyPr/>
              <a:lstStyle/>
              <a:p>
                <a:endParaRPr lang="zh-CN" altLang="en-US"/>
              </a:p>
            </p:txBody>
          </p:sp>
          <p:sp>
            <p:nvSpPr>
              <p:cNvPr id="176" name="Freeform 486"/>
              <p:cNvSpPr>
                <a:spLocks/>
              </p:cNvSpPr>
              <p:nvPr/>
            </p:nvSpPr>
            <p:spPr bwMode="auto">
              <a:xfrm>
                <a:off x="2874" y="776"/>
                <a:ext cx="1664" cy="1480"/>
              </a:xfrm>
              <a:custGeom>
                <a:avLst/>
                <a:gdLst>
                  <a:gd name="T0" fmla="*/ 1084 w 1664"/>
                  <a:gd name="T1" fmla="*/ 0 h 1480"/>
                  <a:gd name="T2" fmla="*/ 160 w 1664"/>
                  <a:gd name="T3" fmla="*/ 1207 h 1480"/>
                  <a:gd name="T4" fmla="*/ 1664 w 1664"/>
                  <a:gd name="T5" fmla="*/ 988 h 1480"/>
                  <a:gd name="T6" fmla="*/ 1172 w 1664"/>
                  <a:gd name="T7" fmla="*/ 613 h 1480"/>
                  <a:gd name="T8" fmla="*/ 1084 w 1664"/>
                  <a:gd name="T9" fmla="*/ 0 h 1480"/>
                </a:gdLst>
                <a:ahLst/>
                <a:cxnLst>
                  <a:cxn ang="0">
                    <a:pos x="T0" y="T1"/>
                  </a:cxn>
                  <a:cxn ang="0">
                    <a:pos x="T2" y="T3"/>
                  </a:cxn>
                  <a:cxn ang="0">
                    <a:pos x="T4" y="T5"/>
                  </a:cxn>
                  <a:cxn ang="0">
                    <a:pos x="T6" y="T7"/>
                  </a:cxn>
                  <a:cxn ang="0">
                    <a:pos x="T8" y="T9"/>
                  </a:cxn>
                </a:cxnLst>
                <a:rect l="0" t="0" r="r" b="b"/>
                <a:pathLst>
                  <a:path w="1664" h="1480">
                    <a:moveTo>
                      <a:pt x="1084" y="0"/>
                    </a:moveTo>
                    <a:cubicBezTo>
                      <a:pt x="414" y="393"/>
                      <a:pt x="0" y="934"/>
                      <a:pt x="160" y="1207"/>
                    </a:cubicBezTo>
                    <a:cubicBezTo>
                      <a:pt x="320" y="1480"/>
                      <a:pt x="994" y="1382"/>
                      <a:pt x="1664" y="988"/>
                    </a:cubicBezTo>
                    <a:cubicBezTo>
                      <a:pt x="1437" y="908"/>
                      <a:pt x="1271" y="781"/>
                      <a:pt x="1172" y="613"/>
                    </a:cubicBezTo>
                    <a:cubicBezTo>
                      <a:pt x="1073" y="444"/>
                      <a:pt x="1044" y="237"/>
                      <a:pt x="1084" y="0"/>
                    </a:cubicBezTo>
                  </a:path>
                </a:pathLst>
              </a:custGeom>
              <a:noFill/>
              <a:ln w="12700" cap="rnd">
                <a:solidFill>
                  <a:srgbClr val="007A7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6" name="Group 490"/>
            <p:cNvGrpSpPr>
              <a:grpSpLocks/>
            </p:cNvGrpSpPr>
            <p:nvPr/>
          </p:nvGrpSpPr>
          <p:grpSpPr bwMode="auto">
            <a:xfrm>
              <a:off x="1810" y="2431"/>
              <a:ext cx="1820" cy="1366"/>
              <a:chOff x="1810" y="2431"/>
              <a:chExt cx="1820" cy="1366"/>
            </a:xfrm>
          </p:grpSpPr>
          <p:sp>
            <p:nvSpPr>
              <p:cNvPr id="173" name="Freeform 488"/>
              <p:cNvSpPr>
                <a:spLocks/>
              </p:cNvSpPr>
              <p:nvPr/>
            </p:nvSpPr>
            <p:spPr bwMode="auto">
              <a:xfrm>
                <a:off x="1810" y="2431"/>
                <a:ext cx="1820" cy="1366"/>
              </a:xfrm>
              <a:custGeom>
                <a:avLst/>
                <a:gdLst>
                  <a:gd name="T0" fmla="*/ 0 w 11197"/>
                  <a:gd name="T1" fmla="*/ 8400 h 8400"/>
                  <a:gd name="T2" fmla="*/ 5598 w 11197"/>
                  <a:gd name="T3" fmla="*/ 0 h 8400"/>
                  <a:gd name="T4" fmla="*/ 11197 w 11197"/>
                  <a:gd name="T5" fmla="*/ 8400 h 8400"/>
                  <a:gd name="T6" fmla="*/ 11197 w 11197"/>
                  <a:gd name="T7" fmla="*/ 8400 h 8400"/>
                  <a:gd name="T8" fmla="*/ 5598 w 11197"/>
                  <a:gd name="T9" fmla="*/ 5402 h 8400"/>
                  <a:gd name="T10" fmla="*/ 0 w 11197"/>
                  <a:gd name="T11" fmla="*/ 8400 h 8400"/>
                </a:gdLst>
                <a:ahLst/>
                <a:cxnLst>
                  <a:cxn ang="0">
                    <a:pos x="T0" y="T1"/>
                  </a:cxn>
                  <a:cxn ang="0">
                    <a:pos x="T2" y="T3"/>
                  </a:cxn>
                  <a:cxn ang="0">
                    <a:pos x="T4" y="T5"/>
                  </a:cxn>
                  <a:cxn ang="0">
                    <a:pos x="T6" y="T7"/>
                  </a:cxn>
                  <a:cxn ang="0">
                    <a:pos x="T8" y="T9"/>
                  </a:cxn>
                  <a:cxn ang="0">
                    <a:pos x="T10" y="T11"/>
                  </a:cxn>
                </a:cxnLst>
                <a:rect l="0" t="0" r="r" b="b"/>
                <a:pathLst>
                  <a:path w="11197" h="8400">
                    <a:moveTo>
                      <a:pt x="0" y="8400"/>
                    </a:moveTo>
                    <a:cubicBezTo>
                      <a:pt x="0" y="3761"/>
                      <a:pt x="2506" y="0"/>
                      <a:pt x="5598" y="0"/>
                    </a:cubicBezTo>
                    <a:cubicBezTo>
                      <a:pt x="8691" y="0"/>
                      <a:pt x="11197" y="3761"/>
                      <a:pt x="11197" y="8400"/>
                    </a:cubicBezTo>
                    <a:lnTo>
                      <a:pt x="11197" y="8400"/>
                    </a:lnTo>
                    <a:cubicBezTo>
                      <a:pt x="9617" y="6461"/>
                      <a:pt x="7639" y="5402"/>
                      <a:pt x="5598" y="5402"/>
                    </a:cubicBezTo>
                    <a:cubicBezTo>
                      <a:pt x="3558" y="5402"/>
                      <a:pt x="1580" y="6461"/>
                      <a:pt x="0" y="8400"/>
                    </a:cubicBezTo>
                    <a:close/>
                  </a:path>
                </a:pathLst>
              </a:custGeom>
              <a:solidFill>
                <a:srgbClr val="EBF7FF"/>
              </a:solidFill>
              <a:ln w="0">
                <a:solidFill>
                  <a:srgbClr val="000000"/>
                </a:solidFill>
                <a:prstDash val="solid"/>
                <a:round/>
                <a:headEnd/>
                <a:tailEnd/>
              </a:ln>
            </p:spPr>
            <p:txBody>
              <a:bodyPr/>
              <a:lstStyle/>
              <a:p>
                <a:endParaRPr lang="zh-CN" altLang="en-US"/>
              </a:p>
            </p:txBody>
          </p:sp>
          <p:sp>
            <p:nvSpPr>
              <p:cNvPr id="174" name="Freeform 489"/>
              <p:cNvSpPr>
                <a:spLocks/>
              </p:cNvSpPr>
              <p:nvPr/>
            </p:nvSpPr>
            <p:spPr bwMode="auto">
              <a:xfrm>
                <a:off x="1810" y="2431"/>
                <a:ext cx="1820" cy="1366"/>
              </a:xfrm>
              <a:custGeom>
                <a:avLst/>
                <a:gdLst>
                  <a:gd name="T0" fmla="*/ 0 w 11197"/>
                  <a:gd name="T1" fmla="*/ 8400 h 8400"/>
                  <a:gd name="T2" fmla="*/ 5598 w 11197"/>
                  <a:gd name="T3" fmla="*/ 0 h 8400"/>
                  <a:gd name="T4" fmla="*/ 11197 w 11197"/>
                  <a:gd name="T5" fmla="*/ 8400 h 8400"/>
                  <a:gd name="T6" fmla="*/ 11197 w 11197"/>
                  <a:gd name="T7" fmla="*/ 8400 h 8400"/>
                  <a:gd name="T8" fmla="*/ 5598 w 11197"/>
                  <a:gd name="T9" fmla="*/ 5402 h 8400"/>
                  <a:gd name="T10" fmla="*/ 0 w 11197"/>
                  <a:gd name="T11" fmla="*/ 8400 h 8400"/>
                </a:gdLst>
                <a:ahLst/>
                <a:cxnLst>
                  <a:cxn ang="0">
                    <a:pos x="T0" y="T1"/>
                  </a:cxn>
                  <a:cxn ang="0">
                    <a:pos x="T2" y="T3"/>
                  </a:cxn>
                  <a:cxn ang="0">
                    <a:pos x="T4" y="T5"/>
                  </a:cxn>
                  <a:cxn ang="0">
                    <a:pos x="T6" y="T7"/>
                  </a:cxn>
                  <a:cxn ang="0">
                    <a:pos x="T8" y="T9"/>
                  </a:cxn>
                  <a:cxn ang="0">
                    <a:pos x="T10" y="T11"/>
                  </a:cxn>
                </a:cxnLst>
                <a:rect l="0" t="0" r="r" b="b"/>
                <a:pathLst>
                  <a:path w="11197" h="8400">
                    <a:moveTo>
                      <a:pt x="0" y="8400"/>
                    </a:moveTo>
                    <a:cubicBezTo>
                      <a:pt x="0" y="3761"/>
                      <a:pt x="2506" y="0"/>
                      <a:pt x="5598" y="0"/>
                    </a:cubicBezTo>
                    <a:cubicBezTo>
                      <a:pt x="8691" y="0"/>
                      <a:pt x="11197" y="3761"/>
                      <a:pt x="11197" y="8400"/>
                    </a:cubicBezTo>
                    <a:lnTo>
                      <a:pt x="11197" y="8400"/>
                    </a:lnTo>
                    <a:cubicBezTo>
                      <a:pt x="9617" y="6461"/>
                      <a:pt x="7639" y="5402"/>
                      <a:pt x="5598" y="5402"/>
                    </a:cubicBezTo>
                    <a:cubicBezTo>
                      <a:pt x="3558" y="5402"/>
                      <a:pt x="1580" y="6461"/>
                      <a:pt x="0" y="8400"/>
                    </a:cubicBezTo>
                    <a:close/>
                  </a:path>
                </a:pathLst>
              </a:custGeom>
              <a:noFill/>
              <a:ln w="12700" cap="rnd">
                <a:solidFill>
                  <a:srgbClr val="007A7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7" name="Group 493"/>
            <p:cNvGrpSpPr>
              <a:grpSpLocks/>
            </p:cNvGrpSpPr>
            <p:nvPr/>
          </p:nvGrpSpPr>
          <p:grpSpPr bwMode="auto">
            <a:xfrm>
              <a:off x="2009" y="1802"/>
              <a:ext cx="337" cy="202"/>
              <a:chOff x="2113" y="1794"/>
              <a:chExt cx="337" cy="202"/>
            </a:xfrm>
          </p:grpSpPr>
          <p:sp>
            <p:nvSpPr>
              <p:cNvPr id="171" name="Rectangle 491"/>
              <p:cNvSpPr>
                <a:spLocks noChangeArrowheads="1"/>
              </p:cNvSpPr>
              <p:nvPr/>
            </p:nvSpPr>
            <p:spPr bwMode="auto">
              <a:xfrm>
                <a:off x="2198" y="1891"/>
                <a:ext cx="25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000">
                    <a:solidFill>
                      <a:srgbClr val="000000"/>
                    </a:solidFill>
                    <a:latin typeface="Times New Roman" panose="02020603050405020304" pitchFamily="18" charset="0"/>
                  </a:rPr>
                  <a:t>1</a:t>
                </a:r>
                <a:endParaRPr lang="en-US" altLang="zh-CN">
                  <a:solidFill>
                    <a:srgbClr val="000000"/>
                  </a:solidFill>
                  <a:latin typeface="Times New Roman" panose="02020603050405020304" pitchFamily="18" charset="0"/>
                </a:endParaRPr>
              </a:p>
            </p:txBody>
          </p:sp>
          <p:sp>
            <p:nvSpPr>
              <p:cNvPr id="172" name="Rectangle 492"/>
              <p:cNvSpPr>
                <a:spLocks noChangeArrowheads="1"/>
              </p:cNvSpPr>
              <p:nvPr/>
            </p:nvSpPr>
            <p:spPr bwMode="auto">
              <a:xfrm>
                <a:off x="2113" y="1794"/>
                <a:ext cx="30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i="1">
                    <a:solidFill>
                      <a:srgbClr val="000000"/>
                    </a:solidFill>
                    <a:latin typeface="Symbol" panose="05050102010706020507" pitchFamily="18" charset="2"/>
                  </a:rPr>
                  <a:t>w</a:t>
                </a:r>
                <a:endParaRPr lang="en-US" altLang="zh-CN">
                  <a:solidFill>
                    <a:srgbClr val="000000"/>
                  </a:solidFill>
                  <a:latin typeface="Times New Roman" panose="02020603050405020304" pitchFamily="18" charset="0"/>
                </a:endParaRPr>
              </a:p>
            </p:txBody>
          </p:sp>
        </p:grpSp>
        <p:grpSp>
          <p:nvGrpSpPr>
            <p:cNvPr id="18" name="Group 496"/>
            <p:cNvGrpSpPr>
              <a:grpSpLocks/>
            </p:cNvGrpSpPr>
            <p:nvPr/>
          </p:nvGrpSpPr>
          <p:grpSpPr bwMode="auto">
            <a:xfrm>
              <a:off x="3168" y="1794"/>
              <a:ext cx="359" cy="201"/>
              <a:chOff x="3168" y="1794"/>
              <a:chExt cx="359" cy="201"/>
            </a:xfrm>
          </p:grpSpPr>
          <p:sp>
            <p:nvSpPr>
              <p:cNvPr id="169" name="Rectangle 494"/>
              <p:cNvSpPr>
                <a:spLocks noChangeArrowheads="1"/>
              </p:cNvSpPr>
              <p:nvPr/>
            </p:nvSpPr>
            <p:spPr bwMode="auto">
              <a:xfrm>
                <a:off x="3274" y="1890"/>
                <a:ext cx="253"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000">
                    <a:solidFill>
                      <a:srgbClr val="000000"/>
                    </a:solidFill>
                    <a:latin typeface="Times New Roman" panose="02020603050405020304" pitchFamily="18" charset="0"/>
                  </a:rPr>
                  <a:t>2</a:t>
                </a:r>
                <a:endParaRPr lang="en-US" altLang="zh-CN">
                  <a:solidFill>
                    <a:srgbClr val="000000"/>
                  </a:solidFill>
                  <a:latin typeface="Times New Roman" panose="02020603050405020304" pitchFamily="18" charset="0"/>
                </a:endParaRPr>
              </a:p>
            </p:txBody>
          </p:sp>
          <p:sp>
            <p:nvSpPr>
              <p:cNvPr id="170" name="Rectangle 495"/>
              <p:cNvSpPr>
                <a:spLocks noChangeArrowheads="1"/>
              </p:cNvSpPr>
              <p:nvPr/>
            </p:nvSpPr>
            <p:spPr bwMode="auto">
              <a:xfrm>
                <a:off x="3168" y="1794"/>
                <a:ext cx="304"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i="1">
                    <a:solidFill>
                      <a:srgbClr val="000000"/>
                    </a:solidFill>
                    <a:latin typeface="Symbol" panose="05050102010706020507" pitchFamily="18" charset="2"/>
                  </a:rPr>
                  <a:t>w</a:t>
                </a:r>
                <a:endParaRPr lang="en-US" altLang="zh-CN">
                  <a:solidFill>
                    <a:srgbClr val="000000"/>
                  </a:solidFill>
                  <a:latin typeface="Times New Roman" panose="02020603050405020304" pitchFamily="18" charset="0"/>
                </a:endParaRPr>
              </a:p>
            </p:txBody>
          </p:sp>
        </p:grpSp>
        <p:grpSp>
          <p:nvGrpSpPr>
            <p:cNvPr id="19" name="Group 499"/>
            <p:cNvGrpSpPr>
              <a:grpSpLocks/>
            </p:cNvGrpSpPr>
            <p:nvPr/>
          </p:nvGrpSpPr>
          <p:grpSpPr bwMode="auto">
            <a:xfrm>
              <a:off x="2524" y="2506"/>
              <a:ext cx="341" cy="200"/>
              <a:chOff x="2660" y="2514"/>
              <a:chExt cx="341" cy="200"/>
            </a:xfrm>
          </p:grpSpPr>
          <p:sp>
            <p:nvSpPr>
              <p:cNvPr id="167" name="Rectangle 497"/>
              <p:cNvSpPr>
                <a:spLocks noChangeArrowheads="1"/>
              </p:cNvSpPr>
              <p:nvPr/>
            </p:nvSpPr>
            <p:spPr bwMode="auto">
              <a:xfrm>
                <a:off x="2749" y="2609"/>
                <a:ext cx="25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000">
                    <a:solidFill>
                      <a:srgbClr val="000000"/>
                    </a:solidFill>
                    <a:latin typeface="Times New Roman" panose="02020603050405020304" pitchFamily="18" charset="0"/>
                  </a:rPr>
                  <a:t>3</a:t>
                </a:r>
                <a:endParaRPr lang="en-US" altLang="zh-CN">
                  <a:solidFill>
                    <a:srgbClr val="000000"/>
                  </a:solidFill>
                  <a:latin typeface="Times New Roman" panose="02020603050405020304" pitchFamily="18" charset="0"/>
                </a:endParaRPr>
              </a:p>
            </p:txBody>
          </p:sp>
          <p:sp>
            <p:nvSpPr>
              <p:cNvPr id="168" name="Rectangle 498"/>
              <p:cNvSpPr>
                <a:spLocks noChangeArrowheads="1"/>
              </p:cNvSpPr>
              <p:nvPr/>
            </p:nvSpPr>
            <p:spPr bwMode="auto">
              <a:xfrm>
                <a:off x="2660" y="2514"/>
                <a:ext cx="304"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i="1">
                    <a:solidFill>
                      <a:srgbClr val="000000"/>
                    </a:solidFill>
                    <a:latin typeface="Symbol" panose="05050102010706020507" pitchFamily="18" charset="2"/>
                  </a:rPr>
                  <a:t>w</a:t>
                </a:r>
                <a:endParaRPr lang="en-US" altLang="zh-CN">
                  <a:solidFill>
                    <a:srgbClr val="000000"/>
                  </a:solidFill>
                  <a:latin typeface="Times New Roman" panose="02020603050405020304" pitchFamily="18" charset="0"/>
                </a:endParaRPr>
              </a:p>
            </p:txBody>
          </p:sp>
        </p:grpSp>
        <p:grpSp>
          <p:nvGrpSpPr>
            <p:cNvPr id="20" name="Group 513"/>
            <p:cNvGrpSpPr>
              <a:grpSpLocks/>
            </p:cNvGrpSpPr>
            <p:nvPr/>
          </p:nvGrpSpPr>
          <p:grpSpPr bwMode="auto">
            <a:xfrm>
              <a:off x="3987" y="3383"/>
              <a:ext cx="752" cy="202"/>
              <a:chOff x="3987" y="3383"/>
              <a:chExt cx="752" cy="202"/>
            </a:xfrm>
          </p:grpSpPr>
          <p:sp>
            <p:nvSpPr>
              <p:cNvPr id="160" name="Rectangle 506"/>
              <p:cNvSpPr>
                <a:spLocks noChangeArrowheads="1"/>
              </p:cNvSpPr>
              <p:nvPr/>
            </p:nvSpPr>
            <p:spPr bwMode="auto">
              <a:xfrm>
                <a:off x="4461" y="3398"/>
                <a:ext cx="2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a:solidFill>
                      <a:srgbClr val="000000"/>
                    </a:solidFill>
                    <a:latin typeface="Times New Roman" panose="02020603050405020304" pitchFamily="18" charset="0"/>
                  </a:rPr>
                  <a:t>0</a:t>
                </a:r>
                <a:endParaRPr lang="en-US" altLang="zh-CN">
                  <a:solidFill>
                    <a:srgbClr val="000000"/>
                  </a:solidFill>
                  <a:latin typeface="Times New Roman" panose="02020603050405020304" pitchFamily="18" charset="0"/>
                </a:endParaRPr>
              </a:p>
            </p:txBody>
          </p:sp>
          <p:sp>
            <p:nvSpPr>
              <p:cNvPr id="161" name="Rectangle 507"/>
              <p:cNvSpPr>
                <a:spLocks noChangeArrowheads="1"/>
              </p:cNvSpPr>
              <p:nvPr/>
            </p:nvSpPr>
            <p:spPr bwMode="auto">
              <a:xfrm>
                <a:off x="4281" y="3398"/>
                <a:ext cx="255"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a:solidFill>
                      <a:srgbClr val="000000"/>
                    </a:solidFill>
                    <a:latin typeface="Times New Roman" panose="02020603050405020304" pitchFamily="18" charset="0"/>
                  </a:rPr>
                  <a:t>)</a:t>
                </a:r>
                <a:endParaRPr lang="en-US" altLang="zh-CN">
                  <a:solidFill>
                    <a:srgbClr val="000000"/>
                  </a:solidFill>
                  <a:latin typeface="Times New Roman" panose="02020603050405020304" pitchFamily="18" charset="0"/>
                </a:endParaRPr>
              </a:p>
            </p:txBody>
          </p:sp>
          <p:sp>
            <p:nvSpPr>
              <p:cNvPr id="162" name="Rectangle 508"/>
              <p:cNvSpPr>
                <a:spLocks noChangeArrowheads="1"/>
              </p:cNvSpPr>
              <p:nvPr/>
            </p:nvSpPr>
            <p:spPr bwMode="auto">
              <a:xfrm>
                <a:off x="4120" y="3398"/>
                <a:ext cx="255"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a:solidFill>
                      <a:srgbClr val="000000"/>
                    </a:solidFill>
                    <a:latin typeface="Times New Roman" panose="02020603050405020304" pitchFamily="18" charset="0"/>
                  </a:rPr>
                  <a:t>(</a:t>
                </a:r>
                <a:endParaRPr lang="en-US" altLang="zh-CN">
                  <a:solidFill>
                    <a:srgbClr val="000000"/>
                  </a:solidFill>
                  <a:latin typeface="Times New Roman" panose="02020603050405020304" pitchFamily="18" charset="0"/>
                </a:endParaRPr>
              </a:p>
            </p:txBody>
          </p:sp>
          <p:sp>
            <p:nvSpPr>
              <p:cNvPr id="163" name="Rectangle 509"/>
              <p:cNvSpPr>
                <a:spLocks noChangeArrowheads="1"/>
              </p:cNvSpPr>
              <p:nvPr/>
            </p:nvSpPr>
            <p:spPr bwMode="auto">
              <a:xfrm>
                <a:off x="4064" y="3480"/>
                <a:ext cx="25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000">
                    <a:solidFill>
                      <a:srgbClr val="000000"/>
                    </a:solidFill>
                    <a:latin typeface="Times New Roman" panose="02020603050405020304" pitchFamily="18" charset="0"/>
                  </a:rPr>
                  <a:t>2</a:t>
                </a:r>
                <a:endParaRPr lang="en-US" altLang="zh-CN">
                  <a:solidFill>
                    <a:srgbClr val="000000"/>
                  </a:solidFill>
                  <a:latin typeface="Times New Roman" panose="02020603050405020304" pitchFamily="18" charset="0"/>
                </a:endParaRPr>
              </a:p>
            </p:txBody>
          </p:sp>
          <p:sp>
            <p:nvSpPr>
              <p:cNvPr id="164" name="Rectangle 510"/>
              <p:cNvSpPr>
                <a:spLocks noChangeArrowheads="1"/>
              </p:cNvSpPr>
              <p:nvPr/>
            </p:nvSpPr>
            <p:spPr bwMode="auto">
              <a:xfrm>
                <a:off x="4357" y="3383"/>
                <a:ext cx="28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a:solidFill>
                      <a:srgbClr val="000000"/>
                    </a:solidFill>
                    <a:latin typeface="Symbol" panose="05050102010706020507" pitchFamily="18" charset="2"/>
                  </a:rPr>
                  <a:t>=</a:t>
                </a:r>
                <a:endParaRPr lang="en-US" altLang="zh-CN">
                  <a:solidFill>
                    <a:srgbClr val="000000"/>
                  </a:solidFill>
                  <a:latin typeface="Times New Roman" panose="02020603050405020304" pitchFamily="18" charset="0"/>
                </a:endParaRPr>
              </a:p>
            </p:txBody>
          </p:sp>
          <p:sp>
            <p:nvSpPr>
              <p:cNvPr id="165" name="Rectangle 511"/>
              <p:cNvSpPr>
                <a:spLocks noChangeArrowheads="1"/>
              </p:cNvSpPr>
              <p:nvPr/>
            </p:nvSpPr>
            <p:spPr bwMode="auto">
              <a:xfrm>
                <a:off x="4178" y="3398"/>
                <a:ext cx="301"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b="1" i="1">
                    <a:solidFill>
                      <a:srgbClr val="000000"/>
                    </a:solidFill>
                    <a:latin typeface="Times New Roman" panose="02020603050405020304" pitchFamily="18" charset="0"/>
                  </a:rPr>
                  <a:t>X</a:t>
                </a:r>
                <a:endParaRPr lang="en-US" altLang="zh-CN" b="1">
                  <a:solidFill>
                    <a:srgbClr val="000000"/>
                  </a:solidFill>
                  <a:latin typeface="Times New Roman" panose="02020603050405020304" pitchFamily="18" charset="0"/>
                </a:endParaRPr>
              </a:p>
            </p:txBody>
          </p:sp>
          <p:sp>
            <p:nvSpPr>
              <p:cNvPr id="166" name="Rectangle 512"/>
              <p:cNvSpPr>
                <a:spLocks noChangeArrowheads="1"/>
              </p:cNvSpPr>
              <p:nvPr/>
            </p:nvSpPr>
            <p:spPr bwMode="auto">
              <a:xfrm>
                <a:off x="3987" y="3398"/>
                <a:ext cx="2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grpSp>
        <p:grpSp>
          <p:nvGrpSpPr>
            <p:cNvPr id="21" name="Group 521"/>
            <p:cNvGrpSpPr>
              <a:grpSpLocks/>
            </p:cNvGrpSpPr>
            <p:nvPr/>
          </p:nvGrpSpPr>
          <p:grpSpPr bwMode="auto">
            <a:xfrm>
              <a:off x="4433" y="2172"/>
              <a:ext cx="771" cy="217"/>
              <a:chOff x="4553" y="2204"/>
              <a:chExt cx="731" cy="186"/>
            </a:xfrm>
          </p:grpSpPr>
          <p:sp>
            <p:nvSpPr>
              <p:cNvPr id="153" name="Rectangle 514"/>
              <p:cNvSpPr>
                <a:spLocks noChangeArrowheads="1"/>
              </p:cNvSpPr>
              <p:nvPr/>
            </p:nvSpPr>
            <p:spPr bwMode="auto">
              <a:xfrm>
                <a:off x="5021" y="2219"/>
                <a:ext cx="263"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a:solidFill>
                      <a:srgbClr val="000000"/>
                    </a:solidFill>
                    <a:latin typeface="Times New Roman" panose="02020603050405020304" pitchFamily="18" charset="0"/>
                  </a:rPr>
                  <a:t>0</a:t>
                </a:r>
                <a:endParaRPr lang="en-US" altLang="zh-CN">
                  <a:solidFill>
                    <a:srgbClr val="000000"/>
                  </a:solidFill>
                  <a:latin typeface="Times New Roman" panose="02020603050405020304" pitchFamily="18" charset="0"/>
                </a:endParaRPr>
              </a:p>
            </p:txBody>
          </p:sp>
          <p:sp>
            <p:nvSpPr>
              <p:cNvPr id="154" name="Rectangle 515"/>
              <p:cNvSpPr>
                <a:spLocks noChangeArrowheads="1"/>
              </p:cNvSpPr>
              <p:nvPr/>
            </p:nvSpPr>
            <p:spPr bwMode="auto">
              <a:xfrm>
                <a:off x="4840" y="2219"/>
                <a:ext cx="24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a:solidFill>
                      <a:srgbClr val="000000"/>
                    </a:solidFill>
                    <a:latin typeface="Times New Roman" panose="02020603050405020304" pitchFamily="18" charset="0"/>
                  </a:rPr>
                  <a:t>)</a:t>
                </a:r>
                <a:endParaRPr lang="en-US" altLang="zh-CN">
                  <a:solidFill>
                    <a:srgbClr val="000000"/>
                  </a:solidFill>
                  <a:latin typeface="Times New Roman" panose="02020603050405020304" pitchFamily="18" charset="0"/>
                </a:endParaRPr>
              </a:p>
            </p:txBody>
          </p:sp>
          <p:sp>
            <p:nvSpPr>
              <p:cNvPr id="155" name="Rectangle 516"/>
              <p:cNvSpPr>
                <a:spLocks noChangeArrowheads="1"/>
              </p:cNvSpPr>
              <p:nvPr/>
            </p:nvSpPr>
            <p:spPr bwMode="auto">
              <a:xfrm>
                <a:off x="4682" y="2219"/>
                <a:ext cx="24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a:solidFill>
                      <a:srgbClr val="000000"/>
                    </a:solidFill>
                    <a:latin typeface="Times New Roman" panose="02020603050405020304" pitchFamily="18" charset="0"/>
                  </a:rPr>
                  <a:t>(</a:t>
                </a:r>
                <a:endParaRPr lang="en-US" altLang="zh-CN">
                  <a:solidFill>
                    <a:srgbClr val="000000"/>
                  </a:solidFill>
                  <a:latin typeface="Times New Roman" panose="02020603050405020304" pitchFamily="18" charset="0"/>
                </a:endParaRPr>
              </a:p>
            </p:txBody>
          </p:sp>
          <p:sp>
            <p:nvSpPr>
              <p:cNvPr id="156" name="Rectangle 517"/>
              <p:cNvSpPr>
                <a:spLocks noChangeArrowheads="1"/>
              </p:cNvSpPr>
              <p:nvPr/>
            </p:nvSpPr>
            <p:spPr bwMode="auto">
              <a:xfrm>
                <a:off x="4627" y="2300"/>
                <a:ext cx="238"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000">
                    <a:solidFill>
                      <a:srgbClr val="000000"/>
                    </a:solidFill>
                    <a:latin typeface="Times New Roman" panose="02020603050405020304" pitchFamily="18" charset="0"/>
                  </a:rPr>
                  <a:t>3</a:t>
                </a:r>
                <a:endParaRPr lang="en-US" altLang="zh-CN">
                  <a:solidFill>
                    <a:srgbClr val="000000"/>
                  </a:solidFill>
                  <a:latin typeface="Times New Roman" panose="02020603050405020304" pitchFamily="18" charset="0"/>
                </a:endParaRPr>
              </a:p>
            </p:txBody>
          </p:sp>
          <p:sp>
            <p:nvSpPr>
              <p:cNvPr id="157" name="Rectangle 518"/>
              <p:cNvSpPr>
                <a:spLocks noChangeArrowheads="1"/>
              </p:cNvSpPr>
              <p:nvPr/>
            </p:nvSpPr>
            <p:spPr bwMode="auto">
              <a:xfrm>
                <a:off x="4918" y="2204"/>
                <a:ext cx="26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a:solidFill>
                      <a:srgbClr val="000000"/>
                    </a:solidFill>
                    <a:latin typeface="Symbol" panose="05050102010706020507" pitchFamily="18" charset="2"/>
                  </a:rPr>
                  <a:t>=</a:t>
                </a:r>
                <a:endParaRPr lang="en-US" altLang="zh-CN">
                  <a:solidFill>
                    <a:srgbClr val="000000"/>
                  </a:solidFill>
                  <a:latin typeface="Times New Roman" panose="02020603050405020304" pitchFamily="18" charset="0"/>
                </a:endParaRPr>
              </a:p>
            </p:txBody>
          </p:sp>
          <p:sp>
            <p:nvSpPr>
              <p:cNvPr id="158" name="Rectangle 519"/>
              <p:cNvSpPr>
                <a:spLocks noChangeArrowheads="1"/>
              </p:cNvSpPr>
              <p:nvPr/>
            </p:nvSpPr>
            <p:spPr bwMode="auto">
              <a:xfrm>
                <a:off x="4739" y="2219"/>
                <a:ext cx="27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b="1" i="1">
                    <a:solidFill>
                      <a:srgbClr val="000000"/>
                    </a:solidFill>
                    <a:latin typeface="Times New Roman" panose="02020603050405020304" pitchFamily="18" charset="0"/>
                  </a:rPr>
                  <a:t>X</a:t>
                </a:r>
                <a:endParaRPr lang="en-US" altLang="zh-CN" b="1">
                  <a:solidFill>
                    <a:srgbClr val="000000"/>
                  </a:solidFill>
                  <a:latin typeface="Times New Roman" panose="02020603050405020304" pitchFamily="18" charset="0"/>
                </a:endParaRPr>
              </a:p>
            </p:txBody>
          </p:sp>
          <p:sp>
            <p:nvSpPr>
              <p:cNvPr id="159" name="Rectangle 520"/>
              <p:cNvSpPr>
                <a:spLocks noChangeArrowheads="1"/>
              </p:cNvSpPr>
              <p:nvPr/>
            </p:nvSpPr>
            <p:spPr bwMode="auto">
              <a:xfrm>
                <a:off x="4553" y="2219"/>
                <a:ext cx="263"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grpSp>
        <p:sp>
          <p:nvSpPr>
            <p:cNvPr id="22" name="Rectangle 522"/>
            <p:cNvSpPr>
              <a:spLocks noChangeArrowheads="1"/>
            </p:cNvSpPr>
            <p:nvPr/>
          </p:nvSpPr>
          <p:spPr bwMode="auto">
            <a:xfrm>
              <a:off x="3407" y="555"/>
              <a:ext cx="284"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a:solidFill>
                    <a:srgbClr val="000000"/>
                  </a:solidFill>
                  <a:latin typeface="Symbol" panose="05050102010706020507" pitchFamily="18" charset="2"/>
                </a:rPr>
                <a:t>+</a:t>
              </a:r>
              <a:endParaRPr lang="en-US" altLang="zh-CN">
                <a:solidFill>
                  <a:srgbClr val="000000"/>
                </a:solidFill>
                <a:latin typeface="Times New Roman" panose="02020603050405020304" pitchFamily="18" charset="0"/>
              </a:endParaRPr>
            </a:p>
          </p:txBody>
        </p:sp>
        <p:sp>
          <p:nvSpPr>
            <p:cNvPr id="23" name="Rectangle 523"/>
            <p:cNvSpPr>
              <a:spLocks noChangeArrowheads="1"/>
            </p:cNvSpPr>
            <p:nvPr/>
          </p:nvSpPr>
          <p:spPr bwMode="auto">
            <a:xfrm>
              <a:off x="4044" y="3123"/>
              <a:ext cx="28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a:solidFill>
                    <a:srgbClr val="000000"/>
                  </a:solidFill>
                  <a:latin typeface="Symbol" panose="05050102010706020507" pitchFamily="18" charset="2"/>
                </a:rPr>
                <a:t>+</a:t>
              </a:r>
              <a:endParaRPr lang="en-US" altLang="zh-CN">
                <a:solidFill>
                  <a:srgbClr val="000000"/>
                </a:solidFill>
                <a:latin typeface="Times New Roman" panose="02020603050405020304" pitchFamily="18" charset="0"/>
              </a:endParaRPr>
            </a:p>
          </p:txBody>
        </p:sp>
        <p:grpSp>
          <p:nvGrpSpPr>
            <p:cNvPr id="24" name="Group 651"/>
            <p:cNvGrpSpPr>
              <a:grpSpLocks/>
            </p:cNvGrpSpPr>
            <p:nvPr/>
          </p:nvGrpSpPr>
          <p:grpSpPr bwMode="auto">
            <a:xfrm>
              <a:off x="3471" y="2362"/>
              <a:ext cx="924" cy="328"/>
              <a:chOff x="3535" y="2362"/>
              <a:chExt cx="924" cy="328"/>
            </a:xfrm>
          </p:grpSpPr>
          <p:grpSp>
            <p:nvGrpSpPr>
              <p:cNvPr id="138" name="Group 650"/>
              <p:cNvGrpSpPr>
                <a:grpSpLocks/>
              </p:cNvGrpSpPr>
              <p:nvPr/>
            </p:nvGrpSpPr>
            <p:grpSpPr bwMode="auto">
              <a:xfrm>
                <a:off x="3591" y="2362"/>
                <a:ext cx="696" cy="151"/>
                <a:chOff x="3543" y="2330"/>
                <a:chExt cx="696" cy="151"/>
              </a:xfrm>
            </p:grpSpPr>
            <p:sp>
              <p:nvSpPr>
                <p:cNvPr id="149" name="Rectangle 459"/>
                <p:cNvSpPr>
                  <a:spLocks noChangeArrowheads="1"/>
                </p:cNvSpPr>
                <p:nvPr/>
              </p:nvSpPr>
              <p:spPr bwMode="auto">
                <a:xfrm>
                  <a:off x="3543" y="2330"/>
                  <a:ext cx="330"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400">
                      <a:solidFill>
                        <a:srgbClr val="000000"/>
                      </a:solidFill>
                      <a:latin typeface="Times New Roman" panose="02020603050405020304" pitchFamily="18" charset="0"/>
                    </a:rPr>
                    <a:t>IR</a:t>
                  </a:r>
                  <a:endParaRPr lang="en-US" altLang="zh-CN">
                    <a:solidFill>
                      <a:srgbClr val="000000"/>
                    </a:solidFill>
                    <a:latin typeface="Times New Roman" panose="02020603050405020304" pitchFamily="18" charset="0"/>
                  </a:endParaRPr>
                </a:p>
              </p:txBody>
            </p:sp>
            <p:grpSp>
              <p:nvGrpSpPr>
                <p:cNvPr id="150" name="Group 649"/>
                <p:cNvGrpSpPr>
                  <a:grpSpLocks/>
                </p:cNvGrpSpPr>
                <p:nvPr/>
              </p:nvGrpSpPr>
              <p:grpSpPr bwMode="auto">
                <a:xfrm>
                  <a:off x="3656" y="2330"/>
                  <a:ext cx="583" cy="151"/>
                  <a:chOff x="3656" y="2330"/>
                  <a:chExt cx="583" cy="151"/>
                </a:xfrm>
              </p:grpSpPr>
              <p:sp>
                <p:nvSpPr>
                  <p:cNvPr id="151" name="Rectangle 460"/>
                  <p:cNvSpPr>
                    <a:spLocks noChangeArrowheads="1"/>
                  </p:cNvSpPr>
                  <p:nvPr/>
                </p:nvSpPr>
                <p:spPr bwMode="auto">
                  <a:xfrm>
                    <a:off x="3656" y="2334"/>
                    <a:ext cx="573"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zh-CN" altLang="en-US" sz="1400">
                        <a:solidFill>
                          <a:srgbClr val="000000"/>
                        </a:solidFill>
                        <a:latin typeface="宋体" panose="02010600030101010101" pitchFamily="2" charset="-122"/>
                      </a:rPr>
                      <a:t>，可能</a:t>
                    </a:r>
                    <a:endParaRPr lang="zh-CN" altLang="en-US">
                      <a:solidFill>
                        <a:srgbClr val="000000"/>
                      </a:solidFill>
                      <a:latin typeface="Times New Roman" panose="02020603050405020304" pitchFamily="18" charset="0"/>
                    </a:endParaRPr>
                  </a:p>
                </p:txBody>
              </p:sp>
              <p:sp>
                <p:nvSpPr>
                  <p:cNvPr id="152" name="Rectangle 461"/>
                  <p:cNvSpPr>
                    <a:spLocks noChangeArrowheads="1"/>
                  </p:cNvSpPr>
                  <p:nvPr/>
                </p:nvSpPr>
                <p:spPr bwMode="auto">
                  <a:xfrm>
                    <a:off x="4000" y="2330"/>
                    <a:ext cx="239"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400">
                        <a:solidFill>
                          <a:srgbClr val="000000"/>
                        </a:solidFill>
                        <a:latin typeface="Times New Roman" panose="02020603050405020304" pitchFamily="18" charset="0"/>
                      </a:rPr>
                      <a:t> </a:t>
                    </a:r>
                    <a:endParaRPr lang="en-US" altLang="zh-CN">
                      <a:solidFill>
                        <a:srgbClr val="000000"/>
                      </a:solidFill>
                      <a:latin typeface="Times New Roman" panose="02020603050405020304" pitchFamily="18" charset="0"/>
                    </a:endParaRPr>
                  </a:p>
                </p:txBody>
              </p:sp>
            </p:grpSp>
          </p:grpSp>
          <p:grpSp>
            <p:nvGrpSpPr>
              <p:cNvPr id="139" name="Group 648"/>
              <p:cNvGrpSpPr>
                <a:grpSpLocks/>
              </p:cNvGrpSpPr>
              <p:nvPr/>
            </p:nvGrpSpPr>
            <p:grpSpPr bwMode="auto">
              <a:xfrm>
                <a:off x="3535" y="2489"/>
                <a:ext cx="924" cy="201"/>
                <a:chOff x="3543" y="2545"/>
                <a:chExt cx="924" cy="201"/>
              </a:xfrm>
            </p:grpSpPr>
            <p:sp>
              <p:nvSpPr>
                <p:cNvPr id="140" name="Rectangle 462"/>
                <p:cNvSpPr>
                  <a:spLocks noChangeArrowheads="1"/>
                </p:cNvSpPr>
                <p:nvPr/>
              </p:nvSpPr>
              <p:spPr bwMode="auto">
                <a:xfrm>
                  <a:off x="3543" y="2577"/>
                  <a:ext cx="45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zh-CN" altLang="en-US" sz="1400">
                      <a:solidFill>
                        <a:srgbClr val="000000"/>
                      </a:solidFill>
                      <a:latin typeface="宋体" panose="02010600030101010101" pitchFamily="2" charset="-122"/>
                    </a:rPr>
                    <a:t>属于</a:t>
                  </a:r>
                  <a:endParaRPr lang="zh-CN" altLang="en-US">
                    <a:solidFill>
                      <a:srgbClr val="000000"/>
                    </a:solidFill>
                    <a:latin typeface="Times New Roman" panose="02020603050405020304" pitchFamily="18" charset="0"/>
                  </a:endParaRPr>
                </a:p>
              </p:txBody>
            </p:sp>
            <p:grpSp>
              <p:nvGrpSpPr>
                <p:cNvPr id="141" name="Group 465"/>
                <p:cNvGrpSpPr>
                  <a:grpSpLocks/>
                </p:cNvGrpSpPr>
                <p:nvPr/>
              </p:nvGrpSpPr>
              <p:grpSpPr bwMode="auto">
                <a:xfrm>
                  <a:off x="3782" y="2550"/>
                  <a:ext cx="338" cy="188"/>
                  <a:chOff x="3830" y="2550"/>
                  <a:chExt cx="338" cy="188"/>
                </a:xfrm>
              </p:grpSpPr>
              <p:sp>
                <p:nvSpPr>
                  <p:cNvPr id="147" name="Rectangle 463"/>
                  <p:cNvSpPr>
                    <a:spLocks noChangeArrowheads="1"/>
                  </p:cNvSpPr>
                  <p:nvPr/>
                </p:nvSpPr>
                <p:spPr bwMode="auto">
                  <a:xfrm>
                    <a:off x="3922" y="2643"/>
                    <a:ext cx="246"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900">
                        <a:solidFill>
                          <a:srgbClr val="000000"/>
                        </a:solidFill>
                        <a:latin typeface="Times New Roman" panose="02020603050405020304" pitchFamily="18" charset="0"/>
                      </a:rPr>
                      <a:t>3</a:t>
                    </a:r>
                    <a:endParaRPr lang="en-US" altLang="zh-CN">
                      <a:solidFill>
                        <a:srgbClr val="000000"/>
                      </a:solidFill>
                      <a:latin typeface="Times New Roman" panose="02020603050405020304" pitchFamily="18" charset="0"/>
                    </a:endParaRPr>
                  </a:p>
                </p:txBody>
              </p:sp>
              <p:sp>
                <p:nvSpPr>
                  <p:cNvPr id="148" name="Rectangle 464"/>
                  <p:cNvSpPr>
                    <a:spLocks noChangeArrowheads="1"/>
                  </p:cNvSpPr>
                  <p:nvPr/>
                </p:nvSpPr>
                <p:spPr bwMode="auto">
                  <a:xfrm>
                    <a:off x="3830" y="2550"/>
                    <a:ext cx="303"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i="1">
                        <a:solidFill>
                          <a:srgbClr val="000000"/>
                        </a:solidFill>
                        <a:latin typeface="Symbol" panose="05050102010706020507" pitchFamily="18" charset="2"/>
                      </a:rPr>
                      <a:t>w</a:t>
                    </a:r>
                    <a:endParaRPr lang="en-US" altLang="zh-CN">
                      <a:solidFill>
                        <a:srgbClr val="000000"/>
                      </a:solidFill>
                      <a:latin typeface="Times New Roman" panose="02020603050405020304" pitchFamily="18" charset="0"/>
                    </a:endParaRPr>
                  </a:p>
                </p:txBody>
              </p:sp>
            </p:grpSp>
            <p:sp>
              <p:nvSpPr>
                <p:cNvPr id="142" name="Rectangle 466"/>
                <p:cNvSpPr>
                  <a:spLocks noChangeArrowheads="1"/>
                </p:cNvSpPr>
                <p:nvPr/>
              </p:nvSpPr>
              <p:spPr bwMode="auto">
                <a:xfrm>
                  <a:off x="3928" y="2577"/>
                  <a:ext cx="330"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zh-CN" altLang="en-US" sz="1400">
                      <a:solidFill>
                        <a:srgbClr val="000000"/>
                      </a:solidFill>
                      <a:latin typeface="宋体" panose="02010600030101010101" pitchFamily="2" charset="-122"/>
                    </a:rPr>
                    <a:t>或</a:t>
                  </a:r>
                  <a:endParaRPr lang="zh-CN" altLang="en-US">
                    <a:solidFill>
                      <a:srgbClr val="000000"/>
                    </a:solidFill>
                    <a:latin typeface="Times New Roman" panose="02020603050405020304" pitchFamily="18" charset="0"/>
                  </a:endParaRPr>
                </a:p>
              </p:txBody>
            </p:sp>
            <p:grpSp>
              <p:nvGrpSpPr>
                <p:cNvPr id="143" name="Group 469"/>
                <p:cNvGrpSpPr>
                  <a:grpSpLocks/>
                </p:cNvGrpSpPr>
                <p:nvPr/>
              </p:nvGrpSpPr>
              <p:grpSpPr bwMode="auto">
                <a:xfrm>
                  <a:off x="4056" y="2545"/>
                  <a:ext cx="359" cy="201"/>
                  <a:chOff x="4104" y="2545"/>
                  <a:chExt cx="359" cy="201"/>
                </a:xfrm>
              </p:grpSpPr>
              <p:sp>
                <p:nvSpPr>
                  <p:cNvPr id="145" name="Rectangle 467"/>
                  <p:cNvSpPr>
                    <a:spLocks noChangeArrowheads="1"/>
                  </p:cNvSpPr>
                  <p:nvPr/>
                </p:nvSpPr>
                <p:spPr bwMode="auto">
                  <a:xfrm>
                    <a:off x="4212" y="2641"/>
                    <a:ext cx="251"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000">
                        <a:solidFill>
                          <a:srgbClr val="000000"/>
                        </a:solidFill>
                        <a:latin typeface="Times New Roman" panose="02020603050405020304" pitchFamily="18" charset="0"/>
                      </a:rPr>
                      <a:t>2</a:t>
                    </a:r>
                    <a:endParaRPr lang="en-US" altLang="zh-CN">
                      <a:solidFill>
                        <a:srgbClr val="000000"/>
                      </a:solidFill>
                      <a:latin typeface="Times New Roman" panose="02020603050405020304" pitchFamily="18" charset="0"/>
                    </a:endParaRPr>
                  </a:p>
                </p:txBody>
              </p:sp>
              <p:sp>
                <p:nvSpPr>
                  <p:cNvPr id="146" name="Rectangle 468"/>
                  <p:cNvSpPr>
                    <a:spLocks noChangeArrowheads="1"/>
                  </p:cNvSpPr>
                  <p:nvPr/>
                </p:nvSpPr>
                <p:spPr bwMode="auto">
                  <a:xfrm>
                    <a:off x="4104" y="2545"/>
                    <a:ext cx="303"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i="1">
                        <a:solidFill>
                          <a:srgbClr val="000000"/>
                        </a:solidFill>
                        <a:latin typeface="Symbol" panose="05050102010706020507" pitchFamily="18" charset="2"/>
                      </a:rPr>
                      <a:t>w</a:t>
                    </a:r>
                    <a:endParaRPr lang="en-US" altLang="zh-CN">
                      <a:solidFill>
                        <a:srgbClr val="000000"/>
                      </a:solidFill>
                      <a:latin typeface="Times New Roman" panose="02020603050405020304" pitchFamily="18" charset="0"/>
                    </a:endParaRPr>
                  </a:p>
                </p:txBody>
              </p:sp>
            </p:grpSp>
            <p:sp>
              <p:nvSpPr>
                <p:cNvPr id="144" name="Rectangle 470"/>
                <p:cNvSpPr>
                  <a:spLocks noChangeArrowheads="1"/>
                </p:cNvSpPr>
                <p:nvPr/>
              </p:nvSpPr>
              <p:spPr bwMode="auto">
                <a:xfrm>
                  <a:off x="4228" y="2574"/>
                  <a:ext cx="239"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400">
                      <a:solidFill>
                        <a:srgbClr val="000000"/>
                      </a:solidFill>
                      <a:latin typeface="Times New Roman" panose="02020603050405020304" pitchFamily="18" charset="0"/>
                    </a:rPr>
                    <a:t> </a:t>
                  </a:r>
                  <a:endParaRPr lang="en-US" altLang="zh-CN">
                    <a:solidFill>
                      <a:srgbClr val="000000"/>
                    </a:solidFill>
                    <a:latin typeface="Times New Roman" panose="02020603050405020304" pitchFamily="18" charset="0"/>
                  </a:endParaRPr>
                </a:p>
              </p:txBody>
            </p:sp>
          </p:grpSp>
        </p:grpSp>
        <p:sp>
          <p:nvSpPr>
            <p:cNvPr id="25" name="Rectangle 524"/>
            <p:cNvSpPr>
              <a:spLocks noChangeArrowheads="1"/>
            </p:cNvSpPr>
            <p:nvPr/>
          </p:nvSpPr>
          <p:spPr bwMode="auto">
            <a:xfrm>
              <a:off x="4238" y="2311"/>
              <a:ext cx="290"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700">
                  <a:solidFill>
                    <a:srgbClr val="000000"/>
                  </a:solidFill>
                  <a:latin typeface="Symbol" panose="05050102010706020507" pitchFamily="18" charset="2"/>
                </a:rPr>
                <a:t>+</a:t>
              </a:r>
              <a:endParaRPr lang="en-US" altLang="zh-CN">
                <a:solidFill>
                  <a:srgbClr val="000000"/>
                </a:solidFill>
                <a:latin typeface="Times New Roman" panose="02020603050405020304" pitchFamily="18" charset="0"/>
              </a:endParaRPr>
            </a:p>
          </p:txBody>
        </p:sp>
        <p:sp>
          <p:nvSpPr>
            <p:cNvPr id="26" name="Rectangle 525"/>
            <p:cNvSpPr>
              <a:spLocks noChangeArrowheads="1"/>
            </p:cNvSpPr>
            <p:nvPr/>
          </p:nvSpPr>
          <p:spPr bwMode="auto">
            <a:xfrm>
              <a:off x="3555" y="597"/>
              <a:ext cx="28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a:solidFill>
                    <a:srgbClr val="000000"/>
                  </a:solidFill>
                  <a:latin typeface="Symbol" panose="05050102010706020507" pitchFamily="18" charset="2"/>
                </a:rPr>
                <a:t>-</a:t>
              </a:r>
              <a:endParaRPr lang="en-US" altLang="zh-CN">
                <a:solidFill>
                  <a:srgbClr val="000000"/>
                </a:solidFill>
                <a:latin typeface="Times New Roman" panose="02020603050405020304" pitchFamily="18" charset="0"/>
              </a:endParaRPr>
            </a:p>
          </p:txBody>
        </p:sp>
        <p:sp>
          <p:nvSpPr>
            <p:cNvPr id="27" name="Rectangle 526"/>
            <p:cNvSpPr>
              <a:spLocks noChangeArrowheads="1"/>
            </p:cNvSpPr>
            <p:nvPr/>
          </p:nvSpPr>
          <p:spPr bwMode="auto">
            <a:xfrm>
              <a:off x="4223" y="2034"/>
              <a:ext cx="28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a:solidFill>
                    <a:srgbClr val="000000"/>
                  </a:solidFill>
                  <a:latin typeface="Symbol" panose="05050102010706020507" pitchFamily="18" charset="2"/>
                </a:rPr>
                <a:t>-</a:t>
              </a:r>
              <a:endParaRPr lang="en-US" altLang="zh-CN">
                <a:solidFill>
                  <a:srgbClr val="000000"/>
                </a:solidFill>
                <a:latin typeface="Times New Roman" panose="02020603050405020304" pitchFamily="18" charset="0"/>
              </a:endParaRPr>
            </a:p>
          </p:txBody>
        </p:sp>
        <p:sp>
          <p:nvSpPr>
            <p:cNvPr id="28" name="Rectangle 527"/>
            <p:cNvSpPr>
              <a:spLocks noChangeArrowheads="1"/>
            </p:cNvSpPr>
            <p:nvPr/>
          </p:nvSpPr>
          <p:spPr bwMode="auto">
            <a:xfrm>
              <a:off x="3818" y="3285"/>
              <a:ext cx="26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a:solidFill>
                    <a:srgbClr val="000000"/>
                  </a:solidFill>
                  <a:latin typeface="Symbol" panose="05050102010706020507" pitchFamily="18" charset="2"/>
                </a:rPr>
                <a:t>-</a:t>
              </a:r>
              <a:endParaRPr lang="en-US" altLang="zh-CN">
                <a:solidFill>
                  <a:srgbClr val="000000"/>
                </a:solidFill>
                <a:latin typeface="Times New Roman" panose="02020603050405020304" pitchFamily="18" charset="0"/>
              </a:endParaRPr>
            </a:p>
          </p:txBody>
        </p:sp>
        <p:grpSp>
          <p:nvGrpSpPr>
            <p:cNvPr id="29" name="Group 535"/>
            <p:cNvGrpSpPr>
              <a:grpSpLocks/>
            </p:cNvGrpSpPr>
            <p:nvPr/>
          </p:nvGrpSpPr>
          <p:grpSpPr bwMode="auto">
            <a:xfrm>
              <a:off x="3456" y="359"/>
              <a:ext cx="738" cy="200"/>
              <a:chOff x="3456" y="359"/>
              <a:chExt cx="738" cy="200"/>
            </a:xfrm>
          </p:grpSpPr>
          <p:sp>
            <p:nvSpPr>
              <p:cNvPr id="131" name="Rectangle 528"/>
              <p:cNvSpPr>
                <a:spLocks noChangeArrowheads="1"/>
              </p:cNvSpPr>
              <p:nvPr/>
            </p:nvSpPr>
            <p:spPr bwMode="auto">
              <a:xfrm>
                <a:off x="3916" y="374"/>
                <a:ext cx="27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a:solidFill>
                      <a:srgbClr val="000000"/>
                    </a:solidFill>
                    <a:latin typeface="Times New Roman" panose="02020603050405020304" pitchFamily="18" charset="0"/>
                  </a:rPr>
                  <a:t>0</a:t>
                </a:r>
                <a:endParaRPr lang="en-US" altLang="zh-CN">
                  <a:solidFill>
                    <a:srgbClr val="000000"/>
                  </a:solidFill>
                  <a:latin typeface="Times New Roman" panose="02020603050405020304" pitchFamily="18" charset="0"/>
                </a:endParaRPr>
              </a:p>
            </p:txBody>
          </p:sp>
          <p:sp>
            <p:nvSpPr>
              <p:cNvPr id="132" name="Rectangle 529"/>
              <p:cNvSpPr>
                <a:spLocks noChangeArrowheads="1"/>
              </p:cNvSpPr>
              <p:nvPr/>
            </p:nvSpPr>
            <p:spPr bwMode="auto">
              <a:xfrm>
                <a:off x="3734" y="374"/>
                <a:ext cx="255"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a:solidFill>
                      <a:srgbClr val="000000"/>
                    </a:solidFill>
                    <a:latin typeface="Times New Roman" panose="02020603050405020304" pitchFamily="18" charset="0"/>
                  </a:rPr>
                  <a:t>)</a:t>
                </a:r>
                <a:endParaRPr lang="en-US" altLang="zh-CN">
                  <a:solidFill>
                    <a:srgbClr val="000000"/>
                  </a:solidFill>
                  <a:latin typeface="Times New Roman" panose="02020603050405020304" pitchFamily="18" charset="0"/>
                </a:endParaRPr>
              </a:p>
            </p:txBody>
          </p:sp>
          <p:sp>
            <p:nvSpPr>
              <p:cNvPr id="133" name="Rectangle 530"/>
              <p:cNvSpPr>
                <a:spLocks noChangeArrowheads="1"/>
              </p:cNvSpPr>
              <p:nvPr/>
            </p:nvSpPr>
            <p:spPr bwMode="auto">
              <a:xfrm>
                <a:off x="3576" y="374"/>
                <a:ext cx="255"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a:solidFill>
                      <a:srgbClr val="000000"/>
                    </a:solidFill>
                    <a:latin typeface="Times New Roman" panose="02020603050405020304" pitchFamily="18" charset="0"/>
                  </a:rPr>
                  <a:t>(</a:t>
                </a:r>
                <a:endParaRPr lang="en-US" altLang="zh-CN">
                  <a:solidFill>
                    <a:srgbClr val="000000"/>
                  </a:solidFill>
                  <a:latin typeface="Times New Roman" panose="02020603050405020304" pitchFamily="18" charset="0"/>
                </a:endParaRPr>
              </a:p>
            </p:txBody>
          </p:sp>
          <p:sp>
            <p:nvSpPr>
              <p:cNvPr id="134" name="Rectangle 531"/>
              <p:cNvSpPr>
                <a:spLocks noChangeArrowheads="1"/>
              </p:cNvSpPr>
              <p:nvPr/>
            </p:nvSpPr>
            <p:spPr bwMode="auto">
              <a:xfrm>
                <a:off x="3525" y="454"/>
                <a:ext cx="25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000">
                    <a:solidFill>
                      <a:srgbClr val="000000"/>
                    </a:solidFill>
                    <a:latin typeface="Times New Roman" panose="02020603050405020304" pitchFamily="18" charset="0"/>
                  </a:rPr>
                  <a:t>1</a:t>
                </a:r>
                <a:endParaRPr lang="en-US" altLang="zh-CN">
                  <a:solidFill>
                    <a:srgbClr val="000000"/>
                  </a:solidFill>
                  <a:latin typeface="Times New Roman" panose="02020603050405020304" pitchFamily="18" charset="0"/>
                </a:endParaRPr>
              </a:p>
            </p:txBody>
          </p:sp>
          <p:sp>
            <p:nvSpPr>
              <p:cNvPr id="135" name="Rectangle 532"/>
              <p:cNvSpPr>
                <a:spLocks noChangeArrowheads="1"/>
              </p:cNvSpPr>
              <p:nvPr/>
            </p:nvSpPr>
            <p:spPr bwMode="auto">
              <a:xfrm>
                <a:off x="3812" y="359"/>
                <a:ext cx="284"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dirty="0">
                    <a:solidFill>
                      <a:srgbClr val="000000"/>
                    </a:solidFill>
                    <a:latin typeface="Symbol" panose="05050102010706020507" pitchFamily="18" charset="2"/>
                  </a:rPr>
                  <a:t>=</a:t>
                </a:r>
                <a:endParaRPr lang="en-US" altLang="zh-CN" dirty="0">
                  <a:solidFill>
                    <a:srgbClr val="000000"/>
                  </a:solidFill>
                  <a:latin typeface="Times New Roman" panose="02020603050405020304" pitchFamily="18" charset="0"/>
                </a:endParaRPr>
              </a:p>
            </p:txBody>
          </p:sp>
          <p:sp>
            <p:nvSpPr>
              <p:cNvPr id="136" name="Rectangle 533"/>
              <p:cNvSpPr>
                <a:spLocks noChangeArrowheads="1"/>
              </p:cNvSpPr>
              <p:nvPr/>
            </p:nvSpPr>
            <p:spPr bwMode="auto">
              <a:xfrm>
                <a:off x="3633" y="374"/>
                <a:ext cx="300"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b="1" i="1">
                    <a:solidFill>
                      <a:srgbClr val="000000"/>
                    </a:solidFill>
                    <a:latin typeface="Times New Roman" panose="02020603050405020304" pitchFamily="18" charset="0"/>
                  </a:rPr>
                  <a:t>X</a:t>
                </a:r>
                <a:endParaRPr lang="en-US" altLang="zh-CN" b="1">
                  <a:solidFill>
                    <a:srgbClr val="000000"/>
                  </a:solidFill>
                  <a:latin typeface="Times New Roman" panose="02020603050405020304" pitchFamily="18" charset="0"/>
                </a:endParaRPr>
              </a:p>
            </p:txBody>
          </p:sp>
          <p:sp>
            <p:nvSpPr>
              <p:cNvPr id="137" name="Rectangle 534"/>
              <p:cNvSpPr>
                <a:spLocks noChangeArrowheads="1"/>
              </p:cNvSpPr>
              <p:nvPr/>
            </p:nvSpPr>
            <p:spPr bwMode="auto">
              <a:xfrm>
                <a:off x="3456" y="374"/>
                <a:ext cx="277"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grpSp>
        <p:grpSp>
          <p:nvGrpSpPr>
            <p:cNvPr id="30" name="Group 548"/>
            <p:cNvGrpSpPr>
              <a:grpSpLocks/>
            </p:cNvGrpSpPr>
            <p:nvPr/>
          </p:nvGrpSpPr>
          <p:grpSpPr bwMode="auto">
            <a:xfrm>
              <a:off x="3457" y="1390"/>
              <a:ext cx="804" cy="442"/>
              <a:chOff x="3457" y="1390"/>
              <a:chExt cx="804" cy="442"/>
            </a:xfrm>
          </p:grpSpPr>
          <p:sp>
            <p:nvSpPr>
              <p:cNvPr id="119" name="Rectangle 536"/>
              <p:cNvSpPr>
                <a:spLocks noChangeArrowheads="1"/>
              </p:cNvSpPr>
              <p:nvPr/>
            </p:nvSpPr>
            <p:spPr bwMode="auto">
              <a:xfrm>
                <a:off x="3974" y="1626"/>
                <a:ext cx="287"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a:solidFill>
                      <a:srgbClr val="000000"/>
                    </a:solidFill>
                    <a:latin typeface="Times New Roman" panose="02020603050405020304" pitchFamily="18" charset="0"/>
                  </a:rPr>
                  <a:t>0</a:t>
                </a:r>
                <a:endParaRPr lang="en-US" altLang="zh-CN">
                  <a:solidFill>
                    <a:srgbClr val="000000"/>
                  </a:solidFill>
                  <a:latin typeface="Times New Roman" panose="02020603050405020304" pitchFamily="18" charset="0"/>
                </a:endParaRPr>
              </a:p>
            </p:txBody>
          </p:sp>
          <p:sp>
            <p:nvSpPr>
              <p:cNvPr id="120" name="Rectangle 537"/>
              <p:cNvSpPr>
                <a:spLocks noChangeArrowheads="1"/>
              </p:cNvSpPr>
              <p:nvPr/>
            </p:nvSpPr>
            <p:spPr bwMode="auto">
              <a:xfrm>
                <a:off x="3594" y="1626"/>
                <a:ext cx="247"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a:solidFill>
                      <a:srgbClr val="000000"/>
                    </a:solidFill>
                    <a:latin typeface="Times New Roman" panose="02020603050405020304" pitchFamily="18" charset="0"/>
                  </a:rPr>
                  <a:t>,</a:t>
                </a:r>
                <a:endParaRPr lang="en-US" altLang="zh-CN">
                  <a:solidFill>
                    <a:srgbClr val="000000"/>
                  </a:solidFill>
                  <a:latin typeface="Times New Roman" panose="02020603050405020304" pitchFamily="18" charset="0"/>
                </a:endParaRPr>
              </a:p>
            </p:txBody>
          </p:sp>
          <p:sp>
            <p:nvSpPr>
              <p:cNvPr id="121" name="Rectangle 538"/>
              <p:cNvSpPr>
                <a:spLocks noChangeArrowheads="1"/>
              </p:cNvSpPr>
              <p:nvPr/>
            </p:nvSpPr>
            <p:spPr bwMode="auto">
              <a:xfrm>
                <a:off x="3859" y="1406"/>
                <a:ext cx="24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a:solidFill>
                      <a:srgbClr val="000000"/>
                    </a:solidFill>
                    <a:latin typeface="Times New Roman" panose="02020603050405020304" pitchFamily="18" charset="0"/>
                  </a:rPr>
                  <a:t>,</a:t>
                </a:r>
                <a:endParaRPr lang="en-US" altLang="zh-CN">
                  <a:solidFill>
                    <a:srgbClr val="000000"/>
                  </a:solidFill>
                  <a:latin typeface="Times New Roman" panose="02020603050405020304" pitchFamily="18" charset="0"/>
                </a:endParaRPr>
              </a:p>
            </p:txBody>
          </p:sp>
          <p:sp>
            <p:nvSpPr>
              <p:cNvPr id="122" name="Rectangle 539"/>
              <p:cNvSpPr>
                <a:spLocks noChangeArrowheads="1"/>
              </p:cNvSpPr>
              <p:nvPr/>
            </p:nvSpPr>
            <p:spPr bwMode="auto">
              <a:xfrm>
                <a:off x="3781" y="1406"/>
                <a:ext cx="287"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a:solidFill>
                      <a:srgbClr val="000000"/>
                    </a:solidFill>
                    <a:latin typeface="Times New Roman" panose="02020603050405020304" pitchFamily="18" charset="0"/>
                  </a:rPr>
                  <a:t>0</a:t>
                </a:r>
                <a:endParaRPr lang="en-US" altLang="zh-CN">
                  <a:solidFill>
                    <a:srgbClr val="000000"/>
                  </a:solidFill>
                  <a:latin typeface="Times New Roman" panose="02020603050405020304" pitchFamily="18" charset="0"/>
                </a:endParaRPr>
              </a:p>
            </p:txBody>
          </p:sp>
          <p:sp>
            <p:nvSpPr>
              <p:cNvPr id="123" name="Rectangle 540"/>
              <p:cNvSpPr>
                <a:spLocks noChangeArrowheads="1"/>
              </p:cNvSpPr>
              <p:nvPr/>
            </p:nvSpPr>
            <p:spPr bwMode="auto">
              <a:xfrm>
                <a:off x="3745" y="1716"/>
                <a:ext cx="25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100">
                    <a:solidFill>
                      <a:srgbClr val="000000"/>
                    </a:solidFill>
                    <a:latin typeface="Times New Roman" panose="02020603050405020304" pitchFamily="18" charset="0"/>
                  </a:rPr>
                  <a:t>3</a:t>
                </a:r>
                <a:endParaRPr lang="en-US" altLang="zh-CN">
                  <a:solidFill>
                    <a:srgbClr val="000000"/>
                  </a:solidFill>
                  <a:latin typeface="Times New Roman" panose="02020603050405020304" pitchFamily="18" charset="0"/>
                </a:endParaRPr>
              </a:p>
            </p:txBody>
          </p:sp>
          <p:sp>
            <p:nvSpPr>
              <p:cNvPr id="124" name="Rectangle 541"/>
              <p:cNvSpPr>
                <a:spLocks noChangeArrowheads="1"/>
              </p:cNvSpPr>
              <p:nvPr/>
            </p:nvSpPr>
            <p:spPr bwMode="auto">
              <a:xfrm>
                <a:off x="3538" y="1716"/>
                <a:ext cx="25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100">
                    <a:solidFill>
                      <a:srgbClr val="000000"/>
                    </a:solidFill>
                    <a:latin typeface="Times New Roman" panose="02020603050405020304" pitchFamily="18" charset="0"/>
                  </a:rPr>
                  <a:t>1</a:t>
                </a:r>
                <a:endParaRPr lang="en-US" altLang="zh-CN">
                  <a:solidFill>
                    <a:srgbClr val="000000"/>
                  </a:solidFill>
                  <a:latin typeface="Times New Roman" panose="02020603050405020304" pitchFamily="18" charset="0"/>
                </a:endParaRPr>
              </a:p>
            </p:txBody>
          </p:sp>
          <p:sp>
            <p:nvSpPr>
              <p:cNvPr id="125" name="Rectangle 542"/>
              <p:cNvSpPr>
                <a:spLocks noChangeArrowheads="1"/>
              </p:cNvSpPr>
              <p:nvPr/>
            </p:nvSpPr>
            <p:spPr bwMode="auto">
              <a:xfrm>
                <a:off x="3548" y="1496"/>
                <a:ext cx="256"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100">
                    <a:solidFill>
                      <a:srgbClr val="000000"/>
                    </a:solidFill>
                    <a:latin typeface="Times New Roman" panose="02020603050405020304" pitchFamily="18" charset="0"/>
                  </a:rPr>
                  <a:t>2</a:t>
                </a:r>
                <a:endParaRPr lang="en-US" altLang="zh-CN">
                  <a:solidFill>
                    <a:srgbClr val="000000"/>
                  </a:solidFill>
                  <a:latin typeface="Times New Roman" panose="02020603050405020304" pitchFamily="18" charset="0"/>
                </a:endParaRPr>
              </a:p>
            </p:txBody>
          </p:sp>
          <p:sp>
            <p:nvSpPr>
              <p:cNvPr id="126" name="Rectangle 543"/>
              <p:cNvSpPr>
                <a:spLocks noChangeArrowheads="1"/>
              </p:cNvSpPr>
              <p:nvPr/>
            </p:nvSpPr>
            <p:spPr bwMode="auto">
              <a:xfrm>
                <a:off x="3849" y="1610"/>
                <a:ext cx="293"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a:solidFill>
                      <a:srgbClr val="000000"/>
                    </a:solidFill>
                    <a:latin typeface="Symbol" panose="05050102010706020507" pitchFamily="18" charset="2"/>
                  </a:rPr>
                  <a:t>&lt;</a:t>
                </a:r>
                <a:endParaRPr lang="en-US" altLang="zh-CN">
                  <a:solidFill>
                    <a:srgbClr val="000000"/>
                  </a:solidFill>
                  <a:latin typeface="Times New Roman" panose="02020603050405020304" pitchFamily="18" charset="0"/>
                </a:endParaRPr>
              </a:p>
            </p:txBody>
          </p:sp>
          <p:sp>
            <p:nvSpPr>
              <p:cNvPr id="127" name="Rectangle 544"/>
              <p:cNvSpPr>
                <a:spLocks noChangeArrowheads="1"/>
              </p:cNvSpPr>
              <p:nvPr/>
            </p:nvSpPr>
            <p:spPr bwMode="auto">
              <a:xfrm>
                <a:off x="3654" y="1390"/>
                <a:ext cx="294"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a:solidFill>
                      <a:srgbClr val="000000"/>
                    </a:solidFill>
                    <a:latin typeface="Symbol" panose="05050102010706020507" pitchFamily="18" charset="2"/>
                  </a:rPr>
                  <a:t>&gt;</a:t>
                </a:r>
                <a:endParaRPr lang="en-US" altLang="zh-CN">
                  <a:solidFill>
                    <a:srgbClr val="000000"/>
                  </a:solidFill>
                  <a:latin typeface="Times New Roman" panose="02020603050405020304" pitchFamily="18" charset="0"/>
                </a:endParaRPr>
              </a:p>
            </p:txBody>
          </p:sp>
          <p:sp>
            <p:nvSpPr>
              <p:cNvPr id="128" name="Rectangle 545"/>
              <p:cNvSpPr>
                <a:spLocks noChangeArrowheads="1"/>
              </p:cNvSpPr>
              <p:nvPr/>
            </p:nvSpPr>
            <p:spPr bwMode="auto">
              <a:xfrm>
                <a:off x="3657" y="1626"/>
                <a:ext cx="28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sp>
            <p:nvSpPr>
              <p:cNvPr id="129" name="Rectangle 546"/>
              <p:cNvSpPr>
                <a:spLocks noChangeArrowheads="1"/>
              </p:cNvSpPr>
              <p:nvPr/>
            </p:nvSpPr>
            <p:spPr bwMode="auto">
              <a:xfrm>
                <a:off x="3457" y="1626"/>
                <a:ext cx="28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sp>
            <p:nvSpPr>
              <p:cNvPr id="130" name="Rectangle 547"/>
              <p:cNvSpPr>
                <a:spLocks noChangeArrowheads="1"/>
              </p:cNvSpPr>
              <p:nvPr/>
            </p:nvSpPr>
            <p:spPr bwMode="auto">
              <a:xfrm>
                <a:off x="3457" y="1406"/>
                <a:ext cx="28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grpSp>
        <p:grpSp>
          <p:nvGrpSpPr>
            <p:cNvPr id="31" name="Group 561"/>
            <p:cNvGrpSpPr>
              <a:grpSpLocks/>
            </p:cNvGrpSpPr>
            <p:nvPr/>
          </p:nvGrpSpPr>
          <p:grpSpPr bwMode="auto">
            <a:xfrm>
              <a:off x="1160" y="1475"/>
              <a:ext cx="772" cy="442"/>
              <a:chOff x="1312" y="1459"/>
              <a:chExt cx="848" cy="442"/>
            </a:xfrm>
          </p:grpSpPr>
          <p:sp>
            <p:nvSpPr>
              <p:cNvPr id="107" name="Rectangle 549"/>
              <p:cNvSpPr>
                <a:spLocks noChangeArrowheads="1"/>
              </p:cNvSpPr>
              <p:nvPr/>
            </p:nvSpPr>
            <p:spPr bwMode="auto">
              <a:xfrm>
                <a:off x="1845" y="1695"/>
                <a:ext cx="315"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a:solidFill>
                      <a:srgbClr val="000000"/>
                    </a:solidFill>
                    <a:latin typeface="Times New Roman" panose="02020603050405020304" pitchFamily="18" charset="0"/>
                  </a:rPr>
                  <a:t>0</a:t>
                </a:r>
                <a:endParaRPr lang="en-US" altLang="zh-CN">
                  <a:solidFill>
                    <a:srgbClr val="000000"/>
                  </a:solidFill>
                  <a:latin typeface="Times New Roman" panose="02020603050405020304" pitchFamily="18" charset="0"/>
                </a:endParaRPr>
              </a:p>
            </p:txBody>
          </p:sp>
          <p:sp>
            <p:nvSpPr>
              <p:cNvPr id="108" name="Rectangle 550"/>
              <p:cNvSpPr>
                <a:spLocks noChangeArrowheads="1"/>
              </p:cNvSpPr>
              <p:nvPr/>
            </p:nvSpPr>
            <p:spPr bwMode="auto">
              <a:xfrm>
                <a:off x="1466" y="1695"/>
                <a:ext cx="271"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a:solidFill>
                      <a:srgbClr val="000000"/>
                    </a:solidFill>
                    <a:latin typeface="Times New Roman" panose="02020603050405020304" pitchFamily="18" charset="0"/>
                  </a:rPr>
                  <a:t>,</a:t>
                </a:r>
                <a:endParaRPr lang="en-US" altLang="zh-CN">
                  <a:solidFill>
                    <a:srgbClr val="000000"/>
                  </a:solidFill>
                  <a:latin typeface="Times New Roman" panose="02020603050405020304" pitchFamily="18" charset="0"/>
                </a:endParaRPr>
              </a:p>
            </p:txBody>
          </p:sp>
          <p:sp>
            <p:nvSpPr>
              <p:cNvPr id="109" name="Rectangle 551"/>
              <p:cNvSpPr>
                <a:spLocks noChangeArrowheads="1"/>
              </p:cNvSpPr>
              <p:nvPr/>
            </p:nvSpPr>
            <p:spPr bwMode="auto">
              <a:xfrm>
                <a:off x="1695" y="1475"/>
                <a:ext cx="272"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a:solidFill>
                      <a:srgbClr val="000000"/>
                    </a:solidFill>
                    <a:latin typeface="Times New Roman" panose="02020603050405020304" pitchFamily="18" charset="0"/>
                  </a:rPr>
                  <a:t>,</a:t>
                </a:r>
                <a:endParaRPr lang="en-US" altLang="zh-CN">
                  <a:solidFill>
                    <a:srgbClr val="000000"/>
                  </a:solidFill>
                  <a:latin typeface="Times New Roman" panose="02020603050405020304" pitchFamily="18" charset="0"/>
                </a:endParaRPr>
              </a:p>
            </p:txBody>
          </p:sp>
          <p:sp>
            <p:nvSpPr>
              <p:cNvPr id="110" name="Rectangle 552"/>
              <p:cNvSpPr>
                <a:spLocks noChangeArrowheads="1"/>
              </p:cNvSpPr>
              <p:nvPr/>
            </p:nvSpPr>
            <p:spPr bwMode="auto">
              <a:xfrm>
                <a:off x="1618" y="1475"/>
                <a:ext cx="314"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a:solidFill>
                      <a:srgbClr val="000000"/>
                    </a:solidFill>
                    <a:latin typeface="Times New Roman" panose="02020603050405020304" pitchFamily="18" charset="0"/>
                  </a:rPr>
                  <a:t>0</a:t>
                </a:r>
                <a:endParaRPr lang="en-US" altLang="zh-CN">
                  <a:solidFill>
                    <a:srgbClr val="000000"/>
                  </a:solidFill>
                  <a:latin typeface="Times New Roman" panose="02020603050405020304" pitchFamily="18" charset="0"/>
                </a:endParaRPr>
              </a:p>
            </p:txBody>
          </p:sp>
          <p:sp>
            <p:nvSpPr>
              <p:cNvPr id="111" name="Rectangle 553"/>
              <p:cNvSpPr>
                <a:spLocks noChangeArrowheads="1"/>
              </p:cNvSpPr>
              <p:nvPr/>
            </p:nvSpPr>
            <p:spPr bwMode="auto">
              <a:xfrm>
                <a:off x="1617" y="1785"/>
                <a:ext cx="28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100">
                    <a:solidFill>
                      <a:srgbClr val="000000"/>
                    </a:solidFill>
                    <a:latin typeface="Times New Roman" panose="02020603050405020304" pitchFamily="18" charset="0"/>
                  </a:rPr>
                  <a:t>3</a:t>
                </a:r>
                <a:endParaRPr lang="en-US" altLang="zh-CN">
                  <a:solidFill>
                    <a:srgbClr val="000000"/>
                  </a:solidFill>
                  <a:latin typeface="Times New Roman" panose="02020603050405020304" pitchFamily="18" charset="0"/>
                </a:endParaRPr>
              </a:p>
            </p:txBody>
          </p:sp>
          <p:sp>
            <p:nvSpPr>
              <p:cNvPr id="112" name="Rectangle 554"/>
              <p:cNvSpPr>
                <a:spLocks noChangeArrowheads="1"/>
              </p:cNvSpPr>
              <p:nvPr/>
            </p:nvSpPr>
            <p:spPr bwMode="auto">
              <a:xfrm>
                <a:off x="1402" y="1785"/>
                <a:ext cx="28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100">
                    <a:solidFill>
                      <a:srgbClr val="000000"/>
                    </a:solidFill>
                    <a:latin typeface="Times New Roman" panose="02020603050405020304" pitchFamily="18" charset="0"/>
                  </a:rPr>
                  <a:t>2</a:t>
                </a:r>
                <a:endParaRPr lang="en-US" altLang="zh-CN">
                  <a:solidFill>
                    <a:srgbClr val="000000"/>
                  </a:solidFill>
                  <a:latin typeface="Times New Roman" panose="02020603050405020304" pitchFamily="18" charset="0"/>
                </a:endParaRPr>
              </a:p>
            </p:txBody>
          </p:sp>
          <p:sp>
            <p:nvSpPr>
              <p:cNvPr id="113" name="Rectangle 555"/>
              <p:cNvSpPr>
                <a:spLocks noChangeArrowheads="1"/>
              </p:cNvSpPr>
              <p:nvPr/>
            </p:nvSpPr>
            <p:spPr bwMode="auto">
              <a:xfrm>
                <a:off x="1392" y="1565"/>
                <a:ext cx="28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100">
                    <a:solidFill>
                      <a:srgbClr val="000000"/>
                    </a:solidFill>
                    <a:latin typeface="Times New Roman" panose="02020603050405020304" pitchFamily="18" charset="0"/>
                  </a:rPr>
                  <a:t>1</a:t>
                </a:r>
                <a:endParaRPr lang="en-US" altLang="zh-CN">
                  <a:solidFill>
                    <a:srgbClr val="000000"/>
                  </a:solidFill>
                  <a:latin typeface="Times New Roman" panose="02020603050405020304" pitchFamily="18" charset="0"/>
                </a:endParaRPr>
              </a:p>
            </p:txBody>
          </p:sp>
          <p:sp>
            <p:nvSpPr>
              <p:cNvPr id="114" name="Rectangle 556"/>
              <p:cNvSpPr>
                <a:spLocks noChangeArrowheads="1"/>
              </p:cNvSpPr>
              <p:nvPr/>
            </p:nvSpPr>
            <p:spPr bwMode="auto">
              <a:xfrm>
                <a:off x="1718" y="1679"/>
                <a:ext cx="322"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a:solidFill>
                      <a:srgbClr val="000000"/>
                    </a:solidFill>
                    <a:latin typeface="Symbol" panose="05050102010706020507" pitchFamily="18" charset="2"/>
                  </a:rPr>
                  <a:t>&lt;</a:t>
                </a:r>
                <a:endParaRPr lang="en-US" altLang="zh-CN">
                  <a:solidFill>
                    <a:srgbClr val="000000"/>
                  </a:solidFill>
                  <a:latin typeface="Times New Roman" panose="02020603050405020304" pitchFamily="18" charset="0"/>
                </a:endParaRPr>
              </a:p>
            </p:txBody>
          </p:sp>
          <p:sp>
            <p:nvSpPr>
              <p:cNvPr id="115" name="Rectangle 557"/>
              <p:cNvSpPr>
                <a:spLocks noChangeArrowheads="1"/>
              </p:cNvSpPr>
              <p:nvPr/>
            </p:nvSpPr>
            <p:spPr bwMode="auto">
              <a:xfrm>
                <a:off x="1491" y="1459"/>
                <a:ext cx="272"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a:solidFill>
                      <a:srgbClr val="000000"/>
                    </a:solidFill>
                    <a:latin typeface="Symbol" panose="05050102010706020507" pitchFamily="18" charset="2"/>
                  </a:rPr>
                  <a:t>&gt;</a:t>
                </a:r>
                <a:endParaRPr lang="en-US" altLang="zh-CN">
                  <a:solidFill>
                    <a:srgbClr val="000000"/>
                  </a:solidFill>
                  <a:latin typeface="Times New Roman" panose="02020603050405020304" pitchFamily="18" charset="0"/>
                </a:endParaRPr>
              </a:p>
            </p:txBody>
          </p:sp>
          <p:sp>
            <p:nvSpPr>
              <p:cNvPr id="116" name="Rectangle 558"/>
              <p:cNvSpPr>
                <a:spLocks noChangeArrowheads="1"/>
              </p:cNvSpPr>
              <p:nvPr/>
            </p:nvSpPr>
            <p:spPr bwMode="auto">
              <a:xfrm>
                <a:off x="1530" y="1695"/>
                <a:ext cx="314"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sp>
            <p:nvSpPr>
              <p:cNvPr id="117" name="Rectangle 559"/>
              <p:cNvSpPr>
                <a:spLocks noChangeArrowheads="1"/>
              </p:cNvSpPr>
              <p:nvPr/>
            </p:nvSpPr>
            <p:spPr bwMode="auto">
              <a:xfrm>
                <a:off x="1312" y="1695"/>
                <a:ext cx="314"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sp>
            <p:nvSpPr>
              <p:cNvPr id="118" name="Rectangle 560"/>
              <p:cNvSpPr>
                <a:spLocks noChangeArrowheads="1"/>
              </p:cNvSpPr>
              <p:nvPr/>
            </p:nvSpPr>
            <p:spPr bwMode="auto">
              <a:xfrm>
                <a:off x="1312" y="1475"/>
                <a:ext cx="314"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grpSp>
        <p:grpSp>
          <p:nvGrpSpPr>
            <p:cNvPr id="32" name="Group 574"/>
            <p:cNvGrpSpPr>
              <a:grpSpLocks/>
            </p:cNvGrpSpPr>
            <p:nvPr/>
          </p:nvGrpSpPr>
          <p:grpSpPr bwMode="auto">
            <a:xfrm>
              <a:off x="2305" y="1073"/>
              <a:ext cx="729" cy="361"/>
              <a:chOff x="2417" y="1073"/>
              <a:chExt cx="729" cy="361"/>
            </a:xfrm>
          </p:grpSpPr>
          <p:sp>
            <p:nvSpPr>
              <p:cNvPr id="95" name="Rectangle 562"/>
              <p:cNvSpPr>
                <a:spLocks noChangeArrowheads="1"/>
              </p:cNvSpPr>
              <p:nvPr/>
            </p:nvSpPr>
            <p:spPr bwMode="auto">
              <a:xfrm>
                <a:off x="2673" y="1266"/>
                <a:ext cx="273"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500">
                    <a:solidFill>
                      <a:srgbClr val="000000"/>
                    </a:solidFill>
                    <a:latin typeface="Times New Roman" panose="02020603050405020304" pitchFamily="18" charset="0"/>
                  </a:rPr>
                  <a:t>0</a:t>
                </a:r>
                <a:endParaRPr lang="en-US" altLang="zh-CN">
                  <a:solidFill>
                    <a:srgbClr val="000000"/>
                  </a:solidFill>
                  <a:latin typeface="Times New Roman" panose="02020603050405020304" pitchFamily="18" charset="0"/>
                </a:endParaRPr>
              </a:p>
            </p:txBody>
          </p:sp>
          <p:sp>
            <p:nvSpPr>
              <p:cNvPr id="96" name="Rectangle 563"/>
              <p:cNvSpPr>
                <a:spLocks noChangeArrowheads="1"/>
              </p:cNvSpPr>
              <p:nvPr/>
            </p:nvSpPr>
            <p:spPr bwMode="auto">
              <a:xfrm>
                <a:off x="2905" y="1086"/>
                <a:ext cx="241"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500">
                    <a:solidFill>
                      <a:srgbClr val="000000"/>
                    </a:solidFill>
                    <a:latin typeface="Times New Roman" panose="02020603050405020304" pitchFamily="18" charset="0"/>
                  </a:rPr>
                  <a:t>,</a:t>
                </a:r>
                <a:endParaRPr lang="en-US" altLang="zh-CN">
                  <a:solidFill>
                    <a:srgbClr val="000000"/>
                  </a:solidFill>
                  <a:latin typeface="Times New Roman" panose="02020603050405020304" pitchFamily="18" charset="0"/>
                </a:endParaRPr>
              </a:p>
            </p:txBody>
          </p:sp>
          <p:sp>
            <p:nvSpPr>
              <p:cNvPr id="97" name="Rectangle 564"/>
              <p:cNvSpPr>
                <a:spLocks noChangeArrowheads="1"/>
              </p:cNvSpPr>
              <p:nvPr/>
            </p:nvSpPr>
            <p:spPr bwMode="auto">
              <a:xfrm>
                <a:off x="2843" y="1086"/>
                <a:ext cx="273"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500">
                    <a:solidFill>
                      <a:srgbClr val="000000"/>
                    </a:solidFill>
                    <a:latin typeface="Times New Roman" panose="02020603050405020304" pitchFamily="18" charset="0"/>
                  </a:rPr>
                  <a:t>0</a:t>
                </a:r>
                <a:endParaRPr lang="en-US" altLang="zh-CN">
                  <a:solidFill>
                    <a:srgbClr val="000000"/>
                  </a:solidFill>
                  <a:latin typeface="Times New Roman" panose="02020603050405020304" pitchFamily="18" charset="0"/>
                </a:endParaRPr>
              </a:p>
            </p:txBody>
          </p:sp>
          <p:sp>
            <p:nvSpPr>
              <p:cNvPr id="98" name="Rectangle 565"/>
              <p:cNvSpPr>
                <a:spLocks noChangeArrowheads="1"/>
              </p:cNvSpPr>
              <p:nvPr/>
            </p:nvSpPr>
            <p:spPr bwMode="auto">
              <a:xfrm>
                <a:off x="2529" y="1086"/>
                <a:ext cx="240"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500">
                    <a:solidFill>
                      <a:srgbClr val="000000"/>
                    </a:solidFill>
                    <a:latin typeface="Times New Roman" panose="02020603050405020304" pitchFamily="18" charset="0"/>
                  </a:rPr>
                  <a:t>,</a:t>
                </a:r>
                <a:endParaRPr lang="en-US" altLang="zh-CN">
                  <a:solidFill>
                    <a:srgbClr val="000000"/>
                  </a:solidFill>
                  <a:latin typeface="Times New Roman" panose="02020603050405020304" pitchFamily="18" charset="0"/>
                </a:endParaRPr>
              </a:p>
            </p:txBody>
          </p:sp>
          <p:sp>
            <p:nvSpPr>
              <p:cNvPr id="99" name="Rectangle 566"/>
              <p:cNvSpPr>
                <a:spLocks noChangeArrowheads="1"/>
              </p:cNvSpPr>
              <p:nvPr/>
            </p:nvSpPr>
            <p:spPr bwMode="auto">
              <a:xfrm>
                <a:off x="2487" y="1340"/>
                <a:ext cx="248"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900">
                    <a:solidFill>
                      <a:srgbClr val="000000"/>
                    </a:solidFill>
                    <a:latin typeface="Times New Roman" panose="02020603050405020304" pitchFamily="18" charset="0"/>
                  </a:rPr>
                  <a:t>3</a:t>
                </a:r>
                <a:endParaRPr lang="en-US" altLang="zh-CN">
                  <a:solidFill>
                    <a:srgbClr val="000000"/>
                  </a:solidFill>
                  <a:latin typeface="Times New Roman" panose="02020603050405020304" pitchFamily="18" charset="0"/>
                </a:endParaRPr>
              </a:p>
            </p:txBody>
          </p:sp>
          <p:sp>
            <p:nvSpPr>
              <p:cNvPr id="100" name="Rectangle 567"/>
              <p:cNvSpPr>
                <a:spLocks noChangeArrowheads="1"/>
              </p:cNvSpPr>
              <p:nvPr/>
            </p:nvSpPr>
            <p:spPr bwMode="auto">
              <a:xfrm>
                <a:off x="2653" y="1161"/>
                <a:ext cx="248"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900">
                    <a:solidFill>
                      <a:srgbClr val="000000"/>
                    </a:solidFill>
                    <a:latin typeface="Times New Roman" panose="02020603050405020304" pitchFamily="18" charset="0"/>
                  </a:rPr>
                  <a:t>2</a:t>
                </a:r>
                <a:endParaRPr lang="en-US" altLang="zh-CN">
                  <a:solidFill>
                    <a:srgbClr val="000000"/>
                  </a:solidFill>
                  <a:latin typeface="Times New Roman" panose="02020603050405020304" pitchFamily="18" charset="0"/>
                </a:endParaRPr>
              </a:p>
            </p:txBody>
          </p:sp>
          <p:sp>
            <p:nvSpPr>
              <p:cNvPr id="101" name="Rectangle 568"/>
              <p:cNvSpPr>
                <a:spLocks noChangeArrowheads="1"/>
              </p:cNvSpPr>
              <p:nvPr/>
            </p:nvSpPr>
            <p:spPr bwMode="auto">
              <a:xfrm>
                <a:off x="2482" y="1161"/>
                <a:ext cx="247"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900">
                    <a:solidFill>
                      <a:srgbClr val="000000"/>
                    </a:solidFill>
                    <a:latin typeface="Times New Roman" panose="02020603050405020304" pitchFamily="18" charset="0"/>
                  </a:rPr>
                  <a:t>1</a:t>
                </a:r>
                <a:endParaRPr lang="en-US" altLang="zh-CN">
                  <a:solidFill>
                    <a:srgbClr val="000000"/>
                  </a:solidFill>
                  <a:latin typeface="Times New Roman" panose="02020603050405020304" pitchFamily="18" charset="0"/>
                </a:endParaRPr>
              </a:p>
            </p:txBody>
          </p:sp>
          <p:sp>
            <p:nvSpPr>
              <p:cNvPr id="102" name="Rectangle 569"/>
              <p:cNvSpPr>
                <a:spLocks noChangeArrowheads="1"/>
              </p:cNvSpPr>
              <p:nvPr/>
            </p:nvSpPr>
            <p:spPr bwMode="auto">
              <a:xfrm>
                <a:off x="2570" y="1252"/>
                <a:ext cx="280"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500">
                    <a:solidFill>
                      <a:srgbClr val="000000"/>
                    </a:solidFill>
                    <a:latin typeface="Symbol" panose="05050102010706020507" pitchFamily="18" charset="2"/>
                  </a:rPr>
                  <a:t>&lt;</a:t>
                </a:r>
                <a:endParaRPr lang="en-US" altLang="zh-CN">
                  <a:solidFill>
                    <a:srgbClr val="000000"/>
                  </a:solidFill>
                  <a:latin typeface="Times New Roman" panose="02020603050405020304" pitchFamily="18" charset="0"/>
                </a:endParaRPr>
              </a:p>
            </p:txBody>
          </p:sp>
          <p:sp>
            <p:nvSpPr>
              <p:cNvPr id="103" name="Rectangle 570"/>
              <p:cNvSpPr>
                <a:spLocks noChangeArrowheads="1"/>
              </p:cNvSpPr>
              <p:nvPr/>
            </p:nvSpPr>
            <p:spPr bwMode="auto">
              <a:xfrm>
                <a:off x="2740" y="1073"/>
                <a:ext cx="280"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500">
                    <a:solidFill>
                      <a:srgbClr val="000000"/>
                    </a:solidFill>
                    <a:latin typeface="Symbol" panose="05050102010706020507" pitchFamily="18" charset="2"/>
                  </a:rPr>
                  <a:t>&gt;</a:t>
                </a:r>
                <a:endParaRPr lang="en-US" altLang="zh-CN">
                  <a:solidFill>
                    <a:srgbClr val="000000"/>
                  </a:solidFill>
                  <a:latin typeface="Times New Roman" panose="02020603050405020304" pitchFamily="18" charset="0"/>
                </a:endParaRPr>
              </a:p>
            </p:txBody>
          </p:sp>
          <p:sp>
            <p:nvSpPr>
              <p:cNvPr id="104" name="Rectangle 571"/>
              <p:cNvSpPr>
                <a:spLocks noChangeArrowheads="1"/>
              </p:cNvSpPr>
              <p:nvPr/>
            </p:nvSpPr>
            <p:spPr bwMode="auto">
              <a:xfrm>
                <a:off x="2417" y="1266"/>
                <a:ext cx="273"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500"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sp>
            <p:nvSpPr>
              <p:cNvPr id="105" name="Rectangle 572"/>
              <p:cNvSpPr>
                <a:spLocks noChangeArrowheads="1"/>
              </p:cNvSpPr>
              <p:nvPr/>
            </p:nvSpPr>
            <p:spPr bwMode="auto">
              <a:xfrm>
                <a:off x="2579" y="1086"/>
                <a:ext cx="273"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500"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sp>
            <p:nvSpPr>
              <p:cNvPr id="106" name="Rectangle 573"/>
              <p:cNvSpPr>
                <a:spLocks noChangeArrowheads="1"/>
              </p:cNvSpPr>
              <p:nvPr/>
            </p:nvSpPr>
            <p:spPr bwMode="auto">
              <a:xfrm>
                <a:off x="2417" y="1086"/>
                <a:ext cx="273"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500"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grpSp>
        <p:grpSp>
          <p:nvGrpSpPr>
            <p:cNvPr id="33" name="Group 645"/>
            <p:cNvGrpSpPr>
              <a:grpSpLocks/>
            </p:cNvGrpSpPr>
            <p:nvPr/>
          </p:nvGrpSpPr>
          <p:grpSpPr bwMode="auto">
            <a:xfrm>
              <a:off x="1953" y="848"/>
              <a:ext cx="1367" cy="202"/>
              <a:chOff x="2041" y="824"/>
              <a:chExt cx="1367" cy="202"/>
            </a:xfrm>
          </p:grpSpPr>
          <p:sp>
            <p:nvSpPr>
              <p:cNvPr id="84" name="Rectangle 578"/>
              <p:cNvSpPr>
                <a:spLocks noChangeArrowheads="1"/>
              </p:cNvSpPr>
              <p:nvPr/>
            </p:nvSpPr>
            <p:spPr bwMode="auto">
              <a:xfrm>
                <a:off x="2041" y="853"/>
                <a:ext cx="330"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400">
                    <a:solidFill>
                      <a:srgbClr val="000000"/>
                    </a:solidFill>
                    <a:latin typeface="Times New Roman" panose="02020603050405020304" pitchFamily="18" charset="0"/>
                  </a:rPr>
                  <a:t>IR</a:t>
                </a:r>
                <a:endParaRPr lang="en-US" altLang="zh-CN">
                  <a:solidFill>
                    <a:srgbClr val="000000"/>
                  </a:solidFill>
                  <a:latin typeface="Times New Roman" panose="02020603050405020304" pitchFamily="18" charset="0"/>
                </a:endParaRPr>
              </a:p>
            </p:txBody>
          </p:sp>
          <p:sp>
            <p:nvSpPr>
              <p:cNvPr id="85" name="Rectangle 579"/>
              <p:cNvSpPr>
                <a:spLocks noChangeArrowheads="1"/>
              </p:cNvSpPr>
              <p:nvPr/>
            </p:nvSpPr>
            <p:spPr bwMode="auto">
              <a:xfrm>
                <a:off x="2154" y="856"/>
                <a:ext cx="329"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zh-CN" altLang="en-US" sz="1400">
                    <a:solidFill>
                      <a:srgbClr val="000000"/>
                    </a:solidFill>
                    <a:latin typeface="宋体" panose="02010600030101010101" pitchFamily="2" charset="-122"/>
                  </a:rPr>
                  <a:t>，</a:t>
                </a:r>
                <a:endParaRPr lang="zh-CN" altLang="en-US">
                  <a:solidFill>
                    <a:srgbClr val="000000"/>
                  </a:solidFill>
                  <a:latin typeface="Times New Roman" panose="02020603050405020304" pitchFamily="18" charset="0"/>
                </a:endParaRPr>
              </a:p>
            </p:txBody>
          </p:sp>
          <p:sp>
            <p:nvSpPr>
              <p:cNvPr id="86" name="Rectangle 580"/>
              <p:cNvSpPr>
                <a:spLocks noChangeArrowheads="1"/>
              </p:cNvSpPr>
              <p:nvPr/>
            </p:nvSpPr>
            <p:spPr bwMode="auto">
              <a:xfrm>
                <a:off x="2268" y="856"/>
                <a:ext cx="693"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zh-CN" altLang="en-US" sz="1400">
                    <a:solidFill>
                      <a:srgbClr val="000000"/>
                    </a:solidFill>
                    <a:latin typeface="宋体" panose="02010600030101010101" pitchFamily="2" charset="-122"/>
                  </a:rPr>
                  <a:t>可能属于</a:t>
                </a:r>
                <a:endParaRPr lang="zh-CN" altLang="en-US">
                  <a:solidFill>
                    <a:srgbClr val="000000"/>
                  </a:solidFill>
                  <a:latin typeface="Times New Roman" panose="02020603050405020304" pitchFamily="18" charset="0"/>
                </a:endParaRPr>
              </a:p>
            </p:txBody>
          </p:sp>
          <p:grpSp>
            <p:nvGrpSpPr>
              <p:cNvPr id="87" name="Group 583"/>
              <p:cNvGrpSpPr>
                <a:grpSpLocks/>
              </p:cNvGrpSpPr>
              <p:nvPr/>
            </p:nvGrpSpPr>
            <p:grpSpPr bwMode="auto">
              <a:xfrm>
                <a:off x="2735" y="828"/>
                <a:ext cx="329" cy="189"/>
                <a:chOff x="2735" y="828"/>
                <a:chExt cx="329" cy="189"/>
              </a:xfrm>
            </p:grpSpPr>
            <p:sp>
              <p:nvSpPr>
                <p:cNvPr id="93" name="Rectangle 581"/>
                <p:cNvSpPr>
                  <a:spLocks noChangeArrowheads="1"/>
                </p:cNvSpPr>
                <p:nvPr/>
              </p:nvSpPr>
              <p:spPr bwMode="auto">
                <a:xfrm>
                  <a:off x="2816" y="923"/>
                  <a:ext cx="248"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900">
                      <a:solidFill>
                        <a:srgbClr val="000000"/>
                      </a:solidFill>
                      <a:latin typeface="Times New Roman" panose="02020603050405020304" pitchFamily="18" charset="0"/>
                    </a:rPr>
                    <a:t>1</a:t>
                  </a:r>
                  <a:endParaRPr lang="en-US" altLang="zh-CN">
                    <a:solidFill>
                      <a:srgbClr val="000000"/>
                    </a:solidFill>
                    <a:latin typeface="Times New Roman" panose="02020603050405020304" pitchFamily="18" charset="0"/>
                  </a:endParaRPr>
                </a:p>
              </p:txBody>
            </p:sp>
            <p:sp>
              <p:nvSpPr>
                <p:cNvPr id="94" name="Rectangle 582"/>
                <p:cNvSpPr>
                  <a:spLocks noChangeArrowheads="1"/>
                </p:cNvSpPr>
                <p:nvPr/>
              </p:nvSpPr>
              <p:spPr bwMode="auto">
                <a:xfrm>
                  <a:off x="2735" y="828"/>
                  <a:ext cx="30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i="1">
                      <a:solidFill>
                        <a:srgbClr val="000000"/>
                      </a:solidFill>
                      <a:latin typeface="Symbol" panose="05050102010706020507" pitchFamily="18" charset="2"/>
                    </a:rPr>
                    <a:t>w</a:t>
                  </a:r>
                  <a:endParaRPr lang="en-US" altLang="zh-CN">
                    <a:solidFill>
                      <a:srgbClr val="000000"/>
                    </a:solidFill>
                    <a:latin typeface="Times New Roman" panose="02020603050405020304" pitchFamily="18" charset="0"/>
                  </a:endParaRPr>
                </a:p>
              </p:txBody>
            </p:sp>
          </p:grpSp>
          <p:sp>
            <p:nvSpPr>
              <p:cNvPr id="88" name="Rectangle 584"/>
              <p:cNvSpPr>
                <a:spLocks noChangeArrowheads="1"/>
              </p:cNvSpPr>
              <p:nvPr/>
            </p:nvSpPr>
            <p:spPr bwMode="auto">
              <a:xfrm>
                <a:off x="2872" y="856"/>
                <a:ext cx="330"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zh-CN" altLang="en-US" sz="1400">
                    <a:solidFill>
                      <a:srgbClr val="000000"/>
                    </a:solidFill>
                    <a:latin typeface="宋体" panose="02010600030101010101" pitchFamily="2" charset="-122"/>
                  </a:rPr>
                  <a:t>或</a:t>
                </a:r>
                <a:endParaRPr lang="zh-CN" altLang="en-US">
                  <a:solidFill>
                    <a:srgbClr val="000000"/>
                  </a:solidFill>
                  <a:latin typeface="Times New Roman" panose="02020603050405020304" pitchFamily="18" charset="0"/>
                </a:endParaRPr>
              </a:p>
            </p:txBody>
          </p:sp>
          <p:grpSp>
            <p:nvGrpSpPr>
              <p:cNvPr id="89" name="Group 587"/>
              <p:cNvGrpSpPr>
                <a:grpSpLocks/>
              </p:cNvGrpSpPr>
              <p:nvPr/>
            </p:nvGrpSpPr>
            <p:grpSpPr bwMode="auto">
              <a:xfrm>
                <a:off x="2998" y="824"/>
                <a:ext cx="362" cy="202"/>
                <a:chOff x="2998" y="824"/>
                <a:chExt cx="362" cy="202"/>
              </a:xfrm>
            </p:grpSpPr>
            <p:sp>
              <p:nvSpPr>
                <p:cNvPr id="91" name="Rectangle 585"/>
                <p:cNvSpPr>
                  <a:spLocks noChangeArrowheads="1"/>
                </p:cNvSpPr>
                <p:nvPr/>
              </p:nvSpPr>
              <p:spPr bwMode="auto">
                <a:xfrm>
                  <a:off x="3108" y="921"/>
                  <a:ext cx="252"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000">
                      <a:solidFill>
                        <a:srgbClr val="000000"/>
                      </a:solidFill>
                      <a:latin typeface="Times New Roman" panose="02020603050405020304" pitchFamily="18" charset="0"/>
                    </a:rPr>
                    <a:t>2</a:t>
                  </a:r>
                  <a:endParaRPr lang="en-US" altLang="zh-CN">
                    <a:solidFill>
                      <a:srgbClr val="000000"/>
                    </a:solidFill>
                    <a:latin typeface="Times New Roman" panose="02020603050405020304" pitchFamily="18" charset="0"/>
                  </a:endParaRPr>
                </a:p>
              </p:txBody>
            </p:sp>
            <p:sp>
              <p:nvSpPr>
                <p:cNvPr id="92" name="Rectangle 586"/>
                <p:cNvSpPr>
                  <a:spLocks noChangeArrowheads="1"/>
                </p:cNvSpPr>
                <p:nvPr/>
              </p:nvSpPr>
              <p:spPr bwMode="auto">
                <a:xfrm>
                  <a:off x="2998" y="824"/>
                  <a:ext cx="304"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i="1">
                      <a:solidFill>
                        <a:srgbClr val="000000"/>
                      </a:solidFill>
                      <a:latin typeface="Symbol" panose="05050102010706020507" pitchFamily="18" charset="2"/>
                    </a:rPr>
                    <a:t>w</a:t>
                  </a:r>
                  <a:endParaRPr lang="en-US" altLang="zh-CN">
                    <a:solidFill>
                      <a:srgbClr val="000000"/>
                    </a:solidFill>
                    <a:latin typeface="Times New Roman" panose="02020603050405020304" pitchFamily="18" charset="0"/>
                  </a:endParaRPr>
                </a:p>
              </p:txBody>
            </p:sp>
          </p:grpSp>
          <p:sp>
            <p:nvSpPr>
              <p:cNvPr id="90" name="Rectangle 588"/>
              <p:cNvSpPr>
                <a:spLocks noChangeArrowheads="1"/>
              </p:cNvSpPr>
              <p:nvPr/>
            </p:nvSpPr>
            <p:spPr bwMode="auto">
              <a:xfrm>
                <a:off x="3169" y="853"/>
                <a:ext cx="239"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400">
                    <a:solidFill>
                      <a:srgbClr val="000000"/>
                    </a:solidFill>
                    <a:latin typeface="Times New Roman" panose="02020603050405020304" pitchFamily="18" charset="0"/>
                  </a:rPr>
                  <a:t> </a:t>
                </a:r>
                <a:endParaRPr lang="en-US" altLang="zh-CN">
                  <a:solidFill>
                    <a:srgbClr val="000000"/>
                  </a:solidFill>
                  <a:latin typeface="Times New Roman" panose="02020603050405020304" pitchFamily="18" charset="0"/>
                </a:endParaRPr>
              </a:p>
            </p:txBody>
          </p:sp>
        </p:grpSp>
        <p:grpSp>
          <p:nvGrpSpPr>
            <p:cNvPr id="34" name="Group 591"/>
            <p:cNvGrpSpPr>
              <a:grpSpLocks/>
            </p:cNvGrpSpPr>
            <p:nvPr/>
          </p:nvGrpSpPr>
          <p:grpSpPr bwMode="auto">
            <a:xfrm>
              <a:off x="2733" y="557"/>
              <a:ext cx="994" cy="1259"/>
              <a:chOff x="2733" y="557"/>
              <a:chExt cx="994" cy="1259"/>
            </a:xfrm>
          </p:grpSpPr>
          <p:sp>
            <p:nvSpPr>
              <p:cNvPr id="82" name="Freeform 589"/>
              <p:cNvSpPr>
                <a:spLocks/>
              </p:cNvSpPr>
              <p:nvPr/>
            </p:nvSpPr>
            <p:spPr bwMode="auto">
              <a:xfrm>
                <a:off x="2733" y="557"/>
                <a:ext cx="994" cy="1259"/>
              </a:xfrm>
              <a:custGeom>
                <a:avLst/>
                <a:gdLst>
                  <a:gd name="T0" fmla="*/ 958 w 994"/>
                  <a:gd name="T1" fmla="*/ 0 h 1259"/>
                  <a:gd name="T2" fmla="*/ 0 w 994"/>
                  <a:gd name="T3" fmla="*/ 1232 h 1259"/>
                  <a:gd name="T4" fmla="*/ 35 w 994"/>
                  <a:gd name="T5" fmla="*/ 1259 h 1259"/>
                  <a:gd name="T6" fmla="*/ 994 w 994"/>
                  <a:gd name="T7" fmla="*/ 28 h 1259"/>
                  <a:gd name="T8" fmla="*/ 958 w 994"/>
                  <a:gd name="T9" fmla="*/ 0 h 1259"/>
                </a:gdLst>
                <a:ahLst/>
                <a:cxnLst>
                  <a:cxn ang="0">
                    <a:pos x="T0" y="T1"/>
                  </a:cxn>
                  <a:cxn ang="0">
                    <a:pos x="T2" y="T3"/>
                  </a:cxn>
                  <a:cxn ang="0">
                    <a:pos x="T4" y="T5"/>
                  </a:cxn>
                  <a:cxn ang="0">
                    <a:pos x="T6" y="T7"/>
                  </a:cxn>
                  <a:cxn ang="0">
                    <a:pos x="T8" y="T9"/>
                  </a:cxn>
                </a:cxnLst>
                <a:rect l="0" t="0" r="r" b="b"/>
                <a:pathLst>
                  <a:path w="994" h="1259">
                    <a:moveTo>
                      <a:pt x="958" y="0"/>
                    </a:moveTo>
                    <a:lnTo>
                      <a:pt x="0" y="1232"/>
                    </a:lnTo>
                    <a:lnTo>
                      <a:pt x="35" y="1259"/>
                    </a:lnTo>
                    <a:lnTo>
                      <a:pt x="994" y="28"/>
                    </a:lnTo>
                    <a:lnTo>
                      <a:pt x="958" y="0"/>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 name="Freeform 590"/>
              <p:cNvSpPr>
                <a:spLocks noEditPoints="1"/>
              </p:cNvSpPr>
              <p:nvPr/>
            </p:nvSpPr>
            <p:spPr bwMode="auto">
              <a:xfrm>
                <a:off x="2738" y="560"/>
                <a:ext cx="987" cy="1256"/>
              </a:xfrm>
              <a:custGeom>
                <a:avLst/>
                <a:gdLst>
                  <a:gd name="T0" fmla="*/ 5807 w 6072"/>
                  <a:gd name="T1" fmla="*/ 96 h 7723"/>
                  <a:gd name="T2" fmla="*/ 5592 w 6072"/>
                  <a:gd name="T3" fmla="*/ 373 h 7723"/>
                  <a:gd name="T4" fmla="*/ 5434 w 6072"/>
                  <a:gd name="T5" fmla="*/ 535 h 7723"/>
                  <a:gd name="T6" fmla="*/ 5215 w 6072"/>
                  <a:gd name="T7" fmla="*/ 776 h 7723"/>
                  <a:gd name="T8" fmla="*/ 5092 w 6072"/>
                  <a:gd name="T9" fmla="*/ 934 h 7723"/>
                  <a:gd name="T10" fmla="*/ 5004 w 6072"/>
                  <a:gd name="T11" fmla="*/ 1087 h 7723"/>
                  <a:gd name="T12" fmla="*/ 4794 w 6072"/>
                  <a:gd name="T13" fmla="*/ 1399 h 7723"/>
                  <a:gd name="T14" fmla="*/ 4456 w 6072"/>
                  <a:gd name="T15" fmla="*/ 1833 h 7723"/>
                  <a:gd name="T16" fmla="*/ 4241 w 6072"/>
                  <a:gd name="T17" fmla="*/ 2109 h 7723"/>
                  <a:gd name="T18" fmla="*/ 4083 w 6072"/>
                  <a:gd name="T19" fmla="*/ 2271 h 7723"/>
                  <a:gd name="T20" fmla="*/ 3864 w 6072"/>
                  <a:gd name="T21" fmla="*/ 2512 h 7723"/>
                  <a:gd name="T22" fmla="*/ 3741 w 6072"/>
                  <a:gd name="T23" fmla="*/ 2670 h 7723"/>
                  <a:gd name="T24" fmla="*/ 3653 w 6072"/>
                  <a:gd name="T25" fmla="*/ 2824 h 7723"/>
                  <a:gd name="T26" fmla="*/ 3442 w 6072"/>
                  <a:gd name="T27" fmla="*/ 3135 h 7723"/>
                  <a:gd name="T28" fmla="*/ 3104 w 6072"/>
                  <a:gd name="T29" fmla="*/ 3569 h 7723"/>
                  <a:gd name="T30" fmla="*/ 2890 w 6072"/>
                  <a:gd name="T31" fmla="*/ 3845 h 7723"/>
                  <a:gd name="T32" fmla="*/ 2731 w 6072"/>
                  <a:gd name="T33" fmla="*/ 4007 h 7723"/>
                  <a:gd name="T34" fmla="*/ 2512 w 6072"/>
                  <a:gd name="T35" fmla="*/ 4248 h 7723"/>
                  <a:gd name="T36" fmla="*/ 2390 w 6072"/>
                  <a:gd name="T37" fmla="*/ 4406 h 7723"/>
                  <a:gd name="T38" fmla="*/ 2302 w 6072"/>
                  <a:gd name="T39" fmla="*/ 4560 h 7723"/>
                  <a:gd name="T40" fmla="*/ 2091 w 6072"/>
                  <a:gd name="T41" fmla="*/ 4871 h 7723"/>
                  <a:gd name="T42" fmla="*/ 1753 w 6072"/>
                  <a:gd name="T43" fmla="*/ 5305 h 7723"/>
                  <a:gd name="T44" fmla="*/ 1538 w 6072"/>
                  <a:gd name="T45" fmla="*/ 5581 h 7723"/>
                  <a:gd name="T46" fmla="*/ 1380 w 6072"/>
                  <a:gd name="T47" fmla="*/ 5743 h 7723"/>
                  <a:gd name="T48" fmla="*/ 1161 w 6072"/>
                  <a:gd name="T49" fmla="*/ 5985 h 7723"/>
                  <a:gd name="T50" fmla="*/ 1038 w 6072"/>
                  <a:gd name="T51" fmla="*/ 6142 h 7723"/>
                  <a:gd name="T52" fmla="*/ 950 w 6072"/>
                  <a:gd name="T53" fmla="*/ 6296 h 7723"/>
                  <a:gd name="T54" fmla="*/ 740 w 6072"/>
                  <a:gd name="T55" fmla="*/ 6608 h 7723"/>
                  <a:gd name="T56" fmla="*/ 402 w 6072"/>
                  <a:gd name="T57" fmla="*/ 7042 h 7723"/>
                  <a:gd name="T58" fmla="*/ 187 w 6072"/>
                  <a:gd name="T59" fmla="*/ 7318 h 7723"/>
                  <a:gd name="T60" fmla="*/ 29 w 6072"/>
                  <a:gd name="T61" fmla="*/ 7480 h 7723"/>
                  <a:gd name="T62" fmla="*/ 132 w 6072"/>
                  <a:gd name="T63" fmla="*/ 7715 h 7723"/>
                  <a:gd name="T64" fmla="*/ 299 w 6072"/>
                  <a:gd name="T65" fmla="*/ 7622 h 7723"/>
                  <a:gd name="T66" fmla="*/ 386 w 6072"/>
                  <a:gd name="T67" fmla="*/ 7468 h 7723"/>
                  <a:gd name="T68" fmla="*/ 597 w 6072"/>
                  <a:gd name="T69" fmla="*/ 7157 h 7723"/>
                  <a:gd name="T70" fmla="*/ 935 w 6072"/>
                  <a:gd name="T71" fmla="*/ 6723 h 7723"/>
                  <a:gd name="T72" fmla="*/ 1150 w 6072"/>
                  <a:gd name="T73" fmla="*/ 6447 h 7723"/>
                  <a:gd name="T74" fmla="*/ 1308 w 6072"/>
                  <a:gd name="T75" fmla="*/ 6284 h 7723"/>
                  <a:gd name="T76" fmla="*/ 1527 w 6072"/>
                  <a:gd name="T77" fmla="*/ 6043 h 7723"/>
                  <a:gd name="T78" fmla="*/ 1650 w 6072"/>
                  <a:gd name="T79" fmla="*/ 5885 h 7723"/>
                  <a:gd name="T80" fmla="*/ 1738 w 6072"/>
                  <a:gd name="T81" fmla="*/ 5732 h 7723"/>
                  <a:gd name="T82" fmla="*/ 1948 w 6072"/>
                  <a:gd name="T83" fmla="*/ 5421 h 7723"/>
                  <a:gd name="T84" fmla="*/ 2286 w 6072"/>
                  <a:gd name="T85" fmla="*/ 4987 h 7723"/>
                  <a:gd name="T86" fmla="*/ 2501 w 6072"/>
                  <a:gd name="T87" fmla="*/ 4711 h 7723"/>
                  <a:gd name="T88" fmla="*/ 2659 w 6072"/>
                  <a:gd name="T89" fmla="*/ 4548 h 7723"/>
                  <a:gd name="T90" fmla="*/ 2879 w 6072"/>
                  <a:gd name="T91" fmla="*/ 4307 h 7723"/>
                  <a:gd name="T92" fmla="*/ 3001 w 6072"/>
                  <a:gd name="T93" fmla="*/ 4149 h 7723"/>
                  <a:gd name="T94" fmla="*/ 3089 w 6072"/>
                  <a:gd name="T95" fmla="*/ 3996 h 7723"/>
                  <a:gd name="T96" fmla="*/ 3300 w 6072"/>
                  <a:gd name="T97" fmla="*/ 3685 h 7723"/>
                  <a:gd name="T98" fmla="*/ 3637 w 6072"/>
                  <a:gd name="T99" fmla="*/ 3251 h 7723"/>
                  <a:gd name="T100" fmla="*/ 3853 w 6072"/>
                  <a:gd name="T101" fmla="*/ 2974 h 7723"/>
                  <a:gd name="T102" fmla="*/ 4010 w 6072"/>
                  <a:gd name="T103" fmla="*/ 2812 h 7723"/>
                  <a:gd name="T104" fmla="*/ 4230 w 6072"/>
                  <a:gd name="T105" fmla="*/ 2571 h 7723"/>
                  <a:gd name="T106" fmla="*/ 4353 w 6072"/>
                  <a:gd name="T107" fmla="*/ 2413 h 7723"/>
                  <a:gd name="T108" fmla="*/ 4441 w 6072"/>
                  <a:gd name="T109" fmla="*/ 2260 h 7723"/>
                  <a:gd name="T110" fmla="*/ 4651 w 6072"/>
                  <a:gd name="T111" fmla="*/ 1948 h 7723"/>
                  <a:gd name="T112" fmla="*/ 4989 w 6072"/>
                  <a:gd name="T113" fmla="*/ 1515 h 7723"/>
                  <a:gd name="T114" fmla="*/ 5204 w 6072"/>
                  <a:gd name="T115" fmla="*/ 1238 h 7723"/>
                  <a:gd name="T116" fmla="*/ 5361 w 6072"/>
                  <a:gd name="T117" fmla="*/ 1075 h 7723"/>
                  <a:gd name="T118" fmla="*/ 5581 w 6072"/>
                  <a:gd name="T119" fmla="*/ 835 h 7723"/>
                  <a:gd name="T120" fmla="*/ 5704 w 6072"/>
                  <a:gd name="T121" fmla="*/ 676 h 7723"/>
                  <a:gd name="T122" fmla="*/ 5792 w 6072"/>
                  <a:gd name="T123" fmla="*/ 523 h 7723"/>
                  <a:gd name="T124" fmla="*/ 6002 w 6072"/>
                  <a:gd name="T125" fmla="*/ 212 h 7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72" h="7723">
                    <a:moveTo>
                      <a:pt x="6028" y="139"/>
                    </a:moveTo>
                    <a:lnTo>
                      <a:pt x="5909" y="48"/>
                    </a:lnTo>
                    <a:cubicBezTo>
                      <a:pt x="5898" y="39"/>
                      <a:pt x="5896" y="24"/>
                      <a:pt x="5904" y="13"/>
                    </a:cubicBezTo>
                    <a:cubicBezTo>
                      <a:pt x="5913" y="2"/>
                      <a:pt x="5928" y="0"/>
                      <a:pt x="5939" y="8"/>
                    </a:cubicBezTo>
                    <a:lnTo>
                      <a:pt x="6059" y="99"/>
                    </a:lnTo>
                    <a:cubicBezTo>
                      <a:pt x="6069" y="107"/>
                      <a:pt x="6072" y="123"/>
                      <a:pt x="6063" y="134"/>
                    </a:cubicBezTo>
                    <a:cubicBezTo>
                      <a:pt x="6055" y="145"/>
                      <a:pt x="6039" y="147"/>
                      <a:pt x="6028" y="139"/>
                    </a:cubicBezTo>
                    <a:close/>
                    <a:moveTo>
                      <a:pt x="5807" y="96"/>
                    </a:moveTo>
                    <a:lnTo>
                      <a:pt x="5807" y="97"/>
                    </a:lnTo>
                    <a:cubicBezTo>
                      <a:pt x="5799" y="107"/>
                      <a:pt x="5783" y="109"/>
                      <a:pt x="5772" y="101"/>
                    </a:cubicBezTo>
                    <a:cubicBezTo>
                      <a:pt x="5761" y="92"/>
                      <a:pt x="5760" y="76"/>
                      <a:pt x="5768" y="65"/>
                    </a:cubicBezTo>
                    <a:lnTo>
                      <a:pt x="5768" y="65"/>
                    </a:lnTo>
                    <a:cubicBezTo>
                      <a:pt x="5777" y="55"/>
                      <a:pt x="5792" y="53"/>
                      <a:pt x="5803" y="61"/>
                    </a:cubicBezTo>
                    <a:cubicBezTo>
                      <a:pt x="5814" y="70"/>
                      <a:pt x="5816" y="86"/>
                      <a:pt x="5807" y="96"/>
                    </a:cubicBezTo>
                    <a:close/>
                    <a:moveTo>
                      <a:pt x="5685" y="254"/>
                    </a:moveTo>
                    <a:lnTo>
                      <a:pt x="5592" y="373"/>
                    </a:lnTo>
                    <a:cubicBezTo>
                      <a:pt x="5584" y="383"/>
                      <a:pt x="5568" y="385"/>
                      <a:pt x="5557" y="377"/>
                    </a:cubicBezTo>
                    <a:cubicBezTo>
                      <a:pt x="5546" y="368"/>
                      <a:pt x="5544" y="353"/>
                      <a:pt x="5553" y="342"/>
                    </a:cubicBezTo>
                    <a:lnTo>
                      <a:pt x="5645" y="223"/>
                    </a:lnTo>
                    <a:cubicBezTo>
                      <a:pt x="5654" y="213"/>
                      <a:pt x="5669" y="211"/>
                      <a:pt x="5680" y="219"/>
                    </a:cubicBezTo>
                    <a:cubicBezTo>
                      <a:pt x="5691" y="228"/>
                      <a:pt x="5693" y="243"/>
                      <a:pt x="5685" y="254"/>
                    </a:cubicBezTo>
                    <a:close/>
                    <a:moveTo>
                      <a:pt x="5469" y="531"/>
                    </a:moveTo>
                    <a:lnTo>
                      <a:pt x="5469" y="531"/>
                    </a:lnTo>
                    <a:cubicBezTo>
                      <a:pt x="5461" y="541"/>
                      <a:pt x="5445" y="543"/>
                      <a:pt x="5434" y="535"/>
                    </a:cubicBezTo>
                    <a:cubicBezTo>
                      <a:pt x="5423" y="526"/>
                      <a:pt x="5422" y="510"/>
                      <a:pt x="5430" y="500"/>
                    </a:cubicBezTo>
                    <a:lnTo>
                      <a:pt x="5430" y="499"/>
                    </a:lnTo>
                    <a:cubicBezTo>
                      <a:pt x="5439" y="489"/>
                      <a:pt x="5455" y="487"/>
                      <a:pt x="5465" y="495"/>
                    </a:cubicBezTo>
                    <a:cubicBezTo>
                      <a:pt x="5476" y="504"/>
                      <a:pt x="5478" y="520"/>
                      <a:pt x="5469" y="531"/>
                    </a:cubicBezTo>
                    <a:close/>
                    <a:moveTo>
                      <a:pt x="5347" y="688"/>
                    </a:moveTo>
                    <a:lnTo>
                      <a:pt x="5255" y="807"/>
                    </a:lnTo>
                    <a:cubicBezTo>
                      <a:pt x="5246" y="818"/>
                      <a:pt x="5230" y="819"/>
                      <a:pt x="5219" y="811"/>
                    </a:cubicBezTo>
                    <a:cubicBezTo>
                      <a:pt x="5209" y="803"/>
                      <a:pt x="5207" y="787"/>
                      <a:pt x="5215" y="776"/>
                    </a:cubicBezTo>
                    <a:lnTo>
                      <a:pt x="5307" y="658"/>
                    </a:lnTo>
                    <a:cubicBezTo>
                      <a:pt x="5316" y="647"/>
                      <a:pt x="5331" y="645"/>
                      <a:pt x="5342" y="653"/>
                    </a:cubicBezTo>
                    <a:cubicBezTo>
                      <a:pt x="5353" y="662"/>
                      <a:pt x="5355" y="677"/>
                      <a:pt x="5347" y="688"/>
                    </a:cubicBezTo>
                    <a:close/>
                    <a:moveTo>
                      <a:pt x="5132" y="965"/>
                    </a:moveTo>
                    <a:lnTo>
                      <a:pt x="5132" y="965"/>
                    </a:lnTo>
                    <a:cubicBezTo>
                      <a:pt x="5123" y="976"/>
                      <a:pt x="5107" y="977"/>
                      <a:pt x="5096" y="969"/>
                    </a:cubicBezTo>
                    <a:cubicBezTo>
                      <a:pt x="5086" y="960"/>
                      <a:pt x="5084" y="944"/>
                      <a:pt x="5092" y="934"/>
                    </a:cubicBezTo>
                    <a:lnTo>
                      <a:pt x="5092" y="934"/>
                    </a:lnTo>
                    <a:cubicBezTo>
                      <a:pt x="5101" y="923"/>
                      <a:pt x="5117" y="921"/>
                      <a:pt x="5128" y="930"/>
                    </a:cubicBezTo>
                    <a:cubicBezTo>
                      <a:pt x="5138" y="938"/>
                      <a:pt x="5140" y="954"/>
                      <a:pt x="5132" y="965"/>
                    </a:cubicBezTo>
                    <a:close/>
                    <a:moveTo>
                      <a:pt x="5009" y="1122"/>
                    </a:moveTo>
                    <a:lnTo>
                      <a:pt x="4917" y="1241"/>
                    </a:lnTo>
                    <a:cubicBezTo>
                      <a:pt x="4908" y="1252"/>
                      <a:pt x="4893" y="1254"/>
                      <a:pt x="4882" y="1245"/>
                    </a:cubicBezTo>
                    <a:cubicBezTo>
                      <a:pt x="4871" y="1237"/>
                      <a:pt x="4869" y="1221"/>
                      <a:pt x="4877" y="1210"/>
                    </a:cubicBezTo>
                    <a:lnTo>
                      <a:pt x="4969" y="1092"/>
                    </a:lnTo>
                    <a:cubicBezTo>
                      <a:pt x="4978" y="1081"/>
                      <a:pt x="4994" y="1079"/>
                      <a:pt x="5004" y="1087"/>
                    </a:cubicBezTo>
                    <a:cubicBezTo>
                      <a:pt x="5015" y="1096"/>
                      <a:pt x="5017" y="1111"/>
                      <a:pt x="5009" y="1122"/>
                    </a:cubicBezTo>
                    <a:close/>
                    <a:moveTo>
                      <a:pt x="4794" y="1399"/>
                    </a:moveTo>
                    <a:lnTo>
                      <a:pt x="4794" y="1399"/>
                    </a:lnTo>
                    <a:cubicBezTo>
                      <a:pt x="4785" y="1410"/>
                      <a:pt x="4769" y="1411"/>
                      <a:pt x="4759" y="1403"/>
                    </a:cubicBezTo>
                    <a:cubicBezTo>
                      <a:pt x="4748" y="1394"/>
                      <a:pt x="4746" y="1378"/>
                      <a:pt x="4755" y="1368"/>
                    </a:cubicBezTo>
                    <a:lnTo>
                      <a:pt x="4755" y="1368"/>
                    </a:lnTo>
                    <a:cubicBezTo>
                      <a:pt x="4763" y="1357"/>
                      <a:pt x="4779" y="1355"/>
                      <a:pt x="4790" y="1364"/>
                    </a:cubicBezTo>
                    <a:cubicBezTo>
                      <a:pt x="4801" y="1372"/>
                      <a:pt x="4802" y="1388"/>
                      <a:pt x="4794" y="1399"/>
                    </a:cubicBezTo>
                    <a:close/>
                    <a:moveTo>
                      <a:pt x="4671" y="1556"/>
                    </a:moveTo>
                    <a:lnTo>
                      <a:pt x="4579" y="1675"/>
                    </a:lnTo>
                    <a:cubicBezTo>
                      <a:pt x="4570" y="1686"/>
                      <a:pt x="4555" y="1688"/>
                      <a:pt x="4544" y="1679"/>
                    </a:cubicBezTo>
                    <a:cubicBezTo>
                      <a:pt x="4533" y="1671"/>
                      <a:pt x="4531" y="1655"/>
                      <a:pt x="4539" y="1644"/>
                    </a:cubicBezTo>
                    <a:lnTo>
                      <a:pt x="4632" y="1526"/>
                    </a:lnTo>
                    <a:cubicBezTo>
                      <a:pt x="4640" y="1515"/>
                      <a:pt x="4656" y="1513"/>
                      <a:pt x="4667" y="1521"/>
                    </a:cubicBezTo>
                    <a:cubicBezTo>
                      <a:pt x="4678" y="1530"/>
                      <a:pt x="4680" y="1545"/>
                      <a:pt x="4671" y="1556"/>
                    </a:cubicBezTo>
                    <a:close/>
                    <a:moveTo>
                      <a:pt x="4456" y="1833"/>
                    </a:moveTo>
                    <a:lnTo>
                      <a:pt x="4456" y="1833"/>
                    </a:lnTo>
                    <a:cubicBezTo>
                      <a:pt x="4447" y="1844"/>
                      <a:pt x="4432" y="1845"/>
                      <a:pt x="4421" y="1837"/>
                    </a:cubicBezTo>
                    <a:cubicBezTo>
                      <a:pt x="4410" y="1828"/>
                      <a:pt x="4408" y="1813"/>
                      <a:pt x="4417" y="1802"/>
                    </a:cubicBezTo>
                    <a:lnTo>
                      <a:pt x="4417" y="1802"/>
                    </a:lnTo>
                    <a:cubicBezTo>
                      <a:pt x="4425" y="1791"/>
                      <a:pt x="4441" y="1789"/>
                      <a:pt x="4452" y="1798"/>
                    </a:cubicBezTo>
                    <a:cubicBezTo>
                      <a:pt x="4463" y="1806"/>
                      <a:pt x="4464" y="1822"/>
                      <a:pt x="4456" y="1833"/>
                    </a:cubicBezTo>
                    <a:close/>
                    <a:moveTo>
                      <a:pt x="4333" y="1990"/>
                    </a:moveTo>
                    <a:lnTo>
                      <a:pt x="4241" y="2109"/>
                    </a:lnTo>
                    <a:cubicBezTo>
                      <a:pt x="4233" y="2120"/>
                      <a:pt x="4217" y="2122"/>
                      <a:pt x="4206" y="2113"/>
                    </a:cubicBezTo>
                    <a:cubicBezTo>
                      <a:pt x="4195" y="2105"/>
                      <a:pt x="4193" y="2089"/>
                      <a:pt x="4202" y="2078"/>
                    </a:cubicBezTo>
                    <a:lnTo>
                      <a:pt x="4294" y="1960"/>
                    </a:lnTo>
                    <a:cubicBezTo>
                      <a:pt x="4302" y="1949"/>
                      <a:pt x="4318" y="1947"/>
                      <a:pt x="4329" y="1955"/>
                    </a:cubicBezTo>
                    <a:cubicBezTo>
                      <a:pt x="4340" y="1964"/>
                      <a:pt x="4342" y="1980"/>
                      <a:pt x="4333" y="1990"/>
                    </a:cubicBezTo>
                    <a:close/>
                    <a:moveTo>
                      <a:pt x="4118" y="2267"/>
                    </a:moveTo>
                    <a:lnTo>
                      <a:pt x="4118" y="2267"/>
                    </a:lnTo>
                    <a:cubicBezTo>
                      <a:pt x="4109" y="2278"/>
                      <a:pt x="4094" y="2280"/>
                      <a:pt x="4083" y="2271"/>
                    </a:cubicBezTo>
                    <a:cubicBezTo>
                      <a:pt x="4072" y="2262"/>
                      <a:pt x="4070" y="2247"/>
                      <a:pt x="4079" y="2236"/>
                    </a:cubicBezTo>
                    <a:lnTo>
                      <a:pt x="4079" y="2236"/>
                    </a:lnTo>
                    <a:cubicBezTo>
                      <a:pt x="4087" y="2225"/>
                      <a:pt x="4103" y="2223"/>
                      <a:pt x="4114" y="2232"/>
                    </a:cubicBezTo>
                    <a:cubicBezTo>
                      <a:pt x="4125" y="2240"/>
                      <a:pt x="4127" y="2256"/>
                      <a:pt x="4118" y="2267"/>
                    </a:cubicBezTo>
                    <a:close/>
                    <a:moveTo>
                      <a:pt x="3995" y="2425"/>
                    </a:moveTo>
                    <a:lnTo>
                      <a:pt x="3903" y="2543"/>
                    </a:lnTo>
                    <a:cubicBezTo>
                      <a:pt x="3895" y="2554"/>
                      <a:pt x="3879" y="2556"/>
                      <a:pt x="3868" y="2547"/>
                    </a:cubicBezTo>
                    <a:cubicBezTo>
                      <a:pt x="3857" y="2539"/>
                      <a:pt x="3855" y="2523"/>
                      <a:pt x="3864" y="2512"/>
                    </a:cubicBezTo>
                    <a:lnTo>
                      <a:pt x="3956" y="2394"/>
                    </a:lnTo>
                    <a:cubicBezTo>
                      <a:pt x="3964" y="2383"/>
                      <a:pt x="3980" y="2381"/>
                      <a:pt x="3991" y="2389"/>
                    </a:cubicBezTo>
                    <a:cubicBezTo>
                      <a:pt x="4002" y="2398"/>
                      <a:pt x="4004" y="2414"/>
                      <a:pt x="3995" y="2425"/>
                    </a:cubicBezTo>
                    <a:close/>
                    <a:moveTo>
                      <a:pt x="3780" y="2701"/>
                    </a:moveTo>
                    <a:lnTo>
                      <a:pt x="3780" y="2701"/>
                    </a:lnTo>
                    <a:cubicBezTo>
                      <a:pt x="3771" y="2712"/>
                      <a:pt x="3756" y="2714"/>
                      <a:pt x="3745" y="2705"/>
                    </a:cubicBezTo>
                    <a:cubicBezTo>
                      <a:pt x="3734" y="2696"/>
                      <a:pt x="3732" y="2681"/>
                      <a:pt x="3741" y="2670"/>
                    </a:cubicBezTo>
                    <a:lnTo>
                      <a:pt x="3741" y="2670"/>
                    </a:lnTo>
                    <a:cubicBezTo>
                      <a:pt x="3750" y="2659"/>
                      <a:pt x="3765" y="2657"/>
                      <a:pt x="3776" y="2666"/>
                    </a:cubicBezTo>
                    <a:cubicBezTo>
                      <a:pt x="3787" y="2674"/>
                      <a:pt x="3789" y="2690"/>
                      <a:pt x="3780" y="2701"/>
                    </a:cubicBezTo>
                    <a:close/>
                    <a:moveTo>
                      <a:pt x="3657" y="2859"/>
                    </a:moveTo>
                    <a:lnTo>
                      <a:pt x="3565" y="2977"/>
                    </a:lnTo>
                    <a:cubicBezTo>
                      <a:pt x="3557" y="2988"/>
                      <a:pt x="3541" y="2990"/>
                      <a:pt x="3530" y="2981"/>
                    </a:cubicBezTo>
                    <a:cubicBezTo>
                      <a:pt x="3519" y="2973"/>
                      <a:pt x="3517" y="2957"/>
                      <a:pt x="3526" y="2946"/>
                    </a:cubicBezTo>
                    <a:lnTo>
                      <a:pt x="3618" y="2828"/>
                    </a:lnTo>
                    <a:cubicBezTo>
                      <a:pt x="3627" y="2817"/>
                      <a:pt x="3642" y="2815"/>
                      <a:pt x="3653" y="2824"/>
                    </a:cubicBezTo>
                    <a:cubicBezTo>
                      <a:pt x="3664" y="2832"/>
                      <a:pt x="3666" y="2848"/>
                      <a:pt x="3657" y="2859"/>
                    </a:cubicBezTo>
                    <a:close/>
                    <a:moveTo>
                      <a:pt x="3442" y="3135"/>
                    </a:moveTo>
                    <a:lnTo>
                      <a:pt x="3442" y="3135"/>
                    </a:lnTo>
                    <a:cubicBezTo>
                      <a:pt x="3434" y="3146"/>
                      <a:pt x="3418" y="3148"/>
                      <a:pt x="3407" y="3139"/>
                    </a:cubicBezTo>
                    <a:cubicBezTo>
                      <a:pt x="3396" y="3130"/>
                      <a:pt x="3395" y="3115"/>
                      <a:pt x="3403" y="3104"/>
                    </a:cubicBezTo>
                    <a:lnTo>
                      <a:pt x="3403" y="3104"/>
                    </a:lnTo>
                    <a:cubicBezTo>
                      <a:pt x="3412" y="3093"/>
                      <a:pt x="3428" y="3091"/>
                      <a:pt x="3438" y="3100"/>
                    </a:cubicBezTo>
                    <a:cubicBezTo>
                      <a:pt x="3449" y="3109"/>
                      <a:pt x="3451" y="3124"/>
                      <a:pt x="3442" y="3135"/>
                    </a:cubicBezTo>
                    <a:close/>
                    <a:moveTo>
                      <a:pt x="3320" y="3293"/>
                    </a:moveTo>
                    <a:lnTo>
                      <a:pt x="3228" y="3411"/>
                    </a:lnTo>
                    <a:cubicBezTo>
                      <a:pt x="3219" y="3422"/>
                      <a:pt x="3203" y="3424"/>
                      <a:pt x="3192" y="3415"/>
                    </a:cubicBezTo>
                    <a:cubicBezTo>
                      <a:pt x="3182" y="3407"/>
                      <a:pt x="3180" y="3391"/>
                      <a:pt x="3188" y="3380"/>
                    </a:cubicBezTo>
                    <a:lnTo>
                      <a:pt x="3280" y="3262"/>
                    </a:lnTo>
                    <a:cubicBezTo>
                      <a:pt x="3289" y="3251"/>
                      <a:pt x="3304" y="3249"/>
                      <a:pt x="3315" y="3258"/>
                    </a:cubicBezTo>
                    <a:cubicBezTo>
                      <a:pt x="3326" y="3266"/>
                      <a:pt x="3328" y="3282"/>
                      <a:pt x="3320" y="3293"/>
                    </a:cubicBezTo>
                    <a:close/>
                    <a:moveTo>
                      <a:pt x="3104" y="3569"/>
                    </a:moveTo>
                    <a:lnTo>
                      <a:pt x="3104" y="3569"/>
                    </a:lnTo>
                    <a:cubicBezTo>
                      <a:pt x="3096" y="3580"/>
                      <a:pt x="3080" y="3582"/>
                      <a:pt x="3069" y="3573"/>
                    </a:cubicBezTo>
                    <a:cubicBezTo>
                      <a:pt x="3059" y="3564"/>
                      <a:pt x="3057" y="3549"/>
                      <a:pt x="3065" y="3538"/>
                    </a:cubicBezTo>
                    <a:lnTo>
                      <a:pt x="3065" y="3538"/>
                    </a:lnTo>
                    <a:cubicBezTo>
                      <a:pt x="3074" y="3527"/>
                      <a:pt x="3090" y="3525"/>
                      <a:pt x="3101" y="3534"/>
                    </a:cubicBezTo>
                    <a:cubicBezTo>
                      <a:pt x="3111" y="3543"/>
                      <a:pt x="3113" y="3558"/>
                      <a:pt x="3104" y="3569"/>
                    </a:cubicBezTo>
                    <a:close/>
                    <a:moveTo>
                      <a:pt x="2982" y="3727"/>
                    </a:moveTo>
                    <a:lnTo>
                      <a:pt x="2890" y="3845"/>
                    </a:lnTo>
                    <a:cubicBezTo>
                      <a:pt x="2881" y="3856"/>
                      <a:pt x="2865" y="3858"/>
                      <a:pt x="2855" y="3849"/>
                    </a:cubicBezTo>
                    <a:cubicBezTo>
                      <a:pt x="2844" y="3841"/>
                      <a:pt x="2842" y="3825"/>
                      <a:pt x="2850" y="3814"/>
                    </a:cubicBezTo>
                    <a:lnTo>
                      <a:pt x="2942" y="3696"/>
                    </a:lnTo>
                    <a:cubicBezTo>
                      <a:pt x="2951" y="3685"/>
                      <a:pt x="2967" y="3683"/>
                      <a:pt x="2977" y="3692"/>
                    </a:cubicBezTo>
                    <a:cubicBezTo>
                      <a:pt x="2988" y="3700"/>
                      <a:pt x="2990" y="3716"/>
                      <a:pt x="2982" y="3727"/>
                    </a:cubicBezTo>
                    <a:close/>
                    <a:moveTo>
                      <a:pt x="2767" y="4003"/>
                    </a:moveTo>
                    <a:lnTo>
                      <a:pt x="2767" y="4003"/>
                    </a:lnTo>
                    <a:cubicBezTo>
                      <a:pt x="2758" y="4014"/>
                      <a:pt x="2742" y="4016"/>
                      <a:pt x="2731" y="4007"/>
                    </a:cubicBezTo>
                    <a:cubicBezTo>
                      <a:pt x="2721" y="3999"/>
                      <a:pt x="2719" y="3983"/>
                      <a:pt x="2728" y="3972"/>
                    </a:cubicBezTo>
                    <a:lnTo>
                      <a:pt x="2728" y="3972"/>
                    </a:lnTo>
                    <a:cubicBezTo>
                      <a:pt x="2736" y="3961"/>
                      <a:pt x="2752" y="3959"/>
                      <a:pt x="2763" y="3968"/>
                    </a:cubicBezTo>
                    <a:cubicBezTo>
                      <a:pt x="2773" y="3977"/>
                      <a:pt x="2775" y="3992"/>
                      <a:pt x="2767" y="4003"/>
                    </a:cubicBezTo>
                    <a:close/>
                    <a:moveTo>
                      <a:pt x="2644" y="4161"/>
                    </a:moveTo>
                    <a:lnTo>
                      <a:pt x="2552" y="4279"/>
                    </a:lnTo>
                    <a:cubicBezTo>
                      <a:pt x="2543" y="4290"/>
                      <a:pt x="2528" y="4292"/>
                      <a:pt x="2517" y="4284"/>
                    </a:cubicBezTo>
                    <a:cubicBezTo>
                      <a:pt x="2506" y="4275"/>
                      <a:pt x="2504" y="4259"/>
                      <a:pt x="2512" y="4248"/>
                    </a:cubicBezTo>
                    <a:lnTo>
                      <a:pt x="2604" y="4130"/>
                    </a:lnTo>
                    <a:cubicBezTo>
                      <a:pt x="2613" y="4119"/>
                      <a:pt x="2629" y="4117"/>
                      <a:pt x="2640" y="4126"/>
                    </a:cubicBezTo>
                    <a:cubicBezTo>
                      <a:pt x="2650" y="4134"/>
                      <a:pt x="2652" y="4150"/>
                      <a:pt x="2644" y="4161"/>
                    </a:cubicBezTo>
                    <a:close/>
                    <a:moveTo>
                      <a:pt x="2429" y="4437"/>
                    </a:moveTo>
                    <a:lnTo>
                      <a:pt x="2429" y="4437"/>
                    </a:lnTo>
                    <a:cubicBezTo>
                      <a:pt x="2420" y="4448"/>
                      <a:pt x="2404" y="4450"/>
                      <a:pt x="2394" y="4441"/>
                    </a:cubicBezTo>
                    <a:cubicBezTo>
                      <a:pt x="2383" y="4433"/>
                      <a:pt x="2381" y="4417"/>
                      <a:pt x="2390" y="4406"/>
                    </a:cubicBezTo>
                    <a:lnTo>
                      <a:pt x="2390" y="4406"/>
                    </a:lnTo>
                    <a:cubicBezTo>
                      <a:pt x="2398" y="4395"/>
                      <a:pt x="2414" y="4394"/>
                      <a:pt x="2425" y="4402"/>
                    </a:cubicBezTo>
                    <a:cubicBezTo>
                      <a:pt x="2436" y="4411"/>
                      <a:pt x="2437" y="4426"/>
                      <a:pt x="2429" y="4437"/>
                    </a:cubicBezTo>
                    <a:close/>
                    <a:moveTo>
                      <a:pt x="2306" y="4595"/>
                    </a:moveTo>
                    <a:lnTo>
                      <a:pt x="2214" y="4713"/>
                    </a:lnTo>
                    <a:cubicBezTo>
                      <a:pt x="2206" y="4724"/>
                      <a:pt x="2190" y="4726"/>
                      <a:pt x="2179" y="4718"/>
                    </a:cubicBezTo>
                    <a:cubicBezTo>
                      <a:pt x="2168" y="4709"/>
                      <a:pt x="2166" y="4693"/>
                      <a:pt x="2175" y="4683"/>
                    </a:cubicBezTo>
                    <a:lnTo>
                      <a:pt x="2267" y="4564"/>
                    </a:lnTo>
                    <a:cubicBezTo>
                      <a:pt x="2275" y="4553"/>
                      <a:pt x="2291" y="4551"/>
                      <a:pt x="2302" y="4560"/>
                    </a:cubicBezTo>
                    <a:cubicBezTo>
                      <a:pt x="2313" y="4568"/>
                      <a:pt x="2315" y="4584"/>
                      <a:pt x="2306" y="4595"/>
                    </a:cubicBezTo>
                    <a:close/>
                    <a:moveTo>
                      <a:pt x="2091" y="4871"/>
                    </a:moveTo>
                    <a:lnTo>
                      <a:pt x="2091" y="4871"/>
                    </a:lnTo>
                    <a:cubicBezTo>
                      <a:pt x="2082" y="4882"/>
                      <a:pt x="2067" y="4884"/>
                      <a:pt x="2056" y="4875"/>
                    </a:cubicBezTo>
                    <a:cubicBezTo>
                      <a:pt x="2045" y="4867"/>
                      <a:pt x="2043" y="4851"/>
                      <a:pt x="2052" y="4840"/>
                    </a:cubicBezTo>
                    <a:lnTo>
                      <a:pt x="2052" y="4840"/>
                    </a:lnTo>
                    <a:cubicBezTo>
                      <a:pt x="2061" y="4829"/>
                      <a:pt x="2076" y="4828"/>
                      <a:pt x="2087" y="4836"/>
                    </a:cubicBezTo>
                    <a:cubicBezTo>
                      <a:pt x="2098" y="4845"/>
                      <a:pt x="2100" y="4861"/>
                      <a:pt x="2091" y="4871"/>
                    </a:cubicBezTo>
                    <a:close/>
                    <a:moveTo>
                      <a:pt x="1968" y="5029"/>
                    </a:moveTo>
                    <a:lnTo>
                      <a:pt x="1876" y="5147"/>
                    </a:lnTo>
                    <a:cubicBezTo>
                      <a:pt x="1868" y="5158"/>
                      <a:pt x="1852" y="5160"/>
                      <a:pt x="1841" y="5152"/>
                    </a:cubicBezTo>
                    <a:cubicBezTo>
                      <a:pt x="1830" y="5143"/>
                      <a:pt x="1828" y="5128"/>
                      <a:pt x="1837" y="5117"/>
                    </a:cubicBezTo>
                    <a:lnTo>
                      <a:pt x="1929" y="4998"/>
                    </a:lnTo>
                    <a:cubicBezTo>
                      <a:pt x="1937" y="4987"/>
                      <a:pt x="1953" y="4985"/>
                      <a:pt x="1964" y="4994"/>
                    </a:cubicBezTo>
                    <a:cubicBezTo>
                      <a:pt x="1975" y="5002"/>
                      <a:pt x="1977" y="5018"/>
                      <a:pt x="1968" y="5029"/>
                    </a:cubicBezTo>
                    <a:close/>
                    <a:moveTo>
                      <a:pt x="1753" y="5305"/>
                    </a:moveTo>
                    <a:lnTo>
                      <a:pt x="1753" y="5305"/>
                    </a:lnTo>
                    <a:cubicBezTo>
                      <a:pt x="1744" y="5316"/>
                      <a:pt x="1729" y="5318"/>
                      <a:pt x="1718" y="5309"/>
                    </a:cubicBezTo>
                    <a:cubicBezTo>
                      <a:pt x="1707" y="5301"/>
                      <a:pt x="1705" y="5285"/>
                      <a:pt x="1714" y="5274"/>
                    </a:cubicBezTo>
                    <a:lnTo>
                      <a:pt x="1714" y="5274"/>
                    </a:lnTo>
                    <a:cubicBezTo>
                      <a:pt x="1723" y="5263"/>
                      <a:pt x="1738" y="5262"/>
                      <a:pt x="1749" y="5270"/>
                    </a:cubicBezTo>
                    <a:cubicBezTo>
                      <a:pt x="1760" y="5279"/>
                      <a:pt x="1762" y="5295"/>
                      <a:pt x="1753" y="5305"/>
                    </a:cubicBezTo>
                    <a:close/>
                    <a:moveTo>
                      <a:pt x="1630" y="5463"/>
                    </a:moveTo>
                    <a:lnTo>
                      <a:pt x="1538" y="5581"/>
                    </a:lnTo>
                    <a:cubicBezTo>
                      <a:pt x="1530" y="5592"/>
                      <a:pt x="1514" y="5594"/>
                      <a:pt x="1503" y="5586"/>
                    </a:cubicBezTo>
                    <a:cubicBezTo>
                      <a:pt x="1492" y="5577"/>
                      <a:pt x="1490" y="5562"/>
                      <a:pt x="1499" y="5551"/>
                    </a:cubicBezTo>
                    <a:lnTo>
                      <a:pt x="1591" y="5432"/>
                    </a:lnTo>
                    <a:cubicBezTo>
                      <a:pt x="1599" y="5421"/>
                      <a:pt x="1615" y="5419"/>
                      <a:pt x="1626" y="5428"/>
                    </a:cubicBezTo>
                    <a:cubicBezTo>
                      <a:pt x="1637" y="5436"/>
                      <a:pt x="1639" y="5452"/>
                      <a:pt x="1630" y="5463"/>
                    </a:cubicBezTo>
                    <a:close/>
                    <a:moveTo>
                      <a:pt x="1415" y="5739"/>
                    </a:moveTo>
                    <a:lnTo>
                      <a:pt x="1415" y="5740"/>
                    </a:lnTo>
                    <a:cubicBezTo>
                      <a:pt x="1407" y="5750"/>
                      <a:pt x="1391" y="5752"/>
                      <a:pt x="1380" y="5743"/>
                    </a:cubicBezTo>
                    <a:cubicBezTo>
                      <a:pt x="1369" y="5735"/>
                      <a:pt x="1368" y="5719"/>
                      <a:pt x="1376" y="5708"/>
                    </a:cubicBezTo>
                    <a:lnTo>
                      <a:pt x="1376" y="5708"/>
                    </a:lnTo>
                    <a:cubicBezTo>
                      <a:pt x="1385" y="5697"/>
                      <a:pt x="1401" y="5696"/>
                      <a:pt x="1411" y="5704"/>
                    </a:cubicBezTo>
                    <a:cubicBezTo>
                      <a:pt x="1422" y="5713"/>
                      <a:pt x="1424" y="5729"/>
                      <a:pt x="1415" y="5739"/>
                    </a:cubicBezTo>
                    <a:close/>
                    <a:moveTo>
                      <a:pt x="1293" y="5897"/>
                    </a:moveTo>
                    <a:lnTo>
                      <a:pt x="1200" y="6015"/>
                    </a:lnTo>
                    <a:cubicBezTo>
                      <a:pt x="1192" y="6026"/>
                      <a:pt x="1176" y="6028"/>
                      <a:pt x="1165" y="6020"/>
                    </a:cubicBezTo>
                    <a:cubicBezTo>
                      <a:pt x="1154" y="6011"/>
                      <a:pt x="1153" y="5996"/>
                      <a:pt x="1161" y="5985"/>
                    </a:cubicBezTo>
                    <a:lnTo>
                      <a:pt x="1253" y="5866"/>
                    </a:lnTo>
                    <a:cubicBezTo>
                      <a:pt x="1262" y="5855"/>
                      <a:pt x="1277" y="5854"/>
                      <a:pt x="1288" y="5862"/>
                    </a:cubicBezTo>
                    <a:cubicBezTo>
                      <a:pt x="1299" y="5870"/>
                      <a:pt x="1301" y="5886"/>
                      <a:pt x="1293" y="5897"/>
                    </a:cubicBezTo>
                    <a:close/>
                    <a:moveTo>
                      <a:pt x="1077" y="6174"/>
                    </a:moveTo>
                    <a:lnTo>
                      <a:pt x="1077" y="6174"/>
                    </a:lnTo>
                    <a:cubicBezTo>
                      <a:pt x="1069" y="6184"/>
                      <a:pt x="1053" y="6186"/>
                      <a:pt x="1042" y="6177"/>
                    </a:cubicBezTo>
                    <a:cubicBezTo>
                      <a:pt x="1031" y="6169"/>
                      <a:pt x="1030" y="6153"/>
                      <a:pt x="1038" y="6142"/>
                    </a:cubicBezTo>
                    <a:lnTo>
                      <a:pt x="1038" y="6142"/>
                    </a:lnTo>
                    <a:cubicBezTo>
                      <a:pt x="1047" y="6132"/>
                      <a:pt x="1063" y="6130"/>
                      <a:pt x="1073" y="6138"/>
                    </a:cubicBezTo>
                    <a:cubicBezTo>
                      <a:pt x="1084" y="6147"/>
                      <a:pt x="1086" y="6163"/>
                      <a:pt x="1077" y="6174"/>
                    </a:cubicBezTo>
                    <a:close/>
                    <a:moveTo>
                      <a:pt x="955" y="6331"/>
                    </a:moveTo>
                    <a:lnTo>
                      <a:pt x="863" y="6450"/>
                    </a:lnTo>
                    <a:cubicBezTo>
                      <a:pt x="854" y="6460"/>
                      <a:pt x="838" y="6462"/>
                      <a:pt x="828" y="6454"/>
                    </a:cubicBezTo>
                    <a:cubicBezTo>
                      <a:pt x="817" y="6445"/>
                      <a:pt x="815" y="6430"/>
                      <a:pt x="823" y="6419"/>
                    </a:cubicBezTo>
                    <a:lnTo>
                      <a:pt x="915" y="6300"/>
                    </a:lnTo>
                    <a:cubicBezTo>
                      <a:pt x="924" y="6290"/>
                      <a:pt x="939" y="6288"/>
                      <a:pt x="950" y="6296"/>
                    </a:cubicBezTo>
                    <a:cubicBezTo>
                      <a:pt x="961" y="6305"/>
                      <a:pt x="963" y="6320"/>
                      <a:pt x="955" y="6331"/>
                    </a:cubicBezTo>
                    <a:close/>
                    <a:moveTo>
                      <a:pt x="740" y="6608"/>
                    </a:moveTo>
                    <a:lnTo>
                      <a:pt x="740" y="6608"/>
                    </a:lnTo>
                    <a:cubicBezTo>
                      <a:pt x="731" y="6618"/>
                      <a:pt x="715" y="6620"/>
                      <a:pt x="704" y="6612"/>
                    </a:cubicBezTo>
                    <a:cubicBezTo>
                      <a:pt x="694" y="6603"/>
                      <a:pt x="692" y="6587"/>
                      <a:pt x="700" y="6576"/>
                    </a:cubicBezTo>
                    <a:lnTo>
                      <a:pt x="701" y="6576"/>
                    </a:lnTo>
                    <a:cubicBezTo>
                      <a:pt x="709" y="6566"/>
                      <a:pt x="725" y="6564"/>
                      <a:pt x="736" y="6572"/>
                    </a:cubicBezTo>
                    <a:cubicBezTo>
                      <a:pt x="746" y="6581"/>
                      <a:pt x="748" y="6597"/>
                      <a:pt x="740" y="6608"/>
                    </a:cubicBezTo>
                    <a:close/>
                    <a:moveTo>
                      <a:pt x="617" y="6765"/>
                    </a:moveTo>
                    <a:lnTo>
                      <a:pt x="525" y="6884"/>
                    </a:lnTo>
                    <a:cubicBezTo>
                      <a:pt x="516" y="6894"/>
                      <a:pt x="501" y="6896"/>
                      <a:pt x="490" y="6888"/>
                    </a:cubicBezTo>
                    <a:cubicBezTo>
                      <a:pt x="479" y="6879"/>
                      <a:pt x="477" y="6864"/>
                      <a:pt x="485" y="6853"/>
                    </a:cubicBezTo>
                    <a:lnTo>
                      <a:pt x="577" y="6735"/>
                    </a:lnTo>
                    <a:cubicBezTo>
                      <a:pt x="586" y="6724"/>
                      <a:pt x="602" y="6722"/>
                      <a:pt x="613" y="6730"/>
                    </a:cubicBezTo>
                    <a:cubicBezTo>
                      <a:pt x="623" y="6739"/>
                      <a:pt x="625" y="6754"/>
                      <a:pt x="617" y="6765"/>
                    </a:cubicBezTo>
                    <a:close/>
                    <a:moveTo>
                      <a:pt x="402" y="7042"/>
                    </a:moveTo>
                    <a:lnTo>
                      <a:pt x="402" y="7042"/>
                    </a:lnTo>
                    <a:cubicBezTo>
                      <a:pt x="393" y="7053"/>
                      <a:pt x="377" y="7054"/>
                      <a:pt x="367" y="7046"/>
                    </a:cubicBezTo>
                    <a:cubicBezTo>
                      <a:pt x="356" y="7037"/>
                      <a:pt x="354" y="7021"/>
                      <a:pt x="363" y="7010"/>
                    </a:cubicBezTo>
                    <a:lnTo>
                      <a:pt x="363" y="7010"/>
                    </a:lnTo>
                    <a:cubicBezTo>
                      <a:pt x="371" y="7000"/>
                      <a:pt x="387" y="6998"/>
                      <a:pt x="398" y="7007"/>
                    </a:cubicBezTo>
                    <a:cubicBezTo>
                      <a:pt x="409" y="7015"/>
                      <a:pt x="410" y="7031"/>
                      <a:pt x="402" y="7042"/>
                    </a:cubicBezTo>
                    <a:close/>
                    <a:moveTo>
                      <a:pt x="279" y="7199"/>
                    </a:moveTo>
                    <a:lnTo>
                      <a:pt x="187" y="7318"/>
                    </a:lnTo>
                    <a:cubicBezTo>
                      <a:pt x="178" y="7329"/>
                      <a:pt x="163" y="7331"/>
                      <a:pt x="152" y="7322"/>
                    </a:cubicBezTo>
                    <a:cubicBezTo>
                      <a:pt x="141" y="7314"/>
                      <a:pt x="139" y="7298"/>
                      <a:pt x="147" y="7287"/>
                    </a:cubicBezTo>
                    <a:lnTo>
                      <a:pt x="240" y="7169"/>
                    </a:lnTo>
                    <a:cubicBezTo>
                      <a:pt x="248" y="7158"/>
                      <a:pt x="264" y="7156"/>
                      <a:pt x="275" y="7164"/>
                    </a:cubicBezTo>
                    <a:cubicBezTo>
                      <a:pt x="286" y="7173"/>
                      <a:pt x="288" y="7188"/>
                      <a:pt x="279" y="7199"/>
                    </a:cubicBezTo>
                    <a:close/>
                    <a:moveTo>
                      <a:pt x="64" y="7476"/>
                    </a:moveTo>
                    <a:lnTo>
                      <a:pt x="64" y="7476"/>
                    </a:lnTo>
                    <a:cubicBezTo>
                      <a:pt x="55" y="7487"/>
                      <a:pt x="39" y="7488"/>
                      <a:pt x="29" y="7480"/>
                    </a:cubicBezTo>
                    <a:cubicBezTo>
                      <a:pt x="18" y="7471"/>
                      <a:pt x="16" y="7455"/>
                      <a:pt x="25" y="7445"/>
                    </a:cubicBezTo>
                    <a:lnTo>
                      <a:pt x="25" y="7445"/>
                    </a:lnTo>
                    <a:cubicBezTo>
                      <a:pt x="33" y="7434"/>
                      <a:pt x="49" y="7432"/>
                      <a:pt x="60" y="7441"/>
                    </a:cubicBezTo>
                    <a:cubicBezTo>
                      <a:pt x="71" y="7449"/>
                      <a:pt x="73" y="7465"/>
                      <a:pt x="64" y="7476"/>
                    </a:cubicBezTo>
                    <a:close/>
                    <a:moveTo>
                      <a:pt x="43" y="7584"/>
                    </a:moveTo>
                    <a:lnTo>
                      <a:pt x="162" y="7675"/>
                    </a:lnTo>
                    <a:cubicBezTo>
                      <a:pt x="173" y="7684"/>
                      <a:pt x="175" y="7699"/>
                      <a:pt x="167" y="7710"/>
                    </a:cubicBezTo>
                    <a:cubicBezTo>
                      <a:pt x="159" y="7721"/>
                      <a:pt x="143" y="7723"/>
                      <a:pt x="132" y="7715"/>
                    </a:cubicBezTo>
                    <a:lnTo>
                      <a:pt x="13" y="7624"/>
                    </a:lnTo>
                    <a:cubicBezTo>
                      <a:pt x="2" y="7616"/>
                      <a:pt x="0" y="7600"/>
                      <a:pt x="8" y="7589"/>
                    </a:cubicBezTo>
                    <a:cubicBezTo>
                      <a:pt x="16" y="7578"/>
                      <a:pt x="32" y="7576"/>
                      <a:pt x="43" y="7584"/>
                    </a:cubicBezTo>
                    <a:close/>
                    <a:moveTo>
                      <a:pt x="259" y="7591"/>
                    </a:moveTo>
                    <a:lnTo>
                      <a:pt x="259" y="7591"/>
                    </a:lnTo>
                    <a:cubicBezTo>
                      <a:pt x="267" y="7580"/>
                      <a:pt x="283" y="7578"/>
                      <a:pt x="294" y="7587"/>
                    </a:cubicBezTo>
                    <a:cubicBezTo>
                      <a:pt x="305" y="7595"/>
                      <a:pt x="307" y="7611"/>
                      <a:pt x="299" y="7622"/>
                    </a:cubicBezTo>
                    <a:lnTo>
                      <a:pt x="299" y="7622"/>
                    </a:lnTo>
                    <a:cubicBezTo>
                      <a:pt x="290" y="7633"/>
                      <a:pt x="275" y="7635"/>
                      <a:pt x="264" y="7626"/>
                    </a:cubicBezTo>
                    <a:cubicBezTo>
                      <a:pt x="253" y="7618"/>
                      <a:pt x="251" y="7602"/>
                      <a:pt x="259" y="7591"/>
                    </a:cubicBezTo>
                    <a:close/>
                    <a:moveTo>
                      <a:pt x="382" y="7433"/>
                    </a:moveTo>
                    <a:lnTo>
                      <a:pt x="474" y="7315"/>
                    </a:lnTo>
                    <a:cubicBezTo>
                      <a:pt x="483" y="7304"/>
                      <a:pt x="498" y="7302"/>
                      <a:pt x="509" y="7311"/>
                    </a:cubicBezTo>
                    <a:cubicBezTo>
                      <a:pt x="520" y="7319"/>
                      <a:pt x="522" y="7335"/>
                      <a:pt x="514" y="7346"/>
                    </a:cubicBezTo>
                    <a:lnTo>
                      <a:pt x="421" y="7464"/>
                    </a:lnTo>
                    <a:cubicBezTo>
                      <a:pt x="413" y="7475"/>
                      <a:pt x="397" y="7477"/>
                      <a:pt x="386" y="7468"/>
                    </a:cubicBezTo>
                    <a:cubicBezTo>
                      <a:pt x="375" y="7460"/>
                      <a:pt x="374" y="7444"/>
                      <a:pt x="382" y="7433"/>
                    </a:cubicBezTo>
                    <a:close/>
                    <a:moveTo>
                      <a:pt x="597" y="7157"/>
                    </a:moveTo>
                    <a:lnTo>
                      <a:pt x="597" y="7157"/>
                    </a:lnTo>
                    <a:cubicBezTo>
                      <a:pt x="605" y="7146"/>
                      <a:pt x="621" y="7144"/>
                      <a:pt x="632" y="7152"/>
                    </a:cubicBezTo>
                    <a:cubicBezTo>
                      <a:pt x="643" y="7161"/>
                      <a:pt x="645" y="7176"/>
                      <a:pt x="637" y="7188"/>
                    </a:cubicBezTo>
                    <a:lnTo>
                      <a:pt x="637" y="7188"/>
                    </a:lnTo>
                    <a:cubicBezTo>
                      <a:pt x="628" y="7199"/>
                      <a:pt x="613" y="7201"/>
                      <a:pt x="602" y="7192"/>
                    </a:cubicBezTo>
                    <a:cubicBezTo>
                      <a:pt x="591" y="7184"/>
                      <a:pt x="588" y="7168"/>
                      <a:pt x="597" y="7157"/>
                    </a:cubicBezTo>
                    <a:close/>
                    <a:moveTo>
                      <a:pt x="720" y="6999"/>
                    </a:moveTo>
                    <a:lnTo>
                      <a:pt x="812" y="6881"/>
                    </a:lnTo>
                    <a:cubicBezTo>
                      <a:pt x="820" y="6870"/>
                      <a:pt x="836" y="6868"/>
                      <a:pt x="847" y="6877"/>
                    </a:cubicBezTo>
                    <a:cubicBezTo>
                      <a:pt x="858" y="6885"/>
                      <a:pt x="860" y="6901"/>
                      <a:pt x="851" y="6912"/>
                    </a:cubicBezTo>
                    <a:lnTo>
                      <a:pt x="759" y="7030"/>
                    </a:lnTo>
                    <a:cubicBezTo>
                      <a:pt x="751" y="7041"/>
                      <a:pt x="735" y="7043"/>
                      <a:pt x="724" y="7034"/>
                    </a:cubicBezTo>
                    <a:cubicBezTo>
                      <a:pt x="713" y="7026"/>
                      <a:pt x="711" y="7010"/>
                      <a:pt x="720" y="6999"/>
                    </a:cubicBezTo>
                    <a:close/>
                    <a:moveTo>
                      <a:pt x="935" y="6723"/>
                    </a:moveTo>
                    <a:lnTo>
                      <a:pt x="935" y="6723"/>
                    </a:lnTo>
                    <a:cubicBezTo>
                      <a:pt x="943" y="6712"/>
                      <a:pt x="959" y="6710"/>
                      <a:pt x="970" y="6718"/>
                    </a:cubicBezTo>
                    <a:cubicBezTo>
                      <a:pt x="981" y="6727"/>
                      <a:pt x="983" y="6742"/>
                      <a:pt x="975" y="6753"/>
                    </a:cubicBezTo>
                    <a:lnTo>
                      <a:pt x="975" y="6753"/>
                    </a:lnTo>
                    <a:cubicBezTo>
                      <a:pt x="966" y="6764"/>
                      <a:pt x="950" y="6767"/>
                      <a:pt x="939" y="6758"/>
                    </a:cubicBezTo>
                    <a:cubicBezTo>
                      <a:pt x="928" y="6750"/>
                      <a:pt x="926" y="6734"/>
                      <a:pt x="935" y="6723"/>
                    </a:cubicBezTo>
                    <a:close/>
                    <a:moveTo>
                      <a:pt x="1058" y="6565"/>
                    </a:moveTo>
                    <a:lnTo>
                      <a:pt x="1150" y="6447"/>
                    </a:lnTo>
                    <a:cubicBezTo>
                      <a:pt x="1158" y="6436"/>
                      <a:pt x="1174" y="6434"/>
                      <a:pt x="1185" y="6442"/>
                    </a:cubicBezTo>
                    <a:cubicBezTo>
                      <a:pt x="1196" y="6451"/>
                      <a:pt x="1198" y="6467"/>
                      <a:pt x="1189" y="6478"/>
                    </a:cubicBezTo>
                    <a:lnTo>
                      <a:pt x="1097" y="6596"/>
                    </a:lnTo>
                    <a:cubicBezTo>
                      <a:pt x="1089" y="6607"/>
                      <a:pt x="1073" y="6609"/>
                      <a:pt x="1062" y="6600"/>
                    </a:cubicBezTo>
                    <a:cubicBezTo>
                      <a:pt x="1051" y="6592"/>
                      <a:pt x="1049" y="6576"/>
                      <a:pt x="1058" y="6565"/>
                    </a:cubicBezTo>
                    <a:close/>
                    <a:moveTo>
                      <a:pt x="1273" y="6289"/>
                    </a:moveTo>
                    <a:lnTo>
                      <a:pt x="1273" y="6289"/>
                    </a:lnTo>
                    <a:cubicBezTo>
                      <a:pt x="1281" y="6278"/>
                      <a:pt x="1297" y="6276"/>
                      <a:pt x="1308" y="6284"/>
                    </a:cubicBezTo>
                    <a:cubicBezTo>
                      <a:pt x="1319" y="6293"/>
                      <a:pt x="1321" y="6309"/>
                      <a:pt x="1312" y="6319"/>
                    </a:cubicBezTo>
                    <a:lnTo>
                      <a:pt x="1312" y="6320"/>
                    </a:lnTo>
                    <a:cubicBezTo>
                      <a:pt x="1304" y="6330"/>
                      <a:pt x="1288" y="6333"/>
                      <a:pt x="1277" y="6324"/>
                    </a:cubicBezTo>
                    <a:cubicBezTo>
                      <a:pt x="1266" y="6316"/>
                      <a:pt x="1264" y="6300"/>
                      <a:pt x="1273" y="6289"/>
                    </a:cubicBezTo>
                    <a:close/>
                    <a:moveTo>
                      <a:pt x="1396" y="6131"/>
                    </a:moveTo>
                    <a:lnTo>
                      <a:pt x="1488" y="6013"/>
                    </a:lnTo>
                    <a:cubicBezTo>
                      <a:pt x="1496" y="6002"/>
                      <a:pt x="1512" y="6000"/>
                      <a:pt x="1523" y="6008"/>
                    </a:cubicBezTo>
                    <a:cubicBezTo>
                      <a:pt x="1534" y="6017"/>
                      <a:pt x="1536" y="6033"/>
                      <a:pt x="1527" y="6043"/>
                    </a:cubicBezTo>
                    <a:lnTo>
                      <a:pt x="1435" y="6162"/>
                    </a:lnTo>
                    <a:cubicBezTo>
                      <a:pt x="1427" y="6173"/>
                      <a:pt x="1411" y="6175"/>
                      <a:pt x="1400" y="6166"/>
                    </a:cubicBezTo>
                    <a:cubicBezTo>
                      <a:pt x="1389" y="6158"/>
                      <a:pt x="1387" y="6142"/>
                      <a:pt x="1396" y="6131"/>
                    </a:cubicBezTo>
                    <a:close/>
                    <a:moveTo>
                      <a:pt x="1610" y="5855"/>
                    </a:moveTo>
                    <a:lnTo>
                      <a:pt x="1610" y="5855"/>
                    </a:lnTo>
                    <a:cubicBezTo>
                      <a:pt x="1619" y="5844"/>
                      <a:pt x="1635" y="5842"/>
                      <a:pt x="1645" y="5850"/>
                    </a:cubicBezTo>
                    <a:cubicBezTo>
                      <a:pt x="1656" y="5859"/>
                      <a:pt x="1659" y="5874"/>
                      <a:pt x="1650" y="5885"/>
                    </a:cubicBezTo>
                    <a:lnTo>
                      <a:pt x="1650" y="5885"/>
                    </a:lnTo>
                    <a:cubicBezTo>
                      <a:pt x="1642" y="5896"/>
                      <a:pt x="1626" y="5899"/>
                      <a:pt x="1615" y="5890"/>
                    </a:cubicBezTo>
                    <a:cubicBezTo>
                      <a:pt x="1604" y="5882"/>
                      <a:pt x="1602" y="5866"/>
                      <a:pt x="1610" y="5855"/>
                    </a:cubicBezTo>
                    <a:close/>
                    <a:moveTo>
                      <a:pt x="1733" y="5697"/>
                    </a:moveTo>
                    <a:lnTo>
                      <a:pt x="1826" y="5579"/>
                    </a:lnTo>
                    <a:cubicBezTo>
                      <a:pt x="1834" y="5568"/>
                      <a:pt x="1850" y="5566"/>
                      <a:pt x="1861" y="5574"/>
                    </a:cubicBezTo>
                    <a:cubicBezTo>
                      <a:pt x="1871" y="5583"/>
                      <a:pt x="1873" y="5598"/>
                      <a:pt x="1865" y="5609"/>
                    </a:cubicBezTo>
                    <a:lnTo>
                      <a:pt x="1773" y="5728"/>
                    </a:lnTo>
                    <a:cubicBezTo>
                      <a:pt x="1764" y="5739"/>
                      <a:pt x="1749" y="5741"/>
                      <a:pt x="1738" y="5732"/>
                    </a:cubicBezTo>
                    <a:cubicBezTo>
                      <a:pt x="1727" y="5724"/>
                      <a:pt x="1725" y="5708"/>
                      <a:pt x="1733" y="5697"/>
                    </a:cubicBezTo>
                    <a:close/>
                    <a:moveTo>
                      <a:pt x="1948" y="5421"/>
                    </a:moveTo>
                    <a:lnTo>
                      <a:pt x="1948" y="5421"/>
                    </a:lnTo>
                    <a:cubicBezTo>
                      <a:pt x="1957" y="5410"/>
                      <a:pt x="1972" y="5408"/>
                      <a:pt x="1983" y="5416"/>
                    </a:cubicBezTo>
                    <a:cubicBezTo>
                      <a:pt x="1994" y="5425"/>
                      <a:pt x="1996" y="5440"/>
                      <a:pt x="1988" y="5451"/>
                    </a:cubicBezTo>
                    <a:lnTo>
                      <a:pt x="1988" y="5451"/>
                    </a:lnTo>
                    <a:cubicBezTo>
                      <a:pt x="1980" y="5462"/>
                      <a:pt x="1964" y="5464"/>
                      <a:pt x="1953" y="5456"/>
                    </a:cubicBezTo>
                    <a:cubicBezTo>
                      <a:pt x="1942" y="5448"/>
                      <a:pt x="1940" y="5432"/>
                      <a:pt x="1948" y="5421"/>
                    </a:cubicBezTo>
                    <a:close/>
                    <a:moveTo>
                      <a:pt x="2071" y="5263"/>
                    </a:moveTo>
                    <a:lnTo>
                      <a:pt x="2163" y="5145"/>
                    </a:lnTo>
                    <a:cubicBezTo>
                      <a:pt x="2172" y="5134"/>
                      <a:pt x="2188" y="5132"/>
                      <a:pt x="2198" y="5140"/>
                    </a:cubicBezTo>
                    <a:cubicBezTo>
                      <a:pt x="2209" y="5149"/>
                      <a:pt x="2211" y="5164"/>
                      <a:pt x="2203" y="5175"/>
                    </a:cubicBezTo>
                    <a:lnTo>
                      <a:pt x="2111" y="5294"/>
                    </a:lnTo>
                    <a:cubicBezTo>
                      <a:pt x="2102" y="5305"/>
                      <a:pt x="2086" y="5307"/>
                      <a:pt x="2076" y="5298"/>
                    </a:cubicBezTo>
                    <a:cubicBezTo>
                      <a:pt x="2065" y="5290"/>
                      <a:pt x="2063" y="5274"/>
                      <a:pt x="2071" y="5263"/>
                    </a:cubicBezTo>
                    <a:close/>
                    <a:moveTo>
                      <a:pt x="2286" y="4987"/>
                    </a:moveTo>
                    <a:lnTo>
                      <a:pt x="2286" y="4987"/>
                    </a:lnTo>
                    <a:cubicBezTo>
                      <a:pt x="2295" y="4976"/>
                      <a:pt x="2310" y="4974"/>
                      <a:pt x="2321" y="4982"/>
                    </a:cubicBezTo>
                    <a:cubicBezTo>
                      <a:pt x="2332" y="4991"/>
                      <a:pt x="2334" y="5006"/>
                      <a:pt x="2326" y="5017"/>
                    </a:cubicBezTo>
                    <a:lnTo>
                      <a:pt x="2326" y="5017"/>
                    </a:lnTo>
                    <a:cubicBezTo>
                      <a:pt x="2317" y="5028"/>
                      <a:pt x="2302" y="5030"/>
                      <a:pt x="2291" y="5022"/>
                    </a:cubicBezTo>
                    <a:cubicBezTo>
                      <a:pt x="2280" y="5014"/>
                      <a:pt x="2278" y="4998"/>
                      <a:pt x="2286" y="4987"/>
                    </a:cubicBezTo>
                    <a:close/>
                    <a:moveTo>
                      <a:pt x="2409" y="4829"/>
                    </a:moveTo>
                    <a:lnTo>
                      <a:pt x="2501" y="4711"/>
                    </a:lnTo>
                    <a:cubicBezTo>
                      <a:pt x="2510" y="4700"/>
                      <a:pt x="2525" y="4698"/>
                      <a:pt x="2536" y="4706"/>
                    </a:cubicBezTo>
                    <a:cubicBezTo>
                      <a:pt x="2547" y="4715"/>
                      <a:pt x="2549" y="4730"/>
                      <a:pt x="2541" y="4741"/>
                    </a:cubicBezTo>
                    <a:lnTo>
                      <a:pt x="2449" y="4860"/>
                    </a:lnTo>
                    <a:cubicBezTo>
                      <a:pt x="2440" y="4871"/>
                      <a:pt x="2424" y="4872"/>
                      <a:pt x="2413" y="4864"/>
                    </a:cubicBezTo>
                    <a:cubicBezTo>
                      <a:pt x="2403" y="4856"/>
                      <a:pt x="2401" y="4840"/>
                      <a:pt x="2409" y="4829"/>
                    </a:cubicBezTo>
                    <a:close/>
                    <a:moveTo>
                      <a:pt x="2624" y="4553"/>
                    </a:moveTo>
                    <a:lnTo>
                      <a:pt x="2624" y="4553"/>
                    </a:lnTo>
                    <a:cubicBezTo>
                      <a:pt x="2632" y="4542"/>
                      <a:pt x="2648" y="4540"/>
                      <a:pt x="2659" y="4548"/>
                    </a:cubicBezTo>
                    <a:cubicBezTo>
                      <a:pt x="2670" y="4557"/>
                      <a:pt x="2672" y="4572"/>
                      <a:pt x="2664" y="4583"/>
                    </a:cubicBezTo>
                    <a:lnTo>
                      <a:pt x="2664" y="4583"/>
                    </a:lnTo>
                    <a:cubicBezTo>
                      <a:pt x="2655" y="4594"/>
                      <a:pt x="2640" y="4596"/>
                      <a:pt x="2629" y="4588"/>
                    </a:cubicBezTo>
                    <a:cubicBezTo>
                      <a:pt x="2618" y="4580"/>
                      <a:pt x="2616" y="4564"/>
                      <a:pt x="2624" y="4553"/>
                    </a:cubicBezTo>
                    <a:close/>
                    <a:moveTo>
                      <a:pt x="2747" y="4395"/>
                    </a:moveTo>
                    <a:lnTo>
                      <a:pt x="2839" y="4276"/>
                    </a:lnTo>
                    <a:cubicBezTo>
                      <a:pt x="2848" y="4266"/>
                      <a:pt x="2863" y="4264"/>
                      <a:pt x="2874" y="4272"/>
                    </a:cubicBezTo>
                    <a:cubicBezTo>
                      <a:pt x="2885" y="4281"/>
                      <a:pt x="2887" y="4296"/>
                      <a:pt x="2879" y="4307"/>
                    </a:cubicBezTo>
                    <a:lnTo>
                      <a:pt x="2786" y="4426"/>
                    </a:lnTo>
                    <a:cubicBezTo>
                      <a:pt x="2778" y="4436"/>
                      <a:pt x="2762" y="4438"/>
                      <a:pt x="2751" y="4430"/>
                    </a:cubicBezTo>
                    <a:cubicBezTo>
                      <a:pt x="2740" y="4421"/>
                      <a:pt x="2738" y="4406"/>
                      <a:pt x="2747" y="4395"/>
                    </a:cubicBezTo>
                    <a:close/>
                    <a:moveTo>
                      <a:pt x="2962" y="4119"/>
                    </a:moveTo>
                    <a:lnTo>
                      <a:pt x="2962" y="4119"/>
                    </a:lnTo>
                    <a:cubicBezTo>
                      <a:pt x="2970" y="4108"/>
                      <a:pt x="2986" y="4106"/>
                      <a:pt x="2997" y="4114"/>
                    </a:cubicBezTo>
                    <a:cubicBezTo>
                      <a:pt x="3008" y="4122"/>
                      <a:pt x="3010" y="4138"/>
                      <a:pt x="3001" y="4149"/>
                    </a:cubicBezTo>
                    <a:lnTo>
                      <a:pt x="3001" y="4149"/>
                    </a:lnTo>
                    <a:cubicBezTo>
                      <a:pt x="2993" y="4160"/>
                      <a:pt x="2977" y="4162"/>
                      <a:pt x="2966" y="4154"/>
                    </a:cubicBezTo>
                    <a:cubicBezTo>
                      <a:pt x="2955" y="4145"/>
                      <a:pt x="2953" y="4130"/>
                      <a:pt x="2962" y="4119"/>
                    </a:cubicBezTo>
                    <a:close/>
                    <a:moveTo>
                      <a:pt x="3085" y="3961"/>
                    </a:moveTo>
                    <a:lnTo>
                      <a:pt x="3177" y="3842"/>
                    </a:lnTo>
                    <a:cubicBezTo>
                      <a:pt x="3185" y="3831"/>
                      <a:pt x="3201" y="3830"/>
                      <a:pt x="3212" y="3838"/>
                    </a:cubicBezTo>
                    <a:cubicBezTo>
                      <a:pt x="3223" y="3846"/>
                      <a:pt x="3225" y="3862"/>
                      <a:pt x="3216" y="3873"/>
                    </a:cubicBezTo>
                    <a:lnTo>
                      <a:pt x="3124" y="3991"/>
                    </a:lnTo>
                    <a:cubicBezTo>
                      <a:pt x="3116" y="4002"/>
                      <a:pt x="3100" y="4004"/>
                      <a:pt x="3089" y="3996"/>
                    </a:cubicBezTo>
                    <a:cubicBezTo>
                      <a:pt x="3078" y="3987"/>
                      <a:pt x="3076" y="3972"/>
                      <a:pt x="3085" y="3961"/>
                    </a:cubicBezTo>
                    <a:close/>
                    <a:moveTo>
                      <a:pt x="3300" y="3685"/>
                    </a:moveTo>
                    <a:lnTo>
                      <a:pt x="3300" y="3685"/>
                    </a:lnTo>
                    <a:cubicBezTo>
                      <a:pt x="3308" y="3674"/>
                      <a:pt x="3324" y="3672"/>
                      <a:pt x="3335" y="3680"/>
                    </a:cubicBezTo>
                    <a:cubicBezTo>
                      <a:pt x="3346" y="3688"/>
                      <a:pt x="3348" y="3704"/>
                      <a:pt x="3339" y="3715"/>
                    </a:cubicBezTo>
                    <a:lnTo>
                      <a:pt x="3339" y="3715"/>
                    </a:lnTo>
                    <a:cubicBezTo>
                      <a:pt x="3331" y="3726"/>
                      <a:pt x="3315" y="3728"/>
                      <a:pt x="3304" y="3720"/>
                    </a:cubicBezTo>
                    <a:cubicBezTo>
                      <a:pt x="3293" y="3711"/>
                      <a:pt x="3291" y="3696"/>
                      <a:pt x="3300" y="3685"/>
                    </a:cubicBezTo>
                    <a:close/>
                    <a:moveTo>
                      <a:pt x="3423" y="3527"/>
                    </a:moveTo>
                    <a:lnTo>
                      <a:pt x="3515" y="3408"/>
                    </a:lnTo>
                    <a:cubicBezTo>
                      <a:pt x="3523" y="3397"/>
                      <a:pt x="3539" y="3395"/>
                      <a:pt x="3550" y="3404"/>
                    </a:cubicBezTo>
                    <a:cubicBezTo>
                      <a:pt x="3561" y="3412"/>
                      <a:pt x="3563" y="3428"/>
                      <a:pt x="3554" y="3439"/>
                    </a:cubicBezTo>
                    <a:lnTo>
                      <a:pt x="3462" y="3557"/>
                    </a:lnTo>
                    <a:cubicBezTo>
                      <a:pt x="3454" y="3568"/>
                      <a:pt x="3438" y="3570"/>
                      <a:pt x="3427" y="3562"/>
                    </a:cubicBezTo>
                    <a:cubicBezTo>
                      <a:pt x="3416" y="3553"/>
                      <a:pt x="3414" y="3538"/>
                      <a:pt x="3423" y="3527"/>
                    </a:cubicBezTo>
                    <a:close/>
                    <a:moveTo>
                      <a:pt x="3637" y="3251"/>
                    </a:moveTo>
                    <a:lnTo>
                      <a:pt x="3637" y="3251"/>
                    </a:lnTo>
                    <a:cubicBezTo>
                      <a:pt x="3646" y="3240"/>
                      <a:pt x="3662" y="3238"/>
                      <a:pt x="3673" y="3246"/>
                    </a:cubicBezTo>
                    <a:cubicBezTo>
                      <a:pt x="3683" y="3254"/>
                      <a:pt x="3686" y="3270"/>
                      <a:pt x="3677" y="3281"/>
                    </a:cubicBezTo>
                    <a:lnTo>
                      <a:pt x="3677" y="3281"/>
                    </a:lnTo>
                    <a:cubicBezTo>
                      <a:pt x="3669" y="3292"/>
                      <a:pt x="3653" y="3294"/>
                      <a:pt x="3642" y="3286"/>
                    </a:cubicBezTo>
                    <a:cubicBezTo>
                      <a:pt x="3631" y="3277"/>
                      <a:pt x="3629" y="3262"/>
                      <a:pt x="3637" y="3251"/>
                    </a:cubicBezTo>
                    <a:close/>
                    <a:moveTo>
                      <a:pt x="3760" y="3093"/>
                    </a:moveTo>
                    <a:lnTo>
                      <a:pt x="3853" y="2974"/>
                    </a:lnTo>
                    <a:cubicBezTo>
                      <a:pt x="3861" y="2963"/>
                      <a:pt x="3877" y="2961"/>
                      <a:pt x="3888" y="2970"/>
                    </a:cubicBezTo>
                    <a:cubicBezTo>
                      <a:pt x="3899" y="2978"/>
                      <a:pt x="3901" y="2994"/>
                      <a:pt x="3892" y="3005"/>
                    </a:cubicBezTo>
                    <a:lnTo>
                      <a:pt x="3800" y="3123"/>
                    </a:lnTo>
                    <a:cubicBezTo>
                      <a:pt x="3791" y="3134"/>
                      <a:pt x="3776" y="3136"/>
                      <a:pt x="3765" y="3128"/>
                    </a:cubicBezTo>
                    <a:cubicBezTo>
                      <a:pt x="3754" y="3119"/>
                      <a:pt x="3752" y="3104"/>
                      <a:pt x="3760" y="3093"/>
                    </a:cubicBezTo>
                    <a:close/>
                    <a:moveTo>
                      <a:pt x="3975" y="2817"/>
                    </a:moveTo>
                    <a:lnTo>
                      <a:pt x="3975" y="2817"/>
                    </a:lnTo>
                    <a:cubicBezTo>
                      <a:pt x="3984" y="2806"/>
                      <a:pt x="3999" y="2803"/>
                      <a:pt x="4010" y="2812"/>
                    </a:cubicBezTo>
                    <a:cubicBezTo>
                      <a:pt x="4021" y="2820"/>
                      <a:pt x="4023" y="2836"/>
                      <a:pt x="4015" y="2847"/>
                    </a:cubicBezTo>
                    <a:lnTo>
                      <a:pt x="4015" y="2847"/>
                    </a:lnTo>
                    <a:cubicBezTo>
                      <a:pt x="4007" y="2858"/>
                      <a:pt x="3991" y="2860"/>
                      <a:pt x="3980" y="2852"/>
                    </a:cubicBezTo>
                    <a:cubicBezTo>
                      <a:pt x="3969" y="2843"/>
                      <a:pt x="3967" y="2828"/>
                      <a:pt x="3975" y="2817"/>
                    </a:cubicBezTo>
                    <a:close/>
                    <a:moveTo>
                      <a:pt x="4098" y="2659"/>
                    </a:moveTo>
                    <a:lnTo>
                      <a:pt x="4190" y="2540"/>
                    </a:lnTo>
                    <a:cubicBezTo>
                      <a:pt x="4199" y="2529"/>
                      <a:pt x="4215" y="2527"/>
                      <a:pt x="4226" y="2536"/>
                    </a:cubicBezTo>
                    <a:cubicBezTo>
                      <a:pt x="4236" y="2544"/>
                      <a:pt x="4238" y="2560"/>
                      <a:pt x="4230" y="2571"/>
                    </a:cubicBezTo>
                    <a:lnTo>
                      <a:pt x="4138" y="2689"/>
                    </a:lnTo>
                    <a:cubicBezTo>
                      <a:pt x="4129" y="2700"/>
                      <a:pt x="4114" y="2702"/>
                      <a:pt x="4103" y="2694"/>
                    </a:cubicBezTo>
                    <a:cubicBezTo>
                      <a:pt x="4092" y="2685"/>
                      <a:pt x="4090" y="2669"/>
                      <a:pt x="4098" y="2659"/>
                    </a:cubicBezTo>
                    <a:close/>
                    <a:moveTo>
                      <a:pt x="4313" y="2383"/>
                    </a:moveTo>
                    <a:lnTo>
                      <a:pt x="4313" y="2382"/>
                    </a:lnTo>
                    <a:cubicBezTo>
                      <a:pt x="4322" y="2372"/>
                      <a:pt x="4337" y="2369"/>
                      <a:pt x="4348" y="2378"/>
                    </a:cubicBezTo>
                    <a:cubicBezTo>
                      <a:pt x="4359" y="2386"/>
                      <a:pt x="4361" y="2402"/>
                      <a:pt x="4353" y="2413"/>
                    </a:cubicBezTo>
                    <a:lnTo>
                      <a:pt x="4353" y="2413"/>
                    </a:lnTo>
                    <a:cubicBezTo>
                      <a:pt x="4344" y="2424"/>
                      <a:pt x="4329" y="2426"/>
                      <a:pt x="4318" y="2418"/>
                    </a:cubicBezTo>
                    <a:cubicBezTo>
                      <a:pt x="4307" y="2409"/>
                      <a:pt x="4305" y="2393"/>
                      <a:pt x="4313" y="2383"/>
                    </a:cubicBezTo>
                    <a:close/>
                    <a:moveTo>
                      <a:pt x="4436" y="2224"/>
                    </a:moveTo>
                    <a:lnTo>
                      <a:pt x="4528" y="2106"/>
                    </a:lnTo>
                    <a:cubicBezTo>
                      <a:pt x="4537" y="2095"/>
                      <a:pt x="4552" y="2093"/>
                      <a:pt x="4563" y="2102"/>
                    </a:cubicBezTo>
                    <a:cubicBezTo>
                      <a:pt x="4574" y="2110"/>
                      <a:pt x="4576" y="2126"/>
                      <a:pt x="4568" y="2137"/>
                    </a:cubicBezTo>
                    <a:lnTo>
                      <a:pt x="4476" y="2255"/>
                    </a:lnTo>
                    <a:cubicBezTo>
                      <a:pt x="4467" y="2266"/>
                      <a:pt x="4451" y="2268"/>
                      <a:pt x="4441" y="2260"/>
                    </a:cubicBezTo>
                    <a:cubicBezTo>
                      <a:pt x="4430" y="2251"/>
                      <a:pt x="4428" y="2235"/>
                      <a:pt x="4436" y="2224"/>
                    </a:cubicBezTo>
                    <a:close/>
                    <a:moveTo>
                      <a:pt x="4651" y="1948"/>
                    </a:moveTo>
                    <a:lnTo>
                      <a:pt x="4651" y="1948"/>
                    </a:lnTo>
                    <a:cubicBezTo>
                      <a:pt x="4659" y="1937"/>
                      <a:pt x="4675" y="1935"/>
                      <a:pt x="4686" y="1944"/>
                    </a:cubicBezTo>
                    <a:cubicBezTo>
                      <a:pt x="4697" y="1952"/>
                      <a:pt x="4699" y="1968"/>
                      <a:pt x="4691" y="1979"/>
                    </a:cubicBezTo>
                    <a:lnTo>
                      <a:pt x="4691" y="1979"/>
                    </a:lnTo>
                    <a:cubicBezTo>
                      <a:pt x="4682" y="1990"/>
                      <a:pt x="4667" y="1992"/>
                      <a:pt x="4656" y="1983"/>
                    </a:cubicBezTo>
                    <a:cubicBezTo>
                      <a:pt x="4645" y="1975"/>
                      <a:pt x="4643" y="1959"/>
                      <a:pt x="4651" y="1948"/>
                    </a:cubicBezTo>
                    <a:close/>
                    <a:moveTo>
                      <a:pt x="4774" y="1790"/>
                    </a:moveTo>
                    <a:lnTo>
                      <a:pt x="4866" y="1672"/>
                    </a:lnTo>
                    <a:cubicBezTo>
                      <a:pt x="4875" y="1661"/>
                      <a:pt x="4890" y="1659"/>
                      <a:pt x="4901" y="1668"/>
                    </a:cubicBezTo>
                    <a:cubicBezTo>
                      <a:pt x="4912" y="1676"/>
                      <a:pt x="4914" y="1692"/>
                      <a:pt x="4906" y="1703"/>
                    </a:cubicBezTo>
                    <a:lnTo>
                      <a:pt x="4813" y="1821"/>
                    </a:lnTo>
                    <a:cubicBezTo>
                      <a:pt x="4805" y="1832"/>
                      <a:pt x="4789" y="1834"/>
                      <a:pt x="4778" y="1825"/>
                    </a:cubicBezTo>
                    <a:cubicBezTo>
                      <a:pt x="4767" y="1817"/>
                      <a:pt x="4765" y="1801"/>
                      <a:pt x="4774" y="1790"/>
                    </a:cubicBezTo>
                    <a:close/>
                    <a:moveTo>
                      <a:pt x="4989" y="1515"/>
                    </a:moveTo>
                    <a:lnTo>
                      <a:pt x="4989" y="1515"/>
                    </a:lnTo>
                    <a:cubicBezTo>
                      <a:pt x="4997" y="1504"/>
                      <a:pt x="5012" y="1501"/>
                      <a:pt x="5024" y="1509"/>
                    </a:cubicBezTo>
                    <a:cubicBezTo>
                      <a:pt x="5035" y="1518"/>
                      <a:pt x="5037" y="1533"/>
                      <a:pt x="5029" y="1544"/>
                    </a:cubicBezTo>
                    <a:lnTo>
                      <a:pt x="5029" y="1544"/>
                    </a:lnTo>
                    <a:cubicBezTo>
                      <a:pt x="5021" y="1556"/>
                      <a:pt x="5005" y="1558"/>
                      <a:pt x="4994" y="1550"/>
                    </a:cubicBezTo>
                    <a:cubicBezTo>
                      <a:pt x="4983" y="1541"/>
                      <a:pt x="4980" y="1526"/>
                      <a:pt x="4989" y="1515"/>
                    </a:cubicBezTo>
                    <a:close/>
                    <a:moveTo>
                      <a:pt x="5112" y="1356"/>
                    </a:moveTo>
                    <a:lnTo>
                      <a:pt x="5204" y="1238"/>
                    </a:lnTo>
                    <a:cubicBezTo>
                      <a:pt x="5212" y="1227"/>
                      <a:pt x="5228" y="1225"/>
                      <a:pt x="5239" y="1234"/>
                    </a:cubicBezTo>
                    <a:cubicBezTo>
                      <a:pt x="5250" y="1242"/>
                      <a:pt x="5252" y="1258"/>
                      <a:pt x="5243" y="1269"/>
                    </a:cubicBezTo>
                    <a:lnTo>
                      <a:pt x="5151" y="1387"/>
                    </a:lnTo>
                    <a:cubicBezTo>
                      <a:pt x="5143" y="1398"/>
                      <a:pt x="5127" y="1400"/>
                      <a:pt x="5116" y="1391"/>
                    </a:cubicBezTo>
                    <a:cubicBezTo>
                      <a:pt x="5105" y="1383"/>
                      <a:pt x="5103" y="1367"/>
                      <a:pt x="5112" y="1356"/>
                    </a:cubicBezTo>
                    <a:close/>
                    <a:moveTo>
                      <a:pt x="5326" y="1081"/>
                    </a:moveTo>
                    <a:lnTo>
                      <a:pt x="5326" y="1081"/>
                    </a:lnTo>
                    <a:cubicBezTo>
                      <a:pt x="5335" y="1069"/>
                      <a:pt x="5350" y="1067"/>
                      <a:pt x="5361" y="1075"/>
                    </a:cubicBezTo>
                    <a:cubicBezTo>
                      <a:pt x="5373" y="1084"/>
                      <a:pt x="5375" y="1099"/>
                      <a:pt x="5367" y="1110"/>
                    </a:cubicBezTo>
                    <a:lnTo>
                      <a:pt x="5367" y="1110"/>
                    </a:lnTo>
                    <a:cubicBezTo>
                      <a:pt x="5358" y="1121"/>
                      <a:pt x="5343" y="1124"/>
                      <a:pt x="5332" y="1116"/>
                    </a:cubicBezTo>
                    <a:cubicBezTo>
                      <a:pt x="5321" y="1107"/>
                      <a:pt x="5318" y="1092"/>
                      <a:pt x="5326" y="1081"/>
                    </a:cubicBezTo>
                    <a:close/>
                    <a:moveTo>
                      <a:pt x="5450" y="922"/>
                    </a:moveTo>
                    <a:lnTo>
                      <a:pt x="5542" y="804"/>
                    </a:lnTo>
                    <a:cubicBezTo>
                      <a:pt x="5550" y="793"/>
                      <a:pt x="5566" y="791"/>
                      <a:pt x="5577" y="800"/>
                    </a:cubicBezTo>
                    <a:cubicBezTo>
                      <a:pt x="5588" y="808"/>
                      <a:pt x="5590" y="824"/>
                      <a:pt x="5581" y="835"/>
                    </a:cubicBezTo>
                    <a:lnTo>
                      <a:pt x="5489" y="953"/>
                    </a:lnTo>
                    <a:cubicBezTo>
                      <a:pt x="5481" y="964"/>
                      <a:pt x="5465" y="966"/>
                      <a:pt x="5454" y="957"/>
                    </a:cubicBezTo>
                    <a:cubicBezTo>
                      <a:pt x="5443" y="949"/>
                      <a:pt x="5441" y="933"/>
                      <a:pt x="5450" y="922"/>
                    </a:cubicBezTo>
                    <a:close/>
                    <a:moveTo>
                      <a:pt x="5664" y="647"/>
                    </a:moveTo>
                    <a:lnTo>
                      <a:pt x="5664" y="647"/>
                    </a:lnTo>
                    <a:cubicBezTo>
                      <a:pt x="5673" y="635"/>
                      <a:pt x="5688" y="633"/>
                      <a:pt x="5699" y="641"/>
                    </a:cubicBezTo>
                    <a:cubicBezTo>
                      <a:pt x="5710" y="650"/>
                      <a:pt x="5713" y="665"/>
                      <a:pt x="5704" y="676"/>
                    </a:cubicBezTo>
                    <a:lnTo>
                      <a:pt x="5704" y="676"/>
                    </a:lnTo>
                    <a:cubicBezTo>
                      <a:pt x="5696" y="687"/>
                      <a:pt x="5681" y="690"/>
                      <a:pt x="5669" y="682"/>
                    </a:cubicBezTo>
                    <a:cubicBezTo>
                      <a:pt x="5658" y="673"/>
                      <a:pt x="5656" y="658"/>
                      <a:pt x="5664" y="647"/>
                    </a:cubicBezTo>
                    <a:close/>
                    <a:moveTo>
                      <a:pt x="5788" y="488"/>
                    </a:moveTo>
                    <a:lnTo>
                      <a:pt x="5880" y="370"/>
                    </a:lnTo>
                    <a:cubicBezTo>
                      <a:pt x="5888" y="359"/>
                      <a:pt x="5904" y="357"/>
                      <a:pt x="5915" y="365"/>
                    </a:cubicBezTo>
                    <a:cubicBezTo>
                      <a:pt x="5926" y="374"/>
                      <a:pt x="5928" y="390"/>
                      <a:pt x="5919" y="401"/>
                    </a:cubicBezTo>
                    <a:lnTo>
                      <a:pt x="5827" y="519"/>
                    </a:lnTo>
                    <a:cubicBezTo>
                      <a:pt x="5818" y="530"/>
                      <a:pt x="5803" y="532"/>
                      <a:pt x="5792" y="523"/>
                    </a:cubicBezTo>
                    <a:cubicBezTo>
                      <a:pt x="5781" y="515"/>
                      <a:pt x="5779" y="499"/>
                      <a:pt x="5788" y="488"/>
                    </a:cubicBezTo>
                    <a:close/>
                    <a:moveTo>
                      <a:pt x="6002" y="212"/>
                    </a:moveTo>
                    <a:lnTo>
                      <a:pt x="6002" y="212"/>
                    </a:lnTo>
                    <a:cubicBezTo>
                      <a:pt x="6010" y="201"/>
                      <a:pt x="6026" y="199"/>
                      <a:pt x="6037" y="207"/>
                    </a:cubicBezTo>
                    <a:cubicBezTo>
                      <a:pt x="6048" y="215"/>
                      <a:pt x="6051" y="231"/>
                      <a:pt x="6042" y="242"/>
                    </a:cubicBezTo>
                    <a:lnTo>
                      <a:pt x="6042" y="242"/>
                    </a:lnTo>
                    <a:cubicBezTo>
                      <a:pt x="6034" y="253"/>
                      <a:pt x="6018" y="256"/>
                      <a:pt x="6007" y="247"/>
                    </a:cubicBezTo>
                    <a:cubicBezTo>
                      <a:pt x="5996" y="239"/>
                      <a:pt x="5994" y="224"/>
                      <a:pt x="6002" y="212"/>
                    </a:cubicBezTo>
                    <a:close/>
                  </a:path>
                </a:pathLst>
              </a:custGeom>
              <a:solidFill>
                <a:srgbClr val="FFFFFF"/>
              </a:solidFill>
              <a:ln w="1588" cap="flat">
                <a:solidFill>
                  <a:srgbClr val="FFFFFF"/>
                </a:solidFill>
                <a:prstDash val="solid"/>
                <a:bevel/>
                <a:headEnd/>
                <a:tailEnd/>
              </a:ln>
            </p:spPr>
            <p:txBody>
              <a:bodyPr/>
              <a:lstStyle/>
              <a:p>
                <a:endParaRPr lang="zh-CN" altLang="en-US"/>
              </a:p>
            </p:txBody>
          </p:sp>
        </p:grpSp>
        <p:grpSp>
          <p:nvGrpSpPr>
            <p:cNvPr id="35" name="Group 594"/>
            <p:cNvGrpSpPr>
              <a:grpSpLocks/>
            </p:cNvGrpSpPr>
            <p:nvPr/>
          </p:nvGrpSpPr>
          <p:grpSpPr bwMode="auto">
            <a:xfrm>
              <a:off x="2728" y="1752"/>
              <a:ext cx="510" cy="538"/>
              <a:chOff x="2728" y="1752"/>
              <a:chExt cx="510" cy="538"/>
            </a:xfrm>
          </p:grpSpPr>
          <p:sp>
            <p:nvSpPr>
              <p:cNvPr id="80" name="Freeform 592"/>
              <p:cNvSpPr>
                <a:spLocks/>
              </p:cNvSpPr>
              <p:nvPr/>
            </p:nvSpPr>
            <p:spPr bwMode="auto">
              <a:xfrm>
                <a:off x="2728" y="1757"/>
                <a:ext cx="510" cy="533"/>
              </a:xfrm>
              <a:custGeom>
                <a:avLst/>
                <a:gdLst>
                  <a:gd name="T0" fmla="*/ 510 w 510"/>
                  <a:gd name="T1" fmla="*/ 495 h 533"/>
                  <a:gd name="T2" fmla="*/ 37 w 510"/>
                  <a:gd name="T3" fmla="*/ 0 h 533"/>
                  <a:gd name="T4" fmla="*/ 0 w 510"/>
                  <a:gd name="T5" fmla="*/ 37 h 533"/>
                  <a:gd name="T6" fmla="*/ 472 w 510"/>
                  <a:gd name="T7" fmla="*/ 533 h 533"/>
                  <a:gd name="T8" fmla="*/ 510 w 510"/>
                  <a:gd name="T9" fmla="*/ 495 h 533"/>
                </a:gdLst>
                <a:ahLst/>
                <a:cxnLst>
                  <a:cxn ang="0">
                    <a:pos x="T0" y="T1"/>
                  </a:cxn>
                  <a:cxn ang="0">
                    <a:pos x="T2" y="T3"/>
                  </a:cxn>
                  <a:cxn ang="0">
                    <a:pos x="T4" y="T5"/>
                  </a:cxn>
                  <a:cxn ang="0">
                    <a:pos x="T6" y="T7"/>
                  </a:cxn>
                  <a:cxn ang="0">
                    <a:pos x="T8" y="T9"/>
                  </a:cxn>
                </a:cxnLst>
                <a:rect l="0" t="0" r="r" b="b"/>
                <a:pathLst>
                  <a:path w="510" h="533">
                    <a:moveTo>
                      <a:pt x="510" y="495"/>
                    </a:moveTo>
                    <a:lnTo>
                      <a:pt x="37" y="0"/>
                    </a:lnTo>
                    <a:lnTo>
                      <a:pt x="0" y="37"/>
                    </a:lnTo>
                    <a:lnTo>
                      <a:pt x="472" y="533"/>
                    </a:lnTo>
                    <a:lnTo>
                      <a:pt x="510" y="495"/>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593"/>
              <p:cNvSpPr>
                <a:spLocks noEditPoints="1"/>
              </p:cNvSpPr>
              <p:nvPr/>
            </p:nvSpPr>
            <p:spPr bwMode="auto">
              <a:xfrm>
                <a:off x="2730" y="1752"/>
                <a:ext cx="504" cy="536"/>
              </a:xfrm>
              <a:custGeom>
                <a:avLst/>
                <a:gdLst>
                  <a:gd name="T0" fmla="*/ 6097 w 6190"/>
                  <a:gd name="T1" fmla="*/ 6361 h 6593"/>
                  <a:gd name="T2" fmla="*/ 6098 w 6190"/>
                  <a:gd name="T3" fmla="*/ 6075 h 6593"/>
                  <a:gd name="T4" fmla="*/ 6171 w 6190"/>
                  <a:gd name="T5" fmla="*/ 6006 h 6593"/>
                  <a:gd name="T6" fmla="*/ 5616 w 6190"/>
                  <a:gd name="T7" fmla="*/ 5568 h 6593"/>
                  <a:gd name="T8" fmla="*/ 5893 w 6190"/>
                  <a:gd name="T9" fmla="*/ 5787 h 6593"/>
                  <a:gd name="T10" fmla="*/ 5341 w 6190"/>
                  <a:gd name="T11" fmla="*/ 5207 h 6593"/>
                  <a:gd name="T12" fmla="*/ 5340 w 6190"/>
                  <a:gd name="T13" fmla="*/ 5278 h 6593"/>
                  <a:gd name="T14" fmla="*/ 4929 w 6190"/>
                  <a:gd name="T15" fmla="*/ 4702 h 6593"/>
                  <a:gd name="T16" fmla="*/ 4581 w 6190"/>
                  <a:gd name="T17" fmla="*/ 4482 h 6593"/>
                  <a:gd name="T18" fmla="*/ 4653 w 6190"/>
                  <a:gd name="T19" fmla="*/ 4413 h 6593"/>
                  <a:gd name="T20" fmla="*/ 4098 w 6190"/>
                  <a:gd name="T21" fmla="*/ 3975 h 6593"/>
                  <a:gd name="T22" fmla="*/ 4376 w 6190"/>
                  <a:gd name="T23" fmla="*/ 4194 h 6593"/>
                  <a:gd name="T24" fmla="*/ 3824 w 6190"/>
                  <a:gd name="T25" fmla="*/ 3614 h 6593"/>
                  <a:gd name="T26" fmla="*/ 3822 w 6190"/>
                  <a:gd name="T27" fmla="*/ 3685 h 6593"/>
                  <a:gd name="T28" fmla="*/ 3412 w 6190"/>
                  <a:gd name="T29" fmla="*/ 3109 h 6593"/>
                  <a:gd name="T30" fmla="*/ 3063 w 6190"/>
                  <a:gd name="T31" fmla="*/ 2889 h 6593"/>
                  <a:gd name="T32" fmla="*/ 3136 w 6190"/>
                  <a:gd name="T33" fmla="*/ 2820 h 6593"/>
                  <a:gd name="T34" fmla="*/ 2580 w 6190"/>
                  <a:gd name="T35" fmla="*/ 2382 h 6593"/>
                  <a:gd name="T36" fmla="*/ 2858 w 6190"/>
                  <a:gd name="T37" fmla="*/ 2601 h 6593"/>
                  <a:gd name="T38" fmla="*/ 2306 w 6190"/>
                  <a:gd name="T39" fmla="*/ 2021 h 6593"/>
                  <a:gd name="T40" fmla="*/ 2304 w 6190"/>
                  <a:gd name="T41" fmla="*/ 2092 h 6593"/>
                  <a:gd name="T42" fmla="*/ 1894 w 6190"/>
                  <a:gd name="T43" fmla="*/ 1516 h 6593"/>
                  <a:gd name="T44" fmla="*/ 1545 w 6190"/>
                  <a:gd name="T45" fmla="*/ 1296 h 6593"/>
                  <a:gd name="T46" fmla="*/ 1618 w 6190"/>
                  <a:gd name="T47" fmla="*/ 1227 h 6593"/>
                  <a:gd name="T48" fmla="*/ 1063 w 6190"/>
                  <a:gd name="T49" fmla="*/ 789 h 6593"/>
                  <a:gd name="T50" fmla="*/ 1340 w 6190"/>
                  <a:gd name="T51" fmla="*/ 1008 h 6593"/>
                  <a:gd name="T52" fmla="*/ 788 w 6190"/>
                  <a:gd name="T53" fmla="*/ 428 h 6593"/>
                  <a:gd name="T54" fmla="*/ 787 w 6190"/>
                  <a:gd name="T55" fmla="*/ 499 h 6593"/>
                  <a:gd name="T56" fmla="*/ 373 w 6190"/>
                  <a:gd name="T57" fmla="*/ 177 h 6593"/>
                  <a:gd name="T58" fmla="*/ 429 w 6190"/>
                  <a:gd name="T59" fmla="*/ 1 h 6593"/>
                  <a:gd name="T60" fmla="*/ 511 w 6190"/>
                  <a:gd name="T61" fmla="*/ 210 h 6593"/>
                  <a:gd name="T62" fmla="*/ 21 w 6190"/>
                  <a:gd name="T63" fmla="*/ 389 h 6593"/>
                  <a:gd name="T64" fmla="*/ 197 w 6190"/>
                  <a:gd name="T65" fmla="*/ 678 h 6593"/>
                  <a:gd name="T66" fmla="*/ 125 w 6190"/>
                  <a:gd name="T67" fmla="*/ 747 h 6593"/>
                  <a:gd name="T68" fmla="*/ 680 w 6190"/>
                  <a:gd name="T69" fmla="*/ 1185 h 6593"/>
                  <a:gd name="T70" fmla="*/ 610 w 6190"/>
                  <a:gd name="T71" fmla="*/ 1183 h 6593"/>
                  <a:gd name="T72" fmla="*/ 1161 w 6190"/>
                  <a:gd name="T73" fmla="*/ 1762 h 6593"/>
                  <a:gd name="T74" fmla="*/ 956 w 6190"/>
                  <a:gd name="T75" fmla="*/ 1474 h 6593"/>
                  <a:gd name="T76" fmla="*/ 1367 w 6190"/>
                  <a:gd name="T77" fmla="*/ 2050 h 6593"/>
                  <a:gd name="T78" fmla="*/ 1715 w 6190"/>
                  <a:gd name="T79" fmla="*/ 2271 h 6593"/>
                  <a:gd name="T80" fmla="*/ 1643 w 6190"/>
                  <a:gd name="T81" fmla="*/ 2340 h 6593"/>
                  <a:gd name="T82" fmla="*/ 2198 w 6190"/>
                  <a:gd name="T83" fmla="*/ 2778 h 6593"/>
                  <a:gd name="T84" fmla="*/ 2127 w 6190"/>
                  <a:gd name="T85" fmla="*/ 2776 h 6593"/>
                  <a:gd name="T86" fmla="*/ 2679 w 6190"/>
                  <a:gd name="T87" fmla="*/ 3355 h 6593"/>
                  <a:gd name="T88" fmla="*/ 2474 w 6190"/>
                  <a:gd name="T89" fmla="*/ 3067 h 6593"/>
                  <a:gd name="T90" fmla="*/ 2884 w 6190"/>
                  <a:gd name="T91" fmla="*/ 3643 h 6593"/>
                  <a:gd name="T92" fmla="*/ 3233 w 6190"/>
                  <a:gd name="T93" fmla="*/ 3864 h 6593"/>
                  <a:gd name="T94" fmla="*/ 3160 w 6190"/>
                  <a:gd name="T95" fmla="*/ 3933 h 6593"/>
                  <a:gd name="T96" fmla="*/ 3716 w 6190"/>
                  <a:gd name="T97" fmla="*/ 4371 h 6593"/>
                  <a:gd name="T98" fmla="*/ 3645 w 6190"/>
                  <a:gd name="T99" fmla="*/ 4369 h 6593"/>
                  <a:gd name="T100" fmla="*/ 4197 w 6190"/>
                  <a:gd name="T101" fmla="*/ 4948 h 6593"/>
                  <a:gd name="T102" fmla="*/ 3992 w 6190"/>
                  <a:gd name="T103" fmla="*/ 4660 h 6593"/>
                  <a:gd name="T104" fmla="*/ 4402 w 6190"/>
                  <a:gd name="T105" fmla="*/ 5236 h 6593"/>
                  <a:gd name="T106" fmla="*/ 4750 w 6190"/>
                  <a:gd name="T107" fmla="*/ 5457 h 6593"/>
                  <a:gd name="T108" fmla="*/ 4678 w 6190"/>
                  <a:gd name="T109" fmla="*/ 5526 h 6593"/>
                  <a:gd name="T110" fmla="*/ 5233 w 6190"/>
                  <a:gd name="T111" fmla="*/ 5964 h 6593"/>
                  <a:gd name="T112" fmla="*/ 5163 w 6190"/>
                  <a:gd name="T113" fmla="*/ 5962 h 6593"/>
                  <a:gd name="T114" fmla="*/ 5715 w 6190"/>
                  <a:gd name="T115" fmla="*/ 6541 h 6593"/>
                  <a:gd name="T116" fmla="*/ 5509 w 6190"/>
                  <a:gd name="T117" fmla="*/ 6253 h 6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90" h="6593">
                    <a:moveTo>
                      <a:pt x="5815" y="6503"/>
                    </a:moveTo>
                    <a:lnTo>
                      <a:pt x="6026" y="6290"/>
                    </a:lnTo>
                    <a:cubicBezTo>
                      <a:pt x="6046" y="6271"/>
                      <a:pt x="6077" y="6271"/>
                      <a:pt x="6097" y="6290"/>
                    </a:cubicBezTo>
                    <a:cubicBezTo>
                      <a:pt x="6117" y="6310"/>
                      <a:pt x="6117" y="6342"/>
                      <a:pt x="6097" y="6361"/>
                    </a:cubicBezTo>
                    <a:lnTo>
                      <a:pt x="5885" y="6574"/>
                    </a:lnTo>
                    <a:cubicBezTo>
                      <a:pt x="5866" y="6593"/>
                      <a:pt x="5834" y="6593"/>
                      <a:pt x="5815" y="6574"/>
                    </a:cubicBezTo>
                    <a:cubicBezTo>
                      <a:pt x="5795" y="6554"/>
                      <a:pt x="5795" y="6522"/>
                      <a:pt x="5815" y="6503"/>
                    </a:cubicBezTo>
                    <a:close/>
                    <a:moveTo>
                      <a:pt x="6098" y="6075"/>
                    </a:moveTo>
                    <a:lnTo>
                      <a:pt x="6098" y="6074"/>
                    </a:lnTo>
                    <a:cubicBezTo>
                      <a:pt x="6079" y="6054"/>
                      <a:pt x="6080" y="6023"/>
                      <a:pt x="6100" y="6004"/>
                    </a:cubicBezTo>
                    <a:cubicBezTo>
                      <a:pt x="6120" y="5985"/>
                      <a:pt x="6152" y="5986"/>
                      <a:pt x="6171" y="6006"/>
                    </a:cubicBezTo>
                    <a:lnTo>
                      <a:pt x="6171" y="6006"/>
                    </a:lnTo>
                    <a:cubicBezTo>
                      <a:pt x="6190" y="6026"/>
                      <a:pt x="6189" y="6057"/>
                      <a:pt x="6169" y="6076"/>
                    </a:cubicBezTo>
                    <a:cubicBezTo>
                      <a:pt x="6149" y="6095"/>
                      <a:pt x="6117" y="6095"/>
                      <a:pt x="6098" y="6075"/>
                    </a:cubicBezTo>
                    <a:close/>
                    <a:moveTo>
                      <a:pt x="5823" y="5785"/>
                    </a:moveTo>
                    <a:lnTo>
                      <a:pt x="5616" y="5568"/>
                    </a:lnTo>
                    <a:cubicBezTo>
                      <a:pt x="5597" y="5548"/>
                      <a:pt x="5597" y="5516"/>
                      <a:pt x="5617" y="5497"/>
                    </a:cubicBezTo>
                    <a:cubicBezTo>
                      <a:pt x="5637" y="5478"/>
                      <a:pt x="5669" y="5479"/>
                      <a:pt x="5688" y="5499"/>
                    </a:cubicBezTo>
                    <a:lnTo>
                      <a:pt x="5895" y="5716"/>
                    </a:lnTo>
                    <a:cubicBezTo>
                      <a:pt x="5914" y="5736"/>
                      <a:pt x="5913" y="5768"/>
                      <a:pt x="5893" y="5787"/>
                    </a:cubicBezTo>
                    <a:cubicBezTo>
                      <a:pt x="5873" y="5806"/>
                      <a:pt x="5842" y="5805"/>
                      <a:pt x="5823" y="5785"/>
                    </a:cubicBezTo>
                    <a:close/>
                    <a:moveTo>
                      <a:pt x="5340" y="5278"/>
                    </a:moveTo>
                    <a:lnTo>
                      <a:pt x="5340" y="5278"/>
                    </a:lnTo>
                    <a:cubicBezTo>
                      <a:pt x="5321" y="5258"/>
                      <a:pt x="5321" y="5226"/>
                      <a:pt x="5341" y="5207"/>
                    </a:cubicBezTo>
                    <a:cubicBezTo>
                      <a:pt x="5362" y="5188"/>
                      <a:pt x="5393" y="5189"/>
                      <a:pt x="5412" y="5209"/>
                    </a:cubicBezTo>
                    <a:lnTo>
                      <a:pt x="5412" y="5209"/>
                    </a:lnTo>
                    <a:cubicBezTo>
                      <a:pt x="5431" y="5229"/>
                      <a:pt x="5430" y="5261"/>
                      <a:pt x="5410" y="5280"/>
                    </a:cubicBezTo>
                    <a:cubicBezTo>
                      <a:pt x="5390" y="5299"/>
                      <a:pt x="5359" y="5298"/>
                      <a:pt x="5340" y="5278"/>
                    </a:cubicBezTo>
                    <a:close/>
                    <a:moveTo>
                      <a:pt x="5064" y="4988"/>
                    </a:moveTo>
                    <a:lnTo>
                      <a:pt x="4857" y="4771"/>
                    </a:lnTo>
                    <a:cubicBezTo>
                      <a:pt x="4838" y="4751"/>
                      <a:pt x="4839" y="4720"/>
                      <a:pt x="4859" y="4701"/>
                    </a:cubicBezTo>
                    <a:cubicBezTo>
                      <a:pt x="4879" y="4682"/>
                      <a:pt x="4910" y="4682"/>
                      <a:pt x="4929" y="4702"/>
                    </a:cubicBezTo>
                    <a:lnTo>
                      <a:pt x="5136" y="4919"/>
                    </a:lnTo>
                    <a:cubicBezTo>
                      <a:pt x="5155" y="4939"/>
                      <a:pt x="5154" y="4971"/>
                      <a:pt x="5134" y="4990"/>
                    </a:cubicBezTo>
                    <a:cubicBezTo>
                      <a:pt x="5114" y="5009"/>
                      <a:pt x="5083" y="5008"/>
                      <a:pt x="5064" y="4988"/>
                    </a:cubicBezTo>
                    <a:close/>
                    <a:moveTo>
                      <a:pt x="4581" y="4482"/>
                    </a:moveTo>
                    <a:lnTo>
                      <a:pt x="4581" y="4481"/>
                    </a:lnTo>
                    <a:cubicBezTo>
                      <a:pt x="4562" y="4461"/>
                      <a:pt x="4563" y="4430"/>
                      <a:pt x="4583" y="4411"/>
                    </a:cubicBezTo>
                    <a:cubicBezTo>
                      <a:pt x="4603" y="4392"/>
                      <a:pt x="4634" y="4393"/>
                      <a:pt x="4653" y="4413"/>
                    </a:cubicBezTo>
                    <a:lnTo>
                      <a:pt x="4653" y="4413"/>
                    </a:lnTo>
                    <a:cubicBezTo>
                      <a:pt x="4672" y="4433"/>
                      <a:pt x="4672" y="4464"/>
                      <a:pt x="4651" y="4483"/>
                    </a:cubicBezTo>
                    <a:cubicBezTo>
                      <a:pt x="4631" y="4502"/>
                      <a:pt x="4600" y="4502"/>
                      <a:pt x="4581" y="4482"/>
                    </a:cubicBezTo>
                    <a:close/>
                    <a:moveTo>
                      <a:pt x="4305" y="4192"/>
                    </a:moveTo>
                    <a:lnTo>
                      <a:pt x="4098" y="3975"/>
                    </a:lnTo>
                    <a:cubicBezTo>
                      <a:pt x="4079" y="3955"/>
                      <a:pt x="4080" y="3923"/>
                      <a:pt x="4100" y="3904"/>
                    </a:cubicBezTo>
                    <a:cubicBezTo>
                      <a:pt x="4120" y="3885"/>
                      <a:pt x="4151" y="3886"/>
                      <a:pt x="4170" y="3906"/>
                    </a:cubicBezTo>
                    <a:lnTo>
                      <a:pt x="4377" y="4123"/>
                    </a:lnTo>
                    <a:cubicBezTo>
                      <a:pt x="4396" y="4143"/>
                      <a:pt x="4396" y="4175"/>
                      <a:pt x="4376" y="4194"/>
                    </a:cubicBezTo>
                    <a:cubicBezTo>
                      <a:pt x="4356" y="4213"/>
                      <a:pt x="4324" y="4212"/>
                      <a:pt x="4305" y="4192"/>
                    </a:cubicBezTo>
                    <a:close/>
                    <a:moveTo>
                      <a:pt x="3822" y="3685"/>
                    </a:moveTo>
                    <a:lnTo>
                      <a:pt x="3822" y="3685"/>
                    </a:lnTo>
                    <a:cubicBezTo>
                      <a:pt x="3803" y="3665"/>
                      <a:pt x="3804" y="3633"/>
                      <a:pt x="3824" y="3614"/>
                    </a:cubicBezTo>
                    <a:cubicBezTo>
                      <a:pt x="3844" y="3595"/>
                      <a:pt x="3875" y="3596"/>
                      <a:pt x="3894" y="3616"/>
                    </a:cubicBezTo>
                    <a:lnTo>
                      <a:pt x="3895" y="3616"/>
                    </a:lnTo>
                    <a:cubicBezTo>
                      <a:pt x="3914" y="3636"/>
                      <a:pt x="3913" y="3668"/>
                      <a:pt x="3893" y="3687"/>
                    </a:cubicBezTo>
                    <a:cubicBezTo>
                      <a:pt x="3873" y="3706"/>
                      <a:pt x="3841" y="3705"/>
                      <a:pt x="3822" y="3685"/>
                    </a:cubicBezTo>
                    <a:close/>
                    <a:moveTo>
                      <a:pt x="3546" y="3395"/>
                    </a:moveTo>
                    <a:lnTo>
                      <a:pt x="3339" y="3178"/>
                    </a:lnTo>
                    <a:cubicBezTo>
                      <a:pt x="3320" y="3158"/>
                      <a:pt x="3321" y="3127"/>
                      <a:pt x="3341" y="3108"/>
                    </a:cubicBezTo>
                    <a:cubicBezTo>
                      <a:pt x="3361" y="3089"/>
                      <a:pt x="3392" y="3089"/>
                      <a:pt x="3412" y="3109"/>
                    </a:cubicBezTo>
                    <a:lnTo>
                      <a:pt x="3618" y="3326"/>
                    </a:lnTo>
                    <a:cubicBezTo>
                      <a:pt x="3638" y="3346"/>
                      <a:pt x="3637" y="3378"/>
                      <a:pt x="3617" y="3397"/>
                    </a:cubicBezTo>
                    <a:cubicBezTo>
                      <a:pt x="3597" y="3416"/>
                      <a:pt x="3565" y="3415"/>
                      <a:pt x="3546" y="3395"/>
                    </a:cubicBezTo>
                    <a:close/>
                    <a:moveTo>
                      <a:pt x="3063" y="2889"/>
                    </a:moveTo>
                    <a:lnTo>
                      <a:pt x="3063" y="2888"/>
                    </a:lnTo>
                    <a:cubicBezTo>
                      <a:pt x="3044" y="2868"/>
                      <a:pt x="3045" y="2837"/>
                      <a:pt x="3065" y="2818"/>
                    </a:cubicBezTo>
                    <a:cubicBezTo>
                      <a:pt x="3085" y="2799"/>
                      <a:pt x="3117" y="2800"/>
                      <a:pt x="3136" y="2820"/>
                    </a:cubicBezTo>
                    <a:lnTo>
                      <a:pt x="3136" y="2820"/>
                    </a:lnTo>
                    <a:cubicBezTo>
                      <a:pt x="3155" y="2840"/>
                      <a:pt x="3154" y="2871"/>
                      <a:pt x="3134" y="2890"/>
                    </a:cubicBezTo>
                    <a:cubicBezTo>
                      <a:pt x="3114" y="2909"/>
                      <a:pt x="3082" y="2909"/>
                      <a:pt x="3063" y="2889"/>
                    </a:cubicBezTo>
                    <a:close/>
                    <a:moveTo>
                      <a:pt x="2787" y="2599"/>
                    </a:moveTo>
                    <a:lnTo>
                      <a:pt x="2580" y="2382"/>
                    </a:lnTo>
                    <a:cubicBezTo>
                      <a:pt x="2561" y="2362"/>
                      <a:pt x="2562" y="2330"/>
                      <a:pt x="2582" y="2311"/>
                    </a:cubicBezTo>
                    <a:cubicBezTo>
                      <a:pt x="2602" y="2292"/>
                      <a:pt x="2634" y="2293"/>
                      <a:pt x="2653" y="2313"/>
                    </a:cubicBezTo>
                    <a:lnTo>
                      <a:pt x="2860" y="2530"/>
                    </a:lnTo>
                    <a:cubicBezTo>
                      <a:pt x="2879" y="2550"/>
                      <a:pt x="2878" y="2582"/>
                      <a:pt x="2858" y="2601"/>
                    </a:cubicBezTo>
                    <a:cubicBezTo>
                      <a:pt x="2838" y="2620"/>
                      <a:pt x="2806" y="2619"/>
                      <a:pt x="2787" y="2599"/>
                    </a:cubicBezTo>
                    <a:close/>
                    <a:moveTo>
                      <a:pt x="2304" y="2092"/>
                    </a:moveTo>
                    <a:lnTo>
                      <a:pt x="2304" y="2092"/>
                    </a:lnTo>
                    <a:cubicBezTo>
                      <a:pt x="2285" y="2072"/>
                      <a:pt x="2286" y="2040"/>
                      <a:pt x="2306" y="2021"/>
                    </a:cubicBezTo>
                    <a:cubicBezTo>
                      <a:pt x="2326" y="2002"/>
                      <a:pt x="2358" y="2003"/>
                      <a:pt x="2377" y="2023"/>
                    </a:cubicBezTo>
                    <a:lnTo>
                      <a:pt x="2377" y="2023"/>
                    </a:lnTo>
                    <a:cubicBezTo>
                      <a:pt x="2396" y="2043"/>
                      <a:pt x="2395" y="2075"/>
                      <a:pt x="2375" y="2094"/>
                    </a:cubicBezTo>
                    <a:cubicBezTo>
                      <a:pt x="2355" y="2113"/>
                      <a:pt x="2323" y="2112"/>
                      <a:pt x="2304" y="2092"/>
                    </a:cubicBezTo>
                    <a:close/>
                    <a:moveTo>
                      <a:pt x="2028" y="1803"/>
                    </a:moveTo>
                    <a:lnTo>
                      <a:pt x="1821" y="1585"/>
                    </a:lnTo>
                    <a:cubicBezTo>
                      <a:pt x="1802" y="1565"/>
                      <a:pt x="1803" y="1534"/>
                      <a:pt x="1823" y="1515"/>
                    </a:cubicBezTo>
                    <a:cubicBezTo>
                      <a:pt x="1843" y="1496"/>
                      <a:pt x="1875" y="1496"/>
                      <a:pt x="1894" y="1516"/>
                    </a:cubicBezTo>
                    <a:lnTo>
                      <a:pt x="2101" y="1734"/>
                    </a:lnTo>
                    <a:cubicBezTo>
                      <a:pt x="2120" y="1754"/>
                      <a:pt x="2119" y="1785"/>
                      <a:pt x="2099" y="1804"/>
                    </a:cubicBezTo>
                    <a:cubicBezTo>
                      <a:pt x="2079" y="1823"/>
                      <a:pt x="2047" y="1823"/>
                      <a:pt x="2028" y="1803"/>
                    </a:cubicBezTo>
                    <a:close/>
                    <a:moveTo>
                      <a:pt x="1545" y="1296"/>
                    </a:moveTo>
                    <a:lnTo>
                      <a:pt x="1545" y="1296"/>
                    </a:lnTo>
                    <a:cubicBezTo>
                      <a:pt x="1526" y="1275"/>
                      <a:pt x="1527" y="1244"/>
                      <a:pt x="1547" y="1225"/>
                    </a:cubicBezTo>
                    <a:cubicBezTo>
                      <a:pt x="1567" y="1206"/>
                      <a:pt x="1599" y="1207"/>
                      <a:pt x="1618" y="1227"/>
                    </a:cubicBezTo>
                    <a:lnTo>
                      <a:pt x="1618" y="1227"/>
                    </a:lnTo>
                    <a:cubicBezTo>
                      <a:pt x="1637" y="1247"/>
                      <a:pt x="1636" y="1279"/>
                      <a:pt x="1616" y="1298"/>
                    </a:cubicBezTo>
                    <a:cubicBezTo>
                      <a:pt x="1596" y="1317"/>
                      <a:pt x="1564" y="1316"/>
                      <a:pt x="1545" y="1296"/>
                    </a:cubicBezTo>
                    <a:close/>
                    <a:moveTo>
                      <a:pt x="1270" y="1006"/>
                    </a:moveTo>
                    <a:lnTo>
                      <a:pt x="1063" y="789"/>
                    </a:lnTo>
                    <a:cubicBezTo>
                      <a:pt x="1044" y="769"/>
                      <a:pt x="1044" y="737"/>
                      <a:pt x="1064" y="718"/>
                    </a:cubicBezTo>
                    <a:cubicBezTo>
                      <a:pt x="1084" y="699"/>
                      <a:pt x="1116" y="700"/>
                      <a:pt x="1135" y="720"/>
                    </a:cubicBezTo>
                    <a:lnTo>
                      <a:pt x="1342" y="937"/>
                    </a:lnTo>
                    <a:cubicBezTo>
                      <a:pt x="1361" y="957"/>
                      <a:pt x="1360" y="989"/>
                      <a:pt x="1340" y="1008"/>
                    </a:cubicBezTo>
                    <a:cubicBezTo>
                      <a:pt x="1320" y="1027"/>
                      <a:pt x="1289" y="1026"/>
                      <a:pt x="1270" y="1006"/>
                    </a:cubicBezTo>
                    <a:close/>
                    <a:moveTo>
                      <a:pt x="787" y="499"/>
                    </a:moveTo>
                    <a:lnTo>
                      <a:pt x="787" y="499"/>
                    </a:lnTo>
                    <a:cubicBezTo>
                      <a:pt x="768" y="479"/>
                      <a:pt x="768" y="447"/>
                      <a:pt x="788" y="428"/>
                    </a:cubicBezTo>
                    <a:cubicBezTo>
                      <a:pt x="808" y="409"/>
                      <a:pt x="840" y="410"/>
                      <a:pt x="859" y="430"/>
                    </a:cubicBezTo>
                    <a:lnTo>
                      <a:pt x="859" y="430"/>
                    </a:lnTo>
                    <a:cubicBezTo>
                      <a:pt x="878" y="450"/>
                      <a:pt x="877" y="482"/>
                      <a:pt x="857" y="501"/>
                    </a:cubicBezTo>
                    <a:cubicBezTo>
                      <a:pt x="837" y="520"/>
                      <a:pt x="806" y="519"/>
                      <a:pt x="787" y="499"/>
                    </a:cubicBezTo>
                    <a:close/>
                    <a:moveTo>
                      <a:pt x="511" y="210"/>
                    </a:moveTo>
                    <a:lnTo>
                      <a:pt x="392" y="85"/>
                    </a:lnTo>
                    <a:lnTo>
                      <a:pt x="464" y="86"/>
                    </a:lnTo>
                    <a:lnTo>
                      <a:pt x="373" y="177"/>
                    </a:lnTo>
                    <a:cubicBezTo>
                      <a:pt x="354" y="196"/>
                      <a:pt x="322" y="196"/>
                      <a:pt x="303" y="177"/>
                    </a:cubicBezTo>
                    <a:cubicBezTo>
                      <a:pt x="283" y="157"/>
                      <a:pt x="283" y="125"/>
                      <a:pt x="302" y="106"/>
                    </a:cubicBezTo>
                    <a:lnTo>
                      <a:pt x="393" y="15"/>
                    </a:lnTo>
                    <a:cubicBezTo>
                      <a:pt x="402" y="6"/>
                      <a:pt x="415" y="0"/>
                      <a:pt x="429" y="1"/>
                    </a:cubicBezTo>
                    <a:cubicBezTo>
                      <a:pt x="442" y="1"/>
                      <a:pt x="455" y="6"/>
                      <a:pt x="464" y="16"/>
                    </a:cubicBezTo>
                    <a:lnTo>
                      <a:pt x="583" y="141"/>
                    </a:lnTo>
                    <a:cubicBezTo>
                      <a:pt x="602" y="161"/>
                      <a:pt x="601" y="192"/>
                      <a:pt x="581" y="211"/>
                    </a:cubicBezTo>
                    <a:cubicBezTo>
                      <a:pt x="561" y="230"/>
                      <a:pt x="530" y="230"/>
                      <a:pt x="511" y="210"/>
                    </a:cubicBezTo>
                    <a:close/>
                    <a:moveTo>
                      <a:pt x="90" y="460"/>
                    </a:moveTo>
                    <a:lnTo>
                      <a:pt x="90" y="460"/>
                    </a:lnTo>
                    <a:cubicBezTo>
                      <a:pt x="70" y="480"/>
                      <a:pt x="39" y="479"/>
                      <a:pt x="20" y="459"/>
                    </a:cubicBezTo>
                    <a:cubicBezTo>
                      <a:pt x="0" y="440"/>
                      <a:pt x="1" y="408"/>
                      <a:pt x="21" y="389"/>
                    </a:cubicBezTo>
                    <a:lnTo>
                      <a:pt x="21" y="389"/>
                    </a:lnTo>
                    <a:cubicBezTo>
                      <a:pt x="40" y="369"/>
                      <a:pt x="72" y="370"/>
                      <a:pt x="91" y="390"/>
                    </a:cubicBezTo>
                    <a:cubicBezTo>
                      <a:pt x="111" y="409"/>
                      <a:pt x="110" y="441"/>
                      <a:pt x="90" y="460"/>
                    </a:cubicBezTo>
                    <a:close/>
                    <a:moveTo>
                      <a:pt x="197" y="678"/>
                    </a:moveTo>
                    <a:lnTo>
                      <a:pt x="404" y="895"/>
                    </a:lnTo>
                    <a:cubicBezTo>
                      <a:pt x="423" y="915"/>
                      <a:pt x="423" y="947"/>
                      <a:pt x="403" y="966"/>
                    </a:cubicBezTo>
                    <a:cubicBezTo>
                      <a:pt x="383" y="985"/>
                      <a:pt x="351" y="984"/>
                      <a:pt x="332" y="964"/>
                    </a:cubicBezTo>
                    <a:lnTo>
                      <a:pt x="125" y="747"/>
                    </a:lnTo>
                    <a:cubicBezTo>
                      <a:pt x="106" y="727"/>
                      <a:pt x="107" y="695"/>
                      <a:pt x="127" y="676"/>
                    </a:cubicBezTo>
                    <a:cubicBezTo>
                      <a:pt x="147" y="657"/>
                      <a:pt x="178" y="658"/>
                      <a:pt x="197" y="678"/>
                    </a:cubicBezTo>
                    <a:close/>
                    <a:moveTo>
                      <a:pt x="680" y="1185"/>
                    </a:moveTo>
                    <a:lnTo>
                      <a:pt x="680" y="1185"/>
                    </a:lnTo>
                    <a:cubicBezTo>
                      <a:pt x="699" y="1205"/>
                      <a:pt x="699" y="1236"/>
                      <a:pt x="678" y="1255"/>
                    </a:cubicBezTo>
                    <a:cubicBezTo>
                      <a:pt x="658" y="1274"/>
                      <a:pt x="627" y="1274"/>
                      <a:pt x="608" y="1253"/>
                    </a:cubicBezTo>
                    <a:lnTo>
                      <a:pt x="608" y="1253"/>
                    </a:lnTo>
                    <a:cubicBezTo>
                      <a:pt x="589" y="1233"/>
                      <a:pt x="590" y="1202"/>
                      <a:pt x="610" y="1183"/>
                    </a:cubicBezTo>
                    <a:cubicBezTo>
                      <a:pt x="630" y="1164"/>
                      <a:pt x="661" y="1165"/>
                      <a:pt x="680" y="1185"/>
                    </a:cubicBezTo>
                    <a:close/>
                    <a:moveTo>
                      <a:pt x="956" y="1474"/>
                    </a:moveTo>
                    <a:lnTo>
                      <a:pt x="1163" y="1691"/>
                    </a:lnTo>
                    <a:cubicBezTo>
                      <a:pt x="1182" y="1711"/>
                      <a:pt x="1181" y="1743"/>
                      <a:pt x="1161" y="1762"/>
                    </a:cubicBezTo>
                    <a:cubicBezTo>
                      <a:pt x="1141" y="1781"/>
                      <a:pt x="1110" y="1780"/>
                      <a:pt x="1091" y="1760"/>
                    </a:cubicBezTo>
                    <a:lnTo>
                      <a:pt x="884" y="1543"/>
                    </a:lnTo>
                    <a:cubicBezTo>
                      <a:pt x="865" y="1523"/>
                      <a:pt x="866" y="1492"/>
                      <a:pt x="886" y="1473"/>
                    </a:cubicBezTo>
                    <a:cubicBezTo>
                      <a:pt x="906" y="1453"/>
                      <a:pt x="937" y="1454"/>
                      <a:pt x="956" y="1474"/>
                    </a:cubicBezTo>
                    <a:close/>
                    <a:moveTo>
                      <a:pt x="1439" y="1981"/>
                    </a:moveTo>
                    <a:lnTo>
                      <a:pt x="1439" y="1981"/>
                    </a:lnTo>
                    <a:cubicBezTo>
                      <a:pt x="1458" y="2001"/>
                      <a:pt x="1457" y="2033"/>
                      <a:pt x="1437" y="2052"/>
                    </a:cubicBezTo>
                    <a:cubicBezTo>
                      <a:pt x="1417" y="2071"/>
                      <a:pt x="1386" y="2070"/>
                      <a:pt x="1367" y="2050"/>
                    </a:cubicBezTo>
                    <a:lnTo>
                      <a:pt x="1367" y="2050"/>
                    </a:lnTo>
                    <a:cubicBezTo>
                      <a:pt x="1348" y="2030"/>
                      <a:pt x="1348" y="1998"/>
                      <a:pt x="1369" y="1979"/>
                    </a:cubicBezTo>
                    <a:cubicBezTo>
                      <a:pt x="1389" y="1960"/>
                      <a:pt x="1420" y="1961"/>
                      <a:pt x="1439" y="1981"/>
                    </a:cubicBezTo>
                    <a:close/>
                    <a:moveTo>
                      <a:pt x="1715" y="2271"/>
                    </a:moveTo>
                    <a:lnTo>
                      <a:pt x="1922" y="2488"/>
                    </a:lnTo>
                    <a:cubicBezTo>
                      <a:pt x="1941" y="2508"/>
                      <a:pt x="1940" y="2540"/>
                      <a:pt x="1920" y="2559"/>
                    </a:cubicBezTo>
                    <a:cubicBezTo>
                      <a:pt x="1900" y="2578"/>
                      <a:pt x="1869" y="2577"/>
                      <a:pt x="1850" y="2557"/>
                    </a:cubicBezTo>
                    <a:lnTo>
                      <a:pt x="1643" y="2340"/>
                    </a:lnTo>
                    <a:cubicBezTo>
                      <a:pt x="1624" y="2320"/>
                      <a:pt x="1624" y="2288"/>
                      <a:pt x="1644" y="2269"/>
                    </a:cubicBezTo>
                    <a:cubicBezTo>
                      <a:pt x="1664" y="2250"/>
                      <a:pt x="1696" y="2251"/>
                      <a:pt x="1715" y="2271"/>
                    </a:cubicBezTo>
                    <a:close/>
                    <a:moveTo>
                      <a:pt x="2198" y="2778"/>
                    </a:moveTo>
                    <a:lnTo>
                      <a:pt x="2198" y="2778"/>
                    </a:lnTo>
                    <a:cubicBezTo>
                      <a:pt x="2217" y="2798"/>
                      <a:pt x="2216" y="2829"/>
                      <a:pt x="2196" y="2848"/>
                    </a:cubicBezTo>
                    <a:cubicBezTo>
                      <a:pt x="2176" y="2867"/>
                      <a:pt x="2144" y="2866"/>
                      <a:pt x="2125" y="2846"/>
                    </a:cubicBezTo>
                    <a:lnTo>
                      <a:pt x="2125" y="2846"/>
                    </a:lnTo>
                    <a:cubicBezTo>
                      <a:pt x="2106" y="2826"/>
                      <a:pt x="2107" y="2795"/>
                      <a:pt x="2127" y="2776"/>
                    </a:cubicBezTo>
                    <a:cubicBezTo>
                      <a:pt x="2147" y="2757"/>
                      <a:pt x="2179" y="2758"/>
                      <a:pt x="2198" y="2778"/>
                    </a:cubicBezTo>
                    <a:close/>
                    <a:moveTo>
                      <a:pt x="2474" y="3067"/>
                    </a:moveTo>
                    <a:lnTo>
                      <a:pt x="2681" y="3284"/>
                    </a:lnTo>
                    <a:cubicBezTo>
                      <a:pt x="2700" y="3304"/>
                      <a:pt x="2699" y="3336"/>
                      <a:pt x="2679" y="3355"/>
                    </a:cubicBezTo>
                    <a:cubicBezTo>
                      <a:pt x="2659" y="3374"/>
                      <a:pt x="2628" y="3373"/>
                      <a:pt x="2608" y="3353"/>
                    </a:cubicBezTo>
                    <a:lnTo>
                      <a:pt x="2402" y="3136"/>
                    </a:lnTo>
                    <a:cubicBezTo>
                      <a:pt x="2382" y="3116"/>
                      <a:pt x="2383" y="3085"/>
                      <a:pt x="2403" y="3065"/>
                    </a:cubicBezTo>
                    <a:cubicBezTo>
                      <a:pt x="2423" y="3046"/>
                      <a:pt x="2455" y="3047"/>
                      <a:pt x="2474" y="3067"/>
                    </a:cubicBezTo>
                    <a:close/>
                    <a:moveTo>
                      <a:pt x="2957" y="3574"/>
                    </a:moveTo>
                    <a:lnTo>
                      <a:pt x="2957" y="3574"/>
                    </a:lnTo>
                    <a:cubicBezTo>
                      <a:pt x="2976" y="3594"/>
                      <a:pt x="2975" y="3626"/>
                      <a:pt x="2955" y="3645"/>
                    </a:cubicBezTo>
                    <a:cubicBezTo>
                      <a:pt x="2935" y="3664"/>
                      <a:pt x="2903" y="3663"/>
                      <a:pt x="2884" y="3643"/>
                    </a:cubicBezTo>
                    <a:lnTo>
                      <a:pt x="2884" y="3643"/>
                    </a:lnTo>
                    <a:cubicBezTo>
                      <a:pt x="2865" y="3623"/>
                      <a:pt x="2866" y="3591"/>
                      <a:pt x="2886" y="3572"/>
                    </a:cubicBezTo>
                    <a:cubicBezTo>
                      <a:pt x="2906" y="3553"/>
                      <a:pt x="2938" y="3554"/>
                      <a:pt x="2957" y="3574"/>
                    </a:cubicBezTo>
                    <a:close/>
                    <a:moveTo>
                      <a:pt x="3233" y="3864"/>
                    </a:moveTo>
                    <a:lnTo>
                      <a:pt x="3440" y="4081"/>
                    </a:lnTo>
                    <a:cubicBezTo>
                      <a:pt x="3459" y="4101"/>
                      <a:pt x="3458" y="4133"/>
                      <a:pt x="3438" y="4152"/>
                    </a:cubicBezTo>
                    <a:cubicBezTo>
                      <a:pt x="3418" y="4171"/>
                      <a:pt x="3386" y="4170"/>
                      <a:pt x="3367" y="4150"/>
                    </a:cubicBezTo>
                    <a:lnTo>
                      <a:pt x="3160" y="3933"/>
                    </a:lnTo>
                    <a:cubicBezTo>
                      <a:pt x="3141" y="3913"/>
                      <a:pt x="3142" y="3881"/>
                      <a:pt x="3162" y="3862"/>
                    </a:cubicBezTo>
                    <a:cubicBezTo>
                      <a:pt x="3182" y="3843"/>
                      <a:pt x="3214" y="3844"/>
                      <a:pt x="3233" y="3864"/>
                    </a:cubicBezTo>
                    <a:close/>
                    <a:moveTo>
                      <a:pt x="3716" y="4371"/>
                    </a:moveTo>
                    <a:lnTo>
                      <a:pt x="3716" y="4371"/>
                    </a:lnTo>
                    <a:cubicBezTo>
                      <a:pt x="3735" y="4391"/>
                      <a:pt x="3734" y="4422"/>
                      <a:pt x="3714" y="4441"/>
                    </a:cubicBezTo>
                    <a:cubicBezTo>
                      <a:pt x="3694" y="4460"/>
                      <a:pt x="3662" y="4459"/>
                      <a:pt x="3643" y="4439"/>
                    </a:cubicBezTo>
                    <a:lnTo>
                      <a:pt x="3643" y="4439"/>
                    </a:lnTo>
                    <a:cubicBezTo>
                      <a:pt x="3624" y="4419"/>
                      <a:pt x="3625" y="4388"/>
                      <a:pt x="3645" y="4369"/>
                    </a:cubicBezTo>
                    <a:cubicBezTo>
                      <a:pt x="3665" y="4350"/>
                      <a:pt x="3697" y="4351"/>
                      <a:pt x="3716" y="4371"/>
                    </a:cubicBezTo>
                    <a:close/>
                    <a:moveTo>
                      <a:pt x="3992" y="4660"/>
                    </a:moveTo>
                    <a:lnTo>
                      <a:pt x="4199" y="4877"/>
                    </a:lnTo>
                    <a:cubicBezTo>
                      <a:pt x="4218" y="4897"/>
                      <a:pt x="4217" y="4929"/>
                      <a:pt x="4197" y="4948"/>
                    </a:cubicBezTo>
                    <a:cubicBezTo>
                      <a:pt x="4177" y="4967"/>
                      <a:pt x="4145" y="4966"/>
                      <a:pt x="4126" y="4946"/>
                    </a:cubicBezTo>
                    <a:lnTo>
                      <a:pt x="3919" y="4729"/>
                    </a:lnTo>
                    <a:cubicBezTo>
                      <a:pt x="3900" y="4709"/>
                      <a:pt x="3901" y="4677"/>
                      <a:pt x="3921" y="4658"/>
                    </a:cubicBezTo>
                    <a:cubicBezTo>
                      <a:pt x="3941" y="4639"/>
                      <a:pt x="3973" y="4640"/>
                      <a:pt x="3992" y="4660"/>
                    </a:cubicBezTo>
                    <a:close/>
                    <a:moveTo>
                      <a:pt x="4475" y="5167"/>
                    </a:moveTo>
                    <a:lnTo>
                      <a:pt x="4475" y="5167"/>
                    </a:lnTo>
                    <a:cubicBezTo>
                      <a:pt x="4494" y="5187"/>
                      <a:pt x="4493" y="5219"/>
                      <a:pt x="4473" y="5238"/>
                    </a:cubicBezTo>
                    <a:cubicBezTo>
                      <a:pt x="4453" y="5257"/>
                      <a:pt x="4421" y="5256"/>
                      <a:pt x="4402" y="5236"/>
                    </a:cubicBezTo>
                    <a:lnTo>
                      <a:pt x="4402" y="5236"/>
                    </a:lnTo>
                    <a:cubicBezTo>
                      <a:pt x="4383" y="5216"/>
                      <a:pt x="4384" y="5184"/>
                      <a:pt x="4404" y="5165"/>
                    </a:cubicBezTo>
                    <a:cubicBezTo>
                      <a:pt x="4424" y="5146"/>
                      <a:pt x="4456" y="5147"/>
                      <a:pt x="4475" y="5167"/>
                    </a:cubicBezTo>
                    <a:close/>
                    <a:moveTo>
                      <a:pt x="4750" y="5457"/>
                    </a:moveTo>
                    <a:lnTo>
                      <a:pt x="4957" y="5674"/>
                    </a:lnTo>
                    <a:cubicBezTo>
                      <a:pt x="4976" y="5694"/>
                      <a:pt x="4976" y="5725"/>
                      <a:pt x="4956" y="5745"/>
                    </a:cubicBezTo>
                    <a:cubicBezTo>
                      <a:pt x="4936" y="5764"/>
                      <a:pt x="4904" y="5763"/>
                      <a:pt x="4885" y="5743"/>
                    </a:cubicBezTo>
                    <a:lnTo>
                      <a:pt x="4678" y="5526"/>
                    </a:lnTo>
                    <a:cubicBezTo>
                      <a:pt x="4659" y="5506"/>
                      <a:pt x="4660" y="5474"/>
                      <a:pt x="4680" y="5455"/>
                    </a:cubicBezTo>
                    <a:cubicBezTo>
                      <a:pt x="4700" y="5436"/>
                      <a:pt x="4731" y="5437"/>
                      <a:pt x="4750" y="5457"/>
                    </a:cubicBezTo>
                    <a:close/>
                    <a:moveTo>
                      <a:pt x="5233" y="5964"/>
                    </a:moveTo>
                    <a:lnTo>
                      <a:pt x="5233" y="5964"/>
                    </a:lnTo>
                    <a:cubicBezTo>
                      <a:pt x="5252" y="5984"/>
                      <a:pt x="5252" y="6015"/>
                      <a:pt x="5232" y="6034"/>
                    </a:cubicBezTo>
                    <a:cubicBezTo>
                      <a:pt x="5211" y="6053"/>
                      <a:pt x="5180" y="6052"/>
                      <a:pt x="5161" y="6032"/>
                    </a:cubicBezTo>
                    <a:lnTo>
                      <a:pt x="5161" y="6032"/>
                    </a:lnTo>
                    <a:cubicBezTo>
                      <a:pt x="5142" y="6012"/>
                      <a:pt x="5143" y="5981"/>
                      <a:pt x="5163" y="5962"/>
                    </a:cubicBezTo>
                    <a:cubicBezTo>
                      <a:pt x="5183" y="5943"/>
                      <a:pt x="5214" y="5944"/>
                      <a:pt x="5233" y="5964"/>
                    </a:cubicBezTo>
                    <a:close/>
                    <a:moveTo>
                      <a:pt x="5509" y="6253"/>
                    </a:moveTo>
                    <a:lnTo>
                      <a:pt x="5716" y="6470"/>
                    </a:lnTo>
                    <a:cubicBezTo>
                      <a:pt x="5735" y="6490"/>
                      <a:pt x="5735" y="6522"/>
                      <a:pt x="5715" y="6541"/>
                    </a:cubicBezTo>
                    <a:cubicBezTo>
                      <a:pt x="5695" y="6560"/>
                      <a:pt x="5663" y="6559"/>
                      <a:pt x="5644" y="6539"/>
                    </a:cubicBezTo>
                    <a:lnTo>
                      <a:pt x="5437" y="6322"/>
                    </a:lnTo>
                    <a:cubicBezTo>
                      <a:pt x="5418" y="6302"/>
                      <a:pt x="5419" y="6270"/>
                      <a:pt x="5439" y="6251"/>
                    </a:cubicBezTo>
                    <a:cubicBezTo>
                      <a:pt x="5459" y="6232"/>
                      <a:pt x="5490" y="6233"/>
                      <a:pt x="5509" y="6253"/>
                    </a:cubicBezTo>
                    <a:close/>
                  </a:path>
                </a:pathLst>
              </a:custGeom>
              <a:solidFill>
                <a:srgbClr val="FFFFFF"/>
              </a:solidFill>
              <a:ln w="1588" cap="flat">
                <a:solidFill>
                  <a:srgbClr val="FFFFFF"/>
                </a:solidFill>
                <a:prstDash val="solid"/>
                <a:bevel/>
                <a:headEnd/>
                <a:tailEnd/>
              </a:ln>
            </p:spPr>
            <p:txBody>
              <a:bodyPr/>
              <a:lstStyle/>
              <a:p>
                <a:endParaRPr lang="zh-CN" altLang="en-US"/>
              </a:p>
            </p:txBody>
          </p:sp>
        </p:grpSp>
        <p:grpSp>
          <p:nvGrpSpPr>
            <p:cNvPr id="36" name="Group 597"/>
            <p:cNvGrpSpPr>
              <a:grpSpLocks/>
            </p:cNvGrpSpPr>
            <p:nvPr/>
          </p:nvGrpSpPr>
          <p:grpSpPr bwMode="auto">
            <a:xfrm>
              <a:off x="3199" y="2219"/>
              <a:ext cx="1240" cy="59"/>
              <a:chOff x="3199" y="2219"/>
              <a:chExt cx="1240" cy="59"/>
            </a:xfrm>
          </p:grpSpPr>
          <p:sp>
            <p:nvSpPr>
              <p:cNvPr id="78" name="Freeform 595"/>
              <p:cNvSpPr>
                <a:spLocks/>
              </p:cNvSpPr>
              <p:nvPr/>
            </p:nvSpPr>
            <p:spPr bwMode="auto">
              <a:xfrm>
                <a:off x="3203" y="2223"/>
                <a:ext cx="1232" cy="51"/>
              </a:xfrm>
              <a:custGeom>
                <a:avLst/>
                <a:gdLst>
                  <a:gd name="T0" fmla="*/ 1232 w 1232"/>
                  <a:gd name="T1" fmla="*/ 1 h 51"/>
                  <a:gd name="T2" fmla="*/ 0 w 1232"/>
                  <a:gd name="T3" fmla="*/ 0 h 51"/>
                  <a:gd name="T4" fmla="*/ 0 w 1232"/>
                  <a:gd name="T5" fmla="*/ 49 h 51"/>
                  <a:gd name="T6" fmla="*/ 1232 w 1232"/>
                  <a:gd name="T7" fmla="*/ 51 h 51"/>
                  <a:gd name="T8" fmla="*/ 1232 w 1232"/>
                  <a:gd name="T9" fmla="*/ 1 h 51"/>
                </a:gdLst>
                <a:ahLst/>
                <a:cxnLst>
                  <a:cxn ang="0">
                    <a:pos x="T0" y="T1"/>
                  </a:cxn>
                  <a:cxn ang="0">
                    <a:pos x="T2" y="T3"/>
                  </a:cxn>
                  <a:cxn ang="0">
                    <a:pos x="T4" y="T5"/>
                  </a:cxn>
                  <a:cxn ang="0">
                    <a:pos x="T6" y="T7"/>
                  </a:cxn>
                  <a:cxn ang="0">
                    <a:pos x="T8" y="T9"/>
                  </a:cxn>
                </a:cxnLst>
                <a:rect l="0" t="0" r="r" b="b"/>
                <a:pathLst>
                  <a:path w="1232" h="51">
                    <a:moveTo>
                      <a:pt x="1232" y="1"/>
                    </a:moveTo>
                    <a:lnTo>
                      <a:pt x="0" y="0"/>
                    </a:lnTo>
                    <a:lnTo>
                      <a:pt x="0" y="49"/>
                    </a:lnTo>
                    <a:lnTo>
                      <a:pt x="1232" y="51"/>
                    </a:lnTo>
                    <a:lnTo>
                      <a:pt x="1232" y="1"/>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596"/>
              <p:cNvSpPr>
                <a:spLocks noEditPoints="1"/>
              </p:cNvSpPr>
              <p:nvPr/>
            </p:nvSpPr>
            <p:spPr bwMode="auto">
              <a:xfrm>
                <a:off x="3199" y="2219"/>
                <a:ext cx="1240" cy="59"/>
              </a:xfrm>
              <a:custGeom>
                <a:avLst/>
                <a:gdLst>
                  <a:gd name="T0" fmla="*/ 7573 w 7623"/>
                  <a:gd name="T1" fmla="*/ 288 h 363"/>
                  <a:gd name="T2" fmla="*/ 7502 w 7623"/>
                  <a:gd name="T3" fmla="*/ 59 h 363"/>
                  <a:gd name="T4" fmla="*/ 7302 w 7623"/>
                  <a:gd name="T5" fmla="*/ 59 h 363"/>
                  <a:gd name="T6" fmla="*/ 6952 w 7623"/>
                  <a:gd name="T7" fmla="*/ 58 h 363"/>
                  <a:gd name="T8" fmla="*/ 6752 w 7623"/>
                  <a:gd name="T9" fmla="*/ 58 h 363"/>
                  <a:gd name="T10" fmla="*/ 6402 w 7623"/>
                  <a:gd name="T11" fmla="*/ 58 h 363"/>
                  <a:gd name="T12" fmla="*/ 6202 w 7623"/>
                  <a:gd name="T13" fmla="*/ 57 h 363"/>
                  <a:gd name="T14" fmla="*/ 5852 w 7623"/>
                  <a:gd name="T15" fmla="*/ 57 h 363"/>
                  <a:gd name="T16" fmla="*/ 5652 w 7623"/>
                  <a:gd name="T17" fmla="*/ 57 h 363"/>
                  <a:gd name="T18" fmla="*/ 5302 w 7623"/>
                  <a:gd name="T19" fmla="*/ 56 h 363"/>
                  <a:gd name="T20" fmla="*/ 5102 w 7623"/>
                  <a:gd name="T21" fmla="*/ 56 h 363"/>
                  <a:gd name="T22" fmla="*/ 4752 w 7623"/>
                  <a:gd name="T23" fmla="*/ 56 h 363"/>
                  <a:gd name="T24" fmla="*/ 4552 w 7623"/>
                  <a:gd name="T25" fmla="*/ 55 h 363"/>
                  <a:gd name="T26" fmla="*/ 4202 w 7623"/>
                  <a:gd name="T27" fmla="*/ 55 h 363"/>
                  <a:gd name="T28" fmla="*/ 4002 w 7623"/>
                  <a:gd name="T29" fmla="*/ 55 h 363"/>
                  <a:gd name="T30" fmla="*/ 3652 w 7623"/>
                  <a:gd name="T31" fmla="*/ 54 h 363"/>
                  <a:gd name="T32" fmla="*/ 3452 w 7623"/>
                  <a:gd name="T33" fmla="*/ 54 h 363"/>
                  <a:gd name="T34" fmla="*/ 3101 w 7623"/>
                  <a:gd name="T35" fmla="*/ 54 h 363"/>
                  <a:gd name="T36" fmla="*/ 2902 w 7623"/>
                  <a:gd name="T37" fmla="*/ 53 h 363"/>
                  <a:gd name="T38" fmla="*/ 2551 w 7623"/>
                  <a:gd name="T39" fmla="*/ 53 h 363"/>
                  <a:gd name="T40" fmla="*/ 2352 w 7623"/>
                  <a:gd name="T41" fmla="*/ 53 h 363"/>
                  <a:gd name="T42" fmla="*/ 2001 w 7623"/>
                  <a:gd name="T43" fmla="*/ 52 h 363"/>
                  <a:gd name="T44" fmla="*/ 1802 w 7623"/>
                  <a:gd name="T45" fmla="*/ 52 h 363"/>
                  <a:gd name="T46" fmla="*/ 1451 w 7623"/>
                  <a:gd name="T47" fmla="*/ 52 h 363"/>
                  <a:gd name="T48" fmla="*/ 1252 w 7623"/>
                  <a:gd name="T49" fmla="*/ 51 h 363"/>
                  <a:gd name="T50" fmla="*/ 901 w 7623"/>
                  <a:gd name="T51" fmla="*/ 51 h 363"/>
                  <a:gd name="T52" fmla="*/ 702 w 7623"/>
                  <a:gd name="T53" fmla="*/ 51 h 363"/>
                  <a:gd name="T54" fmla="*/ 351 w 7623"/>
                  <a:gd name="T55" fmla="*/ 50 h 363"/>
                  <a:gd name="T56" fmla="*/ 0 w 7623"/>
                  <a:gd name="T57" fmla="*/ 25 h 363"/>
                  <a:gd name="T58" fmla="*/ 50 w 7623"/>
                  <a:gd name="T59" fmla="*/ 248 h 363"/>
                  <a:gd name="T60" fmla="*/ 295 w 7623"/>
                  <a:gd name="T61" fmla="*/ 304 h 363"/>
                  <a:gd name="T62" fmla="*/ 495 w 7623"/>
                  <a:gd name="T63" fmla="*/ 304 h 363"/>
                  <a:gd name="T64" fmla="*/ 845 w 7623"/>
                  <a:gd name="T65" fmla="*/ 305 h 363"/>
                  <a:gd name="T66" fmla="*/ 1045 w 7623"/>
                  <a:gd name="T67" fmla="*/ 305 h 363"/>
                  <a:gd name="T68" fmla="*/ 1395 w 7623"/>
                  <a:gd name="T69" fmla="*/ 305 h 363"/>
                  <a:gd name="T70" fmla="*/ 1595 w 7623"/>
                  <a:gd name="T71" fmla="*/ 306 h 363"/>
                  <a:gd name="T72" fmla="*/ 1945 w 7623"/>
                  <a:gd name="T73" fmla="*/ 306 h 363"/>
                  <a:gd name="T74" fmla="*/ 2145 w 7623"/>
                  <a:gd name="T75" fmla="*/ 306 h 363"/>
                  <a:gd name="T76" fmla="*/ 2495 w 7623"/>
                  <a:gd name="T77" fmla="*/ 307 h 363"/>
                  <a:gd name="T78" fmla="*/ 2695 w 7623"/>
                  <a:gd name="T79" fmla="*/ 307 h 363"/>
                  <a:gd name="T80" fmla="*/ 3045 w 7623"/>
                  <a:gd name="T81" fmla="*/ 307 h 363"/>
                  <a:gd name="T82" fmla="*/ 3245 w 7623"/>
                  <a:gd name="T83" fmla="*/ 308 h 363"/>
                  <a:gd name="T84" fmla="*/ 3595 w 7623"/>
                  <a:gd name="T85" fmla="*/ 308 h 363"/>
                  <a:gd name="T86" fmla="*/ 3795 w 7623"/>
                  <a:gd name="T87" fmla="*/ 308 h 363"/>
                  <a:gd name="T88" fmla="*/ 4145 w 7623"/>
                  <a:gd name="T89" fmla="*/ 309 h 363"/>
                  <a:gd name="T90" fmla="*/ 4345 w 7623"/>
                  <a:gd name="T91" fmla="*/ 309 h 363"/>
                  <a:gd name="T92" fmla="*/ 4695 w 7623"/>
                  <a:gd name="T93" fmla="*/ 310 h 363"/>
                  <a:gd name="T94" fmla="*/ 4895 w 7623"/>
                  <a:gd name="T95" fmla="*/ 310 h 363"/>
                  <a:gd name="T96" fmla="*/ 5245 w 7623"/>
                  <a:gd name="T97" fmla="*/ 310 h 363"/>
                  <a:gd name="T98" fmla="*/ 5445 w 7623"/>
                  <a:gd name="T99" fmla="*/ 310 h 363"/>
                  <a:gd name="T100" fmla="*/ 5795 w 7623"/>
                  <a:gd name="T101" fmla="*/ 311 h 363"/>
                  <a:gd name="T102" fmla="*/ 5995 w 7623"/>
                  <a:gd name="T103" fmla="*/ 311 h 363"/>
                  <a:gd name="T104" fmla="*/ 6345 w 7623"/>
                  <a:gd name="T105" fmla="*/ 312 h 363"/>
                  <a:gd name="T106" fmla="*/ 6545 w 7623"/>
                  <a:gd name="T107" fmla="*/ 312 h 363"/>
                  <a:gd name="T108" fmla="*/ 6895 w 7623"/>
                  <a:gd name="T109" fmla="*/ 312 h 363"/>
                  <a:gd name="T110" fmla="*/ 7095 w 7623"/>
                  <a:gd name="T111" fmla="*/ 313 h 363"/>
                  <a:gd name="T112" fmla="*/ 7445 w 7623"/>
                  <a:gd name="T113" fmla="*/ 31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623" h="363">
                    <a:moveTo>
                      <a:pt x="7573" y="288"/>
                    </a:moveTo>
                    <a:lnTo>
                      <a:pt x="7573" y="138"/>
                    </a:lnTo>
                    <a:cubicBezTo>
                      <a:pt x="7573" y="124"/>
                      <a:pt x="7585" y="113"/>
                      <a:pt x="7598" y="113"/>
                    </a:cubicBezTo>
                    <a:cubicBezTo>
                      <a:pt x="7612" y="113"/>
                      <a:pt x="7623" y="124"/>
                      <a:pt x="7623" y="138"/>
                    </a:cubicBezTo>
                    <a:lnTo>
                      <a:pt x="7623" y="288"/>
                    </a:lnTo>
                    <a:cubicBezTo>
                      <a:pt x="7623" y="302"/>
                      <a:pt x="7612" y="313"/>
                      <a:pt x="7598" y="313"/>
                    </a:cubicBezTo>
                    <a:cubicBezTo>
                      <a:pt x="7585" y="313"/>
                      <a:pt x="7573" y="302"/>
                      <a:pt x="7573" y="288"/>
                    </a:cubicBezTo>
                    <a:close/>
                    <a:moveTo>
                      <a:pt x="7502" y="59"/>
                    </a:moveTo>
                    <a:lnTo>
                      <a:pt x="7502" y="59"/>
                    </a:lnTo>
                    <a:cubicBezTo>
                      <a:pt x="7488" y="59"/>
                      <a:pt x="7477" y="47"/>
                      <a:pt x="7477" y="34"/>
                    </a:cubicBezTo>
                    <a:cubicBezTo>
                      <a:pt x="7478" y="20"/>
                      <a:pt x="7489" y="9"/>
                      <a:pt x="7503" y="9"/>
                    </a:cubicBezTo>
                    <a:lnTo>
                      <a:pt x="7503" y="9"/>
                    </a:lnTo>
                    <a:cubicBezTo>
                      <a:pt x="7517" y="9"/>
                      <a:pt x="7528" y="21"/>
                      <a:pt x="7527" y="35"/>
                    </a:cubicBezTo>
                    <a:cubicBezTo>
                      <a:pt x="7527" y="48"/>
                      <a:pt x="7516" y="59"/>
                      <a:pt x="7502" y="59"/>
                    </a:cubicBezTo>
                    <a:close/>
                    <a:moveTo>
                      <a:pt x="7302" y="59"/>
                    </a:moveTo>
                    <a:lnTo>
                      <a:pt x="7152" y="59"/>
                    </a:lnTo>
                    <a:cubicBezTo>
                      <a:pt x="7138" y="59"/>
                      <a:pt x="7127" y="47"/>
                      <a:pt x="7127" y="34"/>
                    </a:cubicBezTo>
                    <a:cubicBezTo>
                      <a:pt x="7127" y="20"/>
                      <a:pt x="7139" y="9"/>
                      <a:pt x="7152" y="9"/>
                    </a:cubicBezTo>
                    <a:lnTo>
                      <a:pt x="7302" y="9"/>
                    </a:lnTo>
                    <a:cubicBezTo>
                      <a:pt x="7316" y="9"/>
                      <a:pt x="7327" y="20"/>
                      <a:pt x="7327" y="34"/>
                    </a:cubicBezTo>
                    <a:cubicBezTo>
                      <a:pt x="7327" y="48"/>
                      <a:pt x="7316" y="59"/>
                      <a:pt x="7302" y="59"/>
                    </a:cubicBezTo>
                    <a:close/>
                    <a:moveTo>
                      <a:pt x="6952" y="58"/>
                    </a:moveTo>
                    <a:lnTo>
                      <a:pt x="6952" y="58"/>
                    </a:lnTo>
                    <a:cubicBezTo>
                      <a:pt x="6938" y="58"/>
                      <a:pt x="6927" y="47"/>
                      <a:pt x="6927" y="33"/>
                    </a:cubicBezTo>
                    <a:cubicBezTo>
                      <a:pt x="6928" y="19"/>
                      <a:pt x="6939" y="8"/>
                      <a:pt x="6953" y="8"/>
                    </a:cubicBezTo>
                    <a:lnTo>
                      <a:pt x="6953" y="8"/>
                    </a:lnTo>
                    <a:cubicBezTo>
                      <a:pt x="6967" y="9"/>
                      <a:pt x="6978" y="20"/>
                      <a:pt x="6977" y="34"/>
                    </a:cubicBezTo>
                    <a:cubicBezTo>
                      <a:pt x="6977" y="48"/>
                      <a:pt x="6966" y="59"/>
                      <a:pt x="6952" y="58"/>
                    </a:cubicBezTo>
                    <a:close/>
                    <a:moveTo>
                      <a:pt x="6752" y="58"/>
                    </a:moveTo>
                    <a:lnTo>
                      <a:pt x="6602" y="58"/>
                    </a:lnTo>
                    <a:cubicBezTo>
                      <a:pt x="6588" y="58"/>
                      <a:pt x="6577" y="47"/>
                      <a:pt x="6577" y="33"/>
                    </a:cubicBezTo>
                    <a:cubicBezTo>
                      <a:pt x="6577" y="19"/>
                      <a:pt x="6589" y="8"/>
                      <a:pt x="6602" y="8"/>
                    </a:cubicBezTo>
                    <a:lnTo>
                      <a:pt x="6752" y="8"/>
                    </a:lnTo>
                    <a:cubicBezTo>
                      <a:pt x="6766" y="8"/>
                      <a:pt x="6777" y="19"/>
                      <a:pt x="6777" y="33"/>
                    </a:cubicBezTo>
                    <a:cubicBezTo>
                      <a:pt x="6777" y="47"/>
                      <a:pt x="6766" y="58"/>
                      <a:pt x="6752" y="58"/>
                    </a:cubicBezTo>
                    <a:close/>
                    <a:moveTo>
                      <a:pt x="6402" y="58"/>
                    </a:moveTo>
                    <a:lnTo>
                      <a:pt x="6402" y="58"/>
                    </a:lnTo>
                    <a:cubicBezTo>
                      <a:pt x="6388" y="57"/>
                      <a:pt x="6377" y="46"/>
                      <a:pt x="6377" y="32"/>
                    </a:cubicBezTo>
                    <a:cubicBezTo>
                      <a:pt x="6378" y="18"/>
                      <a:pt x="6389" y="7"/>
                      <a:pt x="6403" y="8"/>
                    </a:cubicBezTo>
                    <a:lnTo>
                      <a:pt x="6403" y="8"/>
                    </a:lnTo>
                    <a:cubicBezTo>
                      <a:pt x="6417" y="8"/>
                      <a:pt x="6428" y="19"/>
                      <a:pt x="6427" y="33"/>
                    </a:cubicBezTo>
                    <a:cubicBezTo>
                      <a:pt x="6427" y="47"/>
                      <a:pt x="6416" y="58"/>
                      <a:pt x="6402" y="58"/>
                    </a:cubicBezTo>
                    <a:close/>
                    <a:moveTo>
                      <a:pt x="6202" y="57"/>
                    </a:moveTo>
                    <a:lnTo>
                      <a:pt x="6052" y="57"/>
                    </a:lnTo>
                    <a:cubicBezTo>
                      <a:pt x="6038" y="57"/>
                      <a:pt x="6027" y="46"/>
                      <a:pt x="6027" y="32"/>
                    </a:cubicBezTo>
                    <a:cubicBezTo>
                      <a:pt x="6027" y="18"/>
                      <a:pt x="6038" y="7"/>
                      <a:pt x="6052" y="7"/>
                    </a:cubicBezTo>
                    <a:lnTo>
                      <a:pt x="6202" y="7"/>
                    </a:lnTo>
                    <a:cubicBezTo>
                      <a:pt x="6216" y="7"/>
                      <a:pt x="6227" y="19"/>
                      <a:pt x="6227" y="33"/>
                    </a:cubicBezTo>
                    <a:cubicBezTo>
                      <a:pt x="6227" y="46"/>
                      <a:pt x="6216" y="57"/>
                      <a:pt x="6202" y="57"/>
                    </a:cubicBezTo>
                    <a:close/>
                    <a:moveTo>
                      <a:pt x="5852" y="57"/>
                    </a:moveTo>
                    <a:lnTo>
                      <a:pt x="5852" y="57"/>
                    </a:lnTo>
                    <a:cubicBezTo>
                      <a:pt x="5838" y="57"/>
                      <a:pt x="5827" y="45"/>
                      <a:pt x="5827" y="32"/>
                    </a:cubicBezTo>
                    <a:cubicBezTo>
                      <a:pt x="5827" y="18"/>
                      <a:pt x="5839" y="7"/>
                      <a:pt x="5853" y="7"/>
                    </a:cubicBezTo>
                    <a:lnTo>
                      <a:pt x="5853" y="7"/>
                    </a:lnTo>
                    <a:cubicBezTo>
                      <a:pt x="5867" y="7"/>
                      <a:pt x="5877" y="19"/>
                      <a:pt x="5877" y="33"/>
                    </a:cubicBezTo>
                    <a:cubicBezTo>
                      <a:pt x="5877" y="46"/>
                      <a:pt x="5866" y="57"/>
                      <a:pt x="5852" y="57"/>
                    </a:cubicBezTo>
                    <a:close/>
                    <a:moveTo>
                      <a:pt x="5652" y="57"/>
                    </a:moveTo>
                    <a:lnTo>
                      <a:pt x="5502" y="57"/>
                    </a:lnTo>
                    <a:cubicBezTo>
                      <a:pt x="5488" y="57"/>
                      <a:pt x="5477" y="45"/>
                      <a:pt x="5477" y="32"/>
                    </a:cubicBezTo>
                    <a:cubicBezTo>
                      <a:pt x="5477" y="18"/>
                      <a:pt x="5488" y="7"/>
                      <a:pt x="5502" y="7"/>
                    </a:cubicBezTo>
                    <a:lnTo>
                      <a:pt x="5652" y="7"/>
                    </a:lnTo>
                    <a:cubicBezTo>
                      <a:pt x="5666" y="7"/>
                      <a:pt x="5677" y="18"/>
                      <a:pt x="5677" y="32"/>
                    </a:cubicBezTo>
                    <a:cubicBezTo>
                      <a:pt x="5677" y="46"/>
                      <a:pt x="5666" y="57"/>
                      <a:pt x="5652" y="57"/>
                    </a:cubicBezTo>
                    <a:close/>
                    <a:moveTo>
                      <a:pt x="5302" y="56"/>
                    </a:moveTo>
                    <a:lnTo>
                      <a:pt x="5302" y="56"/>
                    </a:lnTo>
                    <a:cubicBezTo>
                      <a:pt x="5288" y="56"/>
                      <a:pt x="5277" y="45"/>
                      <a:pt x="5277" y="31"/>
                    </a:cubicBezTo>
                    <a:cubicBezTo>
                      <a:pt x="5277" y="17"/>
                      <a:pt x="5289" y="6"/>
                      <a:pt x="5303" y="6"/>
                    </a:cubicBezTo>
                    <a:lnTo>
                      <a:pt x="5303" y="6"/>
                    </a:lnTo>
                    <a:cubicBezTo>
                      <a:pt x="5316" y="7"/>
                      <a:pt x="5327" y="18"/>
                      <a:pt x="5327" y="32"/>
                    </a:cubicBezTo>
                    <a:cubicBezTo>
                      <a:pt x="5327" y="46"/>
                      <a:pt x="5316" y="57"/>
                      <a:pt x="5302" y="56"/>
                    </a:cubicBezTo>
                    <a:close/>
                    <a:moveTo>
                      <a:pt x="5102" y="56"/>
                    </a:moveTo>
                    <a:lnTo>
                      <a:pt x="4952" y="56"/>
                    </a:lnTo>
                    <a:cubicBezTo>
                      <a:pt x="4938" y="56"/>
                      <a:pt x="4927" y="45"/>
                      <a:pt x="4927" y="31"/>
                    </a:cubicBezTo>
                    <a:cubicBezTo>
                      <a:pt x="4927" y="17"/>
                      <a:pt x="4938" y="6"/>
                      <a:pt x="4952" y="6"/>
                    </a:cubicBezTo>
                    <a:lnTo>
                      <a:pt x="5102" y="6"/>
                    </a:lnTo>
                    <a:cubicBezTo>
                      <a:pt x="5116" y="6"/>
                      <a:pt x="5127" y="17"/>
                      <a:pt x="5127" y="31"/>
                    </a:cubicBezTo>
                    <a:cubicBezTo>
                      <a:pt x="5127" y="45"/>
                      <a:pt x="5116" y="56"/>
                      <a:pt x="5102" y="56"/>
                    </a:cubicBezTo>
                    <a:close/>
                    <a:moveTo>
                      <a:pt x="4752" y="56"/>
                    </a:moveTo>
                    <a:lnTo>
                      <a:pt x="4752" y="56"/>
                    </a:lnTo>
                    <a:cubicBezTo>
                      <a:pt x="4738" y="55"/>
                      <a:pt x="4727" y="44"/>
                      <a:pt x="4727" y="30"/>
                    </a:cubicBezTo>
                    <a:cubicBezTo>
                      <a:pt x="4727" y="16"/>
                      <a:pt x="4739" y="5"/>
                      <a:pt x="4753" y="6"/>
                    </a:cubicBezTo>
                    <a:lnTo>
                      <a:pt x="4753" y="6"/>
                    </a:lnTo>
                    <a:cubicBezTo>
                      <a:pt x="4766" y="6"/>
                      <a:pt x="4777" y="17"/>
                      <a:pt x="4777" y="31"/>
                    </a:cubicBezTo>
                    <a:cubicBezTo>
                      <a:pt x="4777" y="45"/>
                      <a:pt x="4765" y="56"/>
                      <a:pt x="4752" y="56"/>
                    </a:cubicBezTo>
                    <a:close/>
                    <a:moveTo>
                      <a:pt x="4552" y="55"/>
                    </a:moveTo>
                    <a:lnTo>
                      <a:pt x="4402" y="55"/>
                    </a:lnTo>
                    <a:cubicBezTo>
                      <a:pt x="4388" y="55"/>
                      <a:pt x="4377" y="44"/>
                      <a:pt x="4377" y="30"/>
                    </a:cubicBezTo>
                    <a:cubicBezTo>
                      <a:pt x="4377" y="16"/>
                      <a:pt x="4388" y="5"/>
                      <a:pt x="4402" y="5"/>
                    </a:cubicBezTo>
                    <a:lnTo>
                      <a:pt x="4552" y="5"/>
                    </a:lnTo>
                    <a:cubicBezTo>
                      <a:pt x="4566" y="5"/>
                      <a:pt x="4577" y="17"/>
                      <a:pt x="4577" y="30"/>
                    </a:cubicBezTo>
                    <a:cubicBezTo>
                      <a:pt x="4577" y="44"/>
                      <a:pt x="4566" y="55"/>
                      <a:pt x="4552" y="55"/>
                    </a:cubicBezTo>
                    <a:close/>
                    <a:moveTo>
                      <a:pt x="4202" y="55"/>
                    </a:moveTo>
                    <a:lnTo>
                      <a:pt x="4202" y="55"/>
                    </a:lnTo>
                    <a:cubicBezTo>
                      <a:pt x="4188" y="55"/>
                      <a:pt x="4177" y="43"/>
                      <a:pt x="4177" y="30"/>
                    </a:cubicBezTo>
                    <a:cubicBezTo>
                      <a:pt x="4177" y="16"/>
                      <a:pt x="4189" y="5"/>
                      <a:pt x="4203" y="5"/>
                    </a:cubicBezTo>
                    <a:lnTo>
                      <a:pt x="4203" y="5"/>
                    </a:lnTo>
                    <a:cubicBezTo>
                      <a:pt x="4216" y="5"/>
                      <a:pt x="4227" y="17"/>
                      <a:pt x="4227" y="30"/>
                    </a:cubicBezTo>
                    <a:cubicBezTo>
                      <a:pt x="4227" y="44"/>
                      <a:pt x="4215" y="55"/>
                      <a:pt x="4202" y="55"/>
                    </a:cubicBezTo>
                    <a:close/>
                    <a:moveTo>
                      <a:pt x="4002" y="55"/>
                    </a:moveTo>
                    <a:lnTo>
                      <a:pt x="3852" y="55"/>
                    </a:lnTo>
                    <a:cubicBezTo>
                      <a:pt x="3838" y="55"/>
                      <a:pt x="3827" y="43"/>
                      <a:pt x="3827" y="30"/>
                    </a:cubicBezTo>
                    <a:cubicBezTo>
                      <a:pt x="3827" y="16"/>
                      <a:pt x="3838" y="5"/>
                      <a:pt x="3852" y="5"/>
                    </a:cubicBezTo>
                    <a:lnTo>
                      <a:pt x="4002" y="5"/>
                    </a:lnTo>
                    <a:cubicBezTo>
                      <a:pt x="4016" y="5"/>
                      <a:pt x="4027" y="16"/>
                      <a:pt x="4027" y="30"/>
                    </a:cubicBezTo>
                    <a:cubicBezTo>
                      <a:pt x="4027" y="44"/>
                      <a:pt x="4016" y="55"/>
                      <a:pt x="4002" y="55"/>
                    </a:cubicBezTo>
                    <a:close/>
                    <a:moveTo>
                      <a:pt x="3652" y="54"/>
                    </a:moveTo>
                    <a:lnTo>
                      <a:pt x="3651" y="54"/>
                    </a:lnTo>
                    <a:cubicBezTo>
                      <a:pt x="3638" y="54"/>
                      <a:pt x="3627" y="43"/>
                      <a:pt x="3627" y="29"/>
                    </a:cubicBezTo>
                    <a:cubicBezTo>
                      <a:pt x="3627" y="15"/>
                      <a:pt x="3639" y="4"/>
                      <a:pt x="3652" y="4"/>
                    </a:cubicBezTo>
                    <a:lnTo>
                      <a:pt x="3653" y="4"/>
                    </a:lnTo>
                    <a:cubicBezTo>
                      <a:pt x="3666" y="5"/>
                      <a:pt x="3677" y="16"/>
                      <a:pt x="3677" y="30"/>
                    </a:cubicBezTo>
                    <a:cubicBezTo>
                      <a:pt x="3677" y="44"/>
                      <a:pt x="3665" y="55"/>
                      <a:pt x="3652" y="54"/>
                    </a:cubicBezTo>
                    <a:close/>
                    <a:moveTo>
                      <a:pt x="3452" y="54"/>
                    </a:moveTo>
                    <a:lnTo>
                      <a:pt x="3302" y="54"/>
                    </a:lnTo>
                    <a:cubicBezTo>
                      <a:pt x="3288" y="54"/>
                      <a:pt x="3277" y="43"/>
                      <a:pt x="3277" y="29"/>
                    </a:cubicBezTo>
                    <a:cubicBezTo>
                      <a:pt x="3277" y="15"/>
                      <a:pt x="3288" y="4"/>
                      <a:pt x="3302" y="4"/>
                    </a:cubicBezTo>
                    <a:lnTo>
                      <a:pt x="3452" y="4"/>
                    </a:lnTo>
                    <a:cubicBezTo>
                      <a:pt x="3466" y="4"/>
                      <a:pt x="3477" y="15"/>
                      <a:pt x="3477" y="29"/>
                    </a:cubicBezTo>
                    <a:cubicBezTo>
                      <a:pt x="3477" y="43"/>
                      <a:pt x="3466" y="54"/>
                      <a:pt x="3452" y="54"/>
                    </a:cubicBezTo>
                    <a:close/>
                    <a:moveTo>
                      <a:pt x="3101" y="54"/>
                    </a:moveTo>
                    <a:lnTo>
                      <a:pt x="3101" y="54"/>
                    </a:lnTo>
                    <a:cubicBezTo>
                      <a:pt x="3088" y="53"/>
                      <a:pt x="3077" y="42"/>
                      <a:pt x="3077" y="28"/>
                    </a:cubicBezTo>
                    <a:cubicBezTo>
                      <a:pt x="3077" y="14"/>
                      <a:pt x="3089" y="3"/>
                      <a:pt x="3102" y="4"/>
                    </a:cubicBezTo>
                    <a:lnTo>
                      <a:pt x="3102" y="4"/>
                    </a:lnTo>
                    <a:cubicBezTo>
                      <a:pt x="3116" y="4"/>
                      <a:pt x="3127" y="15"/>
                      <a:pt x="3127" y="29"/>
                    </a:cubicBezTo>
                    <a:cubicBezTo>
                      <a:pt x="3127" y="43"/>
                      <a:pt x="3115" y="54"/>
                      <a:pt x="3101" y="54"/>
                    </a:cubicBezTo>
                    <a:close/>
                    <a:moveTo>
                      <a:pt x="2902" y="53"/>
                    </a:moveTo>
                    <a:lnTo>
                      <a:pt x="2752" y="53"/>
                    </a:lnTo>
                    <a:cubicBezTo>
                      <a:pt x="2738" y="53"/>
                      <a:pt x="2727" y="42"/>
                      <a:pt x="2727" y="28"/>
                    </a:cubicBezTo>
                    <a:cubicBezTo>
                      <a:pt x="2727" y="14"/>
                      <a:pt x="2738" y="3"/>
                      <a:pt x="2752" y="3"/>
                    </a:cubicBezTo>
                    <a:lnTo>
                      <a:pt x="2902" y="3"/>
                    </a:lnTo>
                    <a:cubicBezTo>
                      <a:pt x="2916" y="3"/>
                      <a:pt x="2927" y="15"/>
                      <a:pt x="2927" y="28"/>
                    </a:cubicBezTo>
                    <a:cubicBezTo>
                      <a:pt x="2927" y="42"/>
                      <a:pt x="2916" y="53"/>
                      <a:pt x="2902" y="53"/>
                    </a:cubicBezTo>
                    <a:close/>
                    <a:moveTo>
                      <a:pt x="2551" y="53"/>
                    </a:moveTo>
                    <a:lnTo>
                      <a:pt x="2551" y="53"/>
                    </a:lnTo>
                    <a:cubicBezTo>
                      <a:pt x="2538" y="53"/>
                      <a:pt x="2527" y="41"/>
                      <a:pt x="2527" y="27"/>
                    </a:cubicBezTo>
                    <a:cubicBezTo>
                      <a:pt x="2527" y="14"/>
                      <a:pt x="2539" y="3"/>
                      <a:pt x="2552" y="3"/>
                    </a:cubicBezTo>
                    <a:lnTo>
                      <a:pt x="2552" y="3"/>
                    </a:lnTo>
                    <a:cubicBezTo>
                      <a:pt x="2566" y="3"/>
                      <a:pt x="2577" y="15"/>
                      <a:pt x="2577" y="28"/>
                    </a:cubicBezTo>
                    <a:cubicBezTo>
                      <a:pt x="2577" y="42"/>
                      <a:pt x="2565" y="53"/>
                      <a:pt x="2551" y="53"/>
                    </a:cubicBezTo>
                    <a:close/>
                    <a:moveTo>
                      <a:pt x="2352" y="53"/>
                    </a:moveTo>
                    <a:lnTo>
                      <a:pt x="2202" y="52"/>
                    </a:lnTo>
                    <a:cubicBezTo>
                      <a:pt x="2188" y="52"/>
                      <a:pt x="2177" y="41"/>
                      <a:pt x="2177" y="27"/>
                    </a:cubicBezTo>
                    <a:cubicBezTo>
                      <a:pt x="2177" y="14"/>
                      <a:pt x="2188" y="2"/>
                      <a:pt x="2202" y="2"/>
                    </a:cubicBezTo>
                    <a:lnTo>
                      <a:pt x="2352" y="3"/>
                    </a:lnTo>
                    <a:cubicBezTo>
                      <a:pt x="2366" y="3"/>
                      <a:pt x="2377" y="14"/>
                      <a:pt x="2377" y="28"/>
                    </a:cubicBezTo>
                    <a:cubicBezTo>
                      <a:pt x="2377" y="42"/>
                      <a:pt x="2366" y="53"/>
                      <a:pt x="2352" y="53"/>
                    </a:cubicBezTo>
                    <a:close/>
                    <a:moveTo>
                      <a:pt x="2001" y="52"/>
                    </a:moveTo>
                    <a:lnTo>
                      <a:pt x="2001" y="52"/>
                    </a:lnTo>
                    <a:cubicBezTo>
                      <a:pt x="1988" y="52"/>
                      <a:pt x="1977" y="41"/>
                      <a:pt x="1977" y="27"/>
                    </a:cubicBezTo>
                    <a:cubicBezTo>
                      <a:pt x="1977" y="13"/>
                      <a:pt x="1989" y="2"/>
                      <a:pt x="2002" y="2"/>
                    </a:cubicBezTo>
                    <a:lnTo>
                      <a:pt x="2002" y="2"/>
                    </a:lnTo>
                    <a:cubicBezTo>
                      <a:pt x="2016" y="3"/>
                      <a:pt x="2027" y="14"/>
                      <a:pt x="2027" y="28"/>
                    </a:cubicBezTo>
                    <a:cubicBezTo>
                      <a:pt x="2027" y="42"/>
                      <a:pt x="2015" y="53"/>
                      <a:pt x="2001" y="52"/>
                    </a:cubicBezTo>
                    <a:close/>
                    <a:moveTo>
                      <a:pt x="1802" y="52"/>
                    </a:moveTo>
                    <a:lnTo>
                      <a:pt x="1652" y="52"/>
                    </a:lnTo>
                    <a:cubicBezTo>
                      <a:pt x="1638" y="52"/>
                      <a:pt x="1627" y="41"/>
                      <a:pt x="1627" y="27"/>
                    </a:cubicBezTo>
                    <a:cubicBezTo>
                      <a:pt x="1627" y="13"/>
                      <a:pt x="1638" y="2"/>
                      <a:pt x="1652" y="2"/>
                    </a:cubicBezTo>
                    <a:lnTo>
                      <a:pt x="1802" y="2"/>
                    </a:lnTo>
                    <a:cubicBezTo>
                      <a:pt x="1816" y="2"/>
                      <a:pt x="1827" y="13"/>
                      <a:pt x="1827" y="27"/>
                    </a:cubicBezTo>
                    <a:cubicBezTo>
                      <a:pt x="1827" y="41"/>
                      <a:pt x="1816" y="52"/>
                      <a:pt x="1802" y="52"/>
                    </a:cubicBezTo>
                    <a:close/>
                    <a:moveTo>
                      <a:pt x="1451" y="52"/>
                    </a:moveTo>
                    <a:lnTo>
                      <a:pt x="1451" y="52"/>
                    </a:lnTo>
                    <a:cubicBezTo>
                      <a:pt x="1437" y="51"/>
                      <a:pt x="1427" y="40"/>
                      <a:pt x="1427" y="26"/>
                    </a:cubicBezTo>
                    <a:cubicBezTo>
                      <a:pt x="1427" y="12"/>
                      <a:pt x="1438" y="1"/>
                      <a:pt x="1452" y="2"/>
                    </a:cubicBezTo>
                    <a:lnTo>
                      <a:pt x="1452" y="2"/>
                    </a:lnTo>
                    <a:cubicBezTo>
                      <a:pt x="1466" y="2"/>
                      <a:pt x="1477" y="13"/>
                      <a:pt x="1477" y="27"/>
                    </a:cubicBezTo>
                    <a:cubicBezTo>
                      <a:pt x="1477" y="41"/>
                      <a:pt x="1465" y="52"/>
                      <a:pt x="1451" y="52"/>
                    </a:cubicBezTo>
                    <a:close/>
                    <a:moveTo>
                      <a:pt x="1252" y="51"/>
                    </a:moveTo>
                    <a:lnTo>
                      <a:pt x="1102" y="51"/>
                    </a:lnTo>
                    <a:cubicBezTo>
                      <a:pt x="1088" y="51"/>
                      <a:pt x="1077" y="40"/>
                      <a:pt x="1077" y="26"/>
                    </a:cubicBezTo>
                    <a:cubicBezTo>
                      <a:pt x="1077" y="12"/>
                      <a:pt x="1088" y="1"/>
                      <a:pt x="1102" y="1"/>
                    </a:cubicBezTo>
                    <a:lnTo>
                      <a:pt x="1252" y="1"/>
                    </a:lnTo>
                    <a:cubicBezTo>
                      <a:pt x="1266" y="1"/>
                      <a:pt x="1277" y="13"/>
                      <a:pt x="1277" y="26"/>
                    </a:cubicBezTo>
                    <a:cubicBezTo>
                      <a:pt x="1277" y="40"/>
                      <a:pt x="1266" y="51"/>
                      <a:pt x="1252" y="51"/>
                    </a:cubicBezTo>
                    <a:close/>
                    <a:moveTo>
                      <a:pt x="901" y="51"/>
                    </a:moveTo>
                    <a:lnTo>
                      <a:pt x="901" y="51"/>
                    </a:lnTo>
                    <a:cubicBezTo>
                      <a:pt x="887" y="51"/>
                      <a:pt x="876" y="39"/>
                      <a:pt x="877" y="25"/>
                    </a:cubicBezTo>
                    <a:cubicBezTo>
                      <a:pt x="877" y="12"/>
                      <a:pt x="888" y="1"/>
                      <a:pt x="902" y="1"/>
                    </a:cubicBezTo>
                    <a:lnTo>
                      <a:pt x="902" y="1"/>
                    </a:lnTo>
                    <a:cubicBezTo>
                      <a:pt x="916" y="1"/>
                      <a:pt x="927" y="13"/>
                      <a:pt x="927" y="26"/>
                    </a:cubicBezTo>
                    <a:cubicBezTo>
                      <a:pt x="927" y="40"/>
                      <a:pt x="915" y="51"/>
                      <a:pt x="901" y="51"/>
                    </a:cubicBezTo>
                    <a:close/>
                    <a:moveTo>
                      <a:pt x="702" y="51"/>
                    </a:moveTo>
                    <a:lnTo>
                      <a:pt x="552" y="50"/>
                    </a:lnTo>
                    <a:cubicBezTo>
                      <a:pt x="538" y="50"/>
                      <a:pt x="527" y="39"/>
                      <a:pt x="527" y="25"/>
                    </a:cubicBezTo>
                    <a:cubicBezTo>
                      <a:pt x="527" y="12"/>
                      <a:pt x="538" y="0"/>
                      <a:pt x="552" y="0"/>
                    </a:cubicBezTo>
                    <a:lnTo>
                      <a:pt x="702" y="1"/>
                    </a:lnTo>
                    <a:cubicBezTo>
                      <a:pt x="716" y="1"/>
                      <a:pt x="727" y="12"/>
                      <a:pt x="727" y="26"/>
                    </a:cubicBezTo>
                    <a:cubicBezTo>
                      <a:pt x="727" y="39"/>
                      <a:pt x="716" y="51"/>
                      <a:pt x="702" y="51"/>
                    </a:cubicBezTo>
                    <a:close/>
                    <a:moveTo>
                      <a:pt x="351" y="50"/>
                    </a:moveTo>
                    <a:lnTo>
                      <a:pt x="351" y="50"/>
                    </a:lnTo>
                    <a:cubicBezTo>
                      <a:pt x="337" y="50"/>
                      <a:pt x="326" y="39"/>
                      <a:pt x="327" y="25"/>
                    </a:cubicBezTo>
                    <a:cubicBezTo>
                      <a:pt x="327" y="11"/>
                      <a:pt x="338" y="0"/>
                      <a:pt x="352" y="0"/>
                    </a:cubicBezTo>
                    <a:lnTo>
                      <a:pt x="352" y="0"/>
                    </a:lnTo>
                    <a:cubicBezTo>
                      <a:pt x="366" y="0"/>
                      <a:pt x="377" y="12"/>
                      <a:pt x="377" y="26"/>
                    </a:cubicBezTo>
                    <a:cubicBezTo>
                      <a:pt x="376" y="39"/>
                      <a:pt x="365" y="50"/>
                      <a:pt x="351" y="50"/>
                    </a:cubicBezTo>
                    <a:close/>
                    <a:moveTo>
                      <a:pt x="152" y="50"/>
                    </a:moveTo>
                    <a:lnTo>
                      <a:pt x="25" y="50"/>
                    </a:lnTo>
                    <a:lnTo>
                      <a:pt x="50" y="25"/>
                    </a:lnTo>
                    <a:lnTo>
                      <a:pt x="50" y="48"/>
                    </a:lnTo>
                    <a:cubicBezTo>
                      <a:pt x="50" y="62"/>
                      <a:pt x="39" y="73"/>
                      <a:pt x="25" y="73"/>
                    </a:cubicBezTo>
                    <a:cubicBezTo>
                      <a:pt x="11" y="73"/>
                      <a:pt x="0" y="62"/>
                      <a:pt x="0" y="48"/>
                    </a:cubicBezTo>
                    <a:lnTo>
                      <a:pt x="0" y="25"/>
                    </a:lnTo>
                    <a:cubicBezTo>
                      <a:pt x="0" y="18"/>
                      <a:pt x="3" y="12"/>
                      <a:pt x="7" y="7"/>
                    </a:cubicBezTo>
                    <a:cubicBezTo>
                      <a:pt x="12" y="2"/>
                      <a:pt x="19" y="0"/>
                      <a:pt x="25" y="0"/>
                    </a:cubicBezTo>
                    <a:lnTo>
                      <a:pt x="152" y="0"/>
                    </a:lnTo>
                    <a:cubicBezTo>
                      <a:pt x="166" y="0"/>
                      <a:pt x="177" y="11"/>
                      <a:pt x="177" y="25"/>
                    </a:cubicBezTo>
                    <a:cubicBezTo>
                      <a:pt x="177" y="39"/>
                      <a:pt x="165" y="50"/>
                      <a:pt x="152" y="50"/>
                    </a:cubicBezTo>
                    <a:close/>
                    <a:moveTo>
                      <a:pt x="50" y="248"/>
                    </a:moveTo>
                    <a:lnTo>
                      <a:pt x="50" y="248"/>
                    </a:lnTo>
                    <a:cubicBezTo>
                      <a:pt x="50" y="262"/>
                      <a:pt x="39" y="273"/>
                      <a:pt x="25" y="273"/>
                    </a:cubicBezTo>
                    <a:cubicBezTo>
                      <a:pt x="11" y="273"/>
                      <a:pt x="0" y="262"/>
                      <a:pt x="0" y="248"/>
                    </a:cubicBezTo>
                    <a:lnTo>
                      <a:pt x="0" y="248"/>
                    </a:lnTo>
                    <a:cubicBezTo>
                      <a:pt x="0" y="234"/>
                      <a:pt x="11" y="223"/>
                      <a:pt x="25" y="223"/>
                    </a:cubicBezTo>
                    <a:cubicBezTo>
                      <a:pt x="39" y="223"/>
                      <a:pt x="50" y="234"/>
                      <a:pt x="50" y="248"/>
                    </a:cubicBezTo>
                    <a:close/>
                    <a:moveTo>
                      <a:pt x="145" y="304"/>
                    </a:moveTo>
                    <a:lnTo>
                      <a:pt x="295" y="304"/>
                    </a:lnTo>
                    <a:cubicBezTo>
                      <a:pt x="309" y="304"/>
                      <a:pt x="320" y="315"/>
                      <a:pt x="320" y="329"/>
                    </a:cubicBezTo>
                    <a:cubicBezTo>
                      <a:pt x="320" y="343"/>
                      <a:pt x="308" y="354"/>
                      <a:pt x="295" y="354"/>
                    </a:cubicBezTo>
                    <a:lnTo>
                      <a:pt x="145" y="354"/>
                    </a:lnTo>
                    <a:cubicBezTo>
                      <a:pt x="131" y="354"/>
                      <a:pt x="120" y="343"/>
                      <a:pt x="120" y="329"/>
                    </a:cubicBezTo>
                    <a:cubicBezTo>
                      <a:pt x="120" y="315"/>
                      <a:pt x="131" y="304"/>
                      <a:pt x="145" y="304"/>
                    </a:cubicBezTo>
                    <a:close/>
                    <a:moveTo>
                      <a:pt x="495" y="304"/>
                    </a:moveTo>
                    <a:lnTo>
                      <a:pt x="495" y="304"/>
                    </a:lnTo>
                    <a:cubicBezTo>
                      <a:pt x="509" y="304"/>
                      <a:pt x="520" y="315"/>
                      <a:pt x="520" y="329"/>
                    </a:cubicBezTo>
                    <a:cubicBezTo>
                      <a:pt x="520" y="343"/>
                      <a:pt x="509" y="354"/>
                      <a:pt x="495" y="354"/>
                    </a:cubicBezTo>
                    <a:lnTo>
                      <a:pt x="495" y="354"/>
                    </a:lnTo>
                    <a:cubicBezTo>
                      <a:pt x="481" y="354"/>
                      <a:pt x="470" y="343"/>
                      <a:pt x="470" y="329"/>
                    </a:cubicBezTo>
                    <a:cubicBezTo>
                      <a:pt x="470" y="315"/>
                      <a:pt x="481" y="304"/>
                      <a:pt x="495" y="304"/>
                    </a:cubicBezTo>
                    <a:close/>
                    <a:moveTo>
                      <a:pt x="695" y="305"/>
                    </a:moveTo>
                    <a:lnTo>
                      <a:pt x="845" y="305"/>
                    </a:lnTo>
                    <a:cubicBezTo>
                      <a:pt x="859" y="305"/>
                      <a:pt x="870" y="316"/>
                      <a:pt x="870" y="330"/>
                    </a:cubicBezTo>
                    <a:cubicBezTo>
                      <a:pt x="870" y="344"/>
                      <a:pt x="859" y="355"/>
                      <a:pt x="845" y="355"/>
                    </a:cubicBezTo>
                    <a:lnTo>
                      <a:pt x="695" y="355"/>
                    </a:lnTo>
                    <a:cubicBezTo>
                      <a:pt x="681" y="355"/>
                      <a:pt x="670" y="343"/>
                      <a:pt x="670" y="330"/>
                    </a:cubicBezTo>
                    <a:cubicBezTo>
                      <a:pt x="670" y="316"/>
                      <a:pt x="681" y="305"/>
                      <a:pt x="695" y="305"/>
                    </a:cubicBezTo>
                    <a:close/>
                    <a:moveTo>
                      <a:pt x="1045" y="305"/>
                    </a:moveTo>
                    <a:lnTo>
                      <a:pt x="1045" y="305"/>
                    </a:lnTo>
                    <a:cubicBezTo>
                      <a:pt x="1059" y="305"/>
                      <a:pt x="1070" y="316"/>
                      <a:pt x="1070" y="330"/>
                    </a:cubicBezTo>
                    <a:cubicBezTo>
                      <a:pt x="1070" y="344"/>
                      <a:pt x="1059" y="355"/>
                      <a:pt x="1045" y="355"/>
                    </a:cubicBezTo>
                    <a:lnTo>
                      <a:pt x="1045" y="355"/>
                    </a:lnTo>
                    <a:cubicBezTo>
                      <a:pt x="1031" y="355"/>
                      <a:pt x="1020" y="344"/>
                      <a:pt x="1020" y="330"/>
                    </a:cubicBezTo>
                    <a:cubicBezTo>
                      <a:pt x="1020" y="316"/>
                      <a:pt x="1031" y="305"/>
                      <a:pt x="1045" y="305"/>
                    </a:cubicBezTo>
                    <a:close/>
                    <a:moveTo>
                      <a:pt x="1245" y="305"/>
                    </a:moveTo>
                    <a:lnTo>
                      <a:pt x="1395" y="305"/>
                    </a:lnTo>
                    <a:cubicBezTo>
                      <a:pt x="1409" y="305"/>
                      <a:pt x="1420" y="317"/>
                      <a:pt x="1420" y="330"/>
                    </a:cubicBezTo>
                    <a:cubicBezTo>
                      <a:pt x="1420" y="344"/>
                      <a:pt x="1409" y="355"/>
                      <a:pt x="1395" y="355"/>
                    </a:cubicBezTo>
                    <a:lnTo>
                      <a:pt x="1245" y="355"/>
                    </a:lnTo>
                    <a:cubicBezTo>
                      <a:pt x="1231" y="355"/>
                      <a:pt x="1220" y="344"/>
                      <a:pt x="1220" y="330"/>
                    </a:cubicBezTo>
                    <a:cubicBezTo>
                      <a:pt x="1220" y="316"/>
                      <a:pt x="1231" y="305"/>
                      <a:pt x="1245" y="305"/>
                    </a:cubicBezTo>
                    <a:close/>
                    <a:moveTo>
                      <a:pt x="1595" y="306"/>
                    </a:moveTo>
                    <a:lnTo>
                      <a:pt x="1595" y="306"/>
                    </a:lnTo>
                    <a:cubicBezTo>
                      <a:pt x="1609" y="306"/>
                      <a:pt x="1620" y="317"/>
                      <a:pt x="1620" y="331"/>
                    </a:cubicBezTo>
                    <a:cubicBezTo>
                      <a:pt x="1620" y="344"/>
                      <a:pt x="1609" y="356"/>
                      <a:pt x="1595" y="356"/>
                    </a:cubicBezTo>
                    <a:lnTo>
                      <a:pt x="1595" y="356"/>
                    </a:lnTo>
                    <a:cubicBezTo>
                      <a:pt x="1581" y="356"/>
                      <a:pt x="1570" y="344"/>
                      <a:pt x="1570" y="331"/>
                    </a:cubicBezTo>
                    <a:cubicBezTo>
                      <a:pt x="1570" y="317"/>
                      <a:pt x="1581" y="306"/>
                      <a:pt x="1595" y="306"/>
                    </a:cubicBezTo>
                    <a:close/>
                    <a:moveTo>
                      <a:pt x="1795" y="306"/>
                    </a:moveTo>
                    <a:lnTo>
                      <a:pt x="1945" y="306"/>
                    </a:lnTo>
                    <a:cubicBezTo>
                      <a:pt x="1959" y="306"/>
                      <a:pt x="1970" y="317"/>
                      <a:pt x="1970" y="331"/>
                    </a:cubicBezTo>
                    <a:cubicBezTo>
                      <a:pt x="1970" y="345"/>
                      <a:pt x="1959" y="356"/>
                      <a:pt x="1945" y="356"/>
                    </a:cubicBezTo>
                    <a:lnTo>
                      <a:pt x="1795" y="356"/>
                    </a:lnTo>
                    <a:cubicBezTo>
                      <a:pt x="1781" y="356"/>
                      <a:pt x="1770" y="345"/>
                      <a:pt x="1770" y="331"/>
                    </a:cubicBezTo>
                    <a:cubicBezTo>
                      <a:pt x="1770" y="317"/>
                      <a:pt x="1781" y="306"/>
                      <a:pt x="1795" y="306"/>
                    </a:cubicBezTo>
                    <a:close/>
                    <a:moveTo>
                      <a:pt x="2145" y="306"/>
                    </a:moveTo>
                    <a:lnTo>
                      <a:pt x="2145" y="306"/>
                    </a:lnTo>
                    <a:cubicBezTo>
                      <a:pt x="2159" y="306"/>
                      <a:pt x="2170" y="318"/>
                      <a:pt x="2170" y="331"/>
                    </a:cubicBezTo>
                    <a:cubicBezTo>
                      <a:pt x="2170" y="345"/>
                      <a:pt x="2159" y="356"/>
                      <a:pt x="2145" y="356"/>
                    </a:cubicBezTo>
                    <a:lnTo>
                      <a:pt x="2145" y="356"/>
                    </a:lnTo>
                    <a:cubicBezTo>
                      <a:pt x="2131" y="356"/>
                      <a:pt x="2120" y="345"/>
                      <a:pt x="2120" y="331"/>
                    </a:cubicBezTo>
                    <a:cubicBezTo>
                      <a:pt x="2120" y="318"/>
                      <a:pt x="2131" y="306"/>
                      <a:pt x="2145" y="306"/>
                    </a:cubicBezTo>
                    <a:close/>
                    <a:moveTo>
                      <a:pt x="2345" y="307"/>
                    </a:moveTo>
                    <a:lnTo>
                      <a:pt x="2495" y="307"/>
                    </a:lnTo>
                    <a:cubicBezTo>
                      <a:pt x="2509" y="307"/>
                      <a:pt x="2520" y="318"/>
                      <a:pt x="2520" y="332"/>
                    </a:cubicBezTo>
                    <a:cubicBezTo>
                      <a:pt x="2520" y="346"/>
                      <a:pt x="2509" y="357"/>
                      <a:pt x="2495" y="357"/>
                    </a:cubicBezTo>
                    <a:lnTo>
                      <a:pt x="2345" y="357"/>
                    </a:lnTo>
                    <a:cubicBezTo>
                      <a:pt x="2331" y="357"/>
                      <a:pt x="2320" y="345"/>
                      <a:pt x="2320" y="332"/>
                    </a:cubicBezTo>
                    <a:cubicBezTo>
                      <a:pt x="2320" y="318"/>
                      <a:pt x="2331" y="307"/>
                      <a:pt x="2345" y="307"/>
                    </a:cubicBezTo>
                    <a:close/>
                    <a:moveTo>
                      <a:pt x="2695" y="307"/>
                    </a:moveTo>
                    <a:lnTo>
                      <a:pt x="2695" y="307"/>
                    </a:lnTo>
                    <a:cubicBezTo>
                      <a:pt x="2709" y="307"/>
                      <a:pt x="2720" y="318"/>
                      <a:pt x="2720" y="332"/>
                    </a:cubicBezTo>
                    <a:cubicBezTo>
                      <a:pt x="2720" y="346"/>
                      <a:pt x="2709" y="357"/>
                      <a:pt x="2695" y="357"/>
                    </a:cubicBezTo>
                    <a:lnTo>
                      <a:pt x="2695" y="357"/>
                    </a:lnTo>
                    <a:cubicBezTo>
                      <a:pt x="2681" y="357"/>
                      <a:pt x="2670" y="346"/>
                      <a:pt x="2670" y="332"/>
                    </a:cubicBezTo>
                    <a:cubicBezTo>
                      <a:pt x="2670" y="318"/>
                      <a:pt x="2681" y="307"/>
                      <a:pt x="2695" y="307"/>
                    </a:cubicBezTo>
                    <a:close/>
                    <a:moveTo>
                      <a:pt x="2895" y="307"/>
                    </a:moveTo>
                    <a:lnTo>
                      <a:pt x="3045" y="307"/>
                    </a:lnTo>
                    <a:cubicBezTo>
                      <a:pt x="3059" y="307"/>
                      <a:pt x="3070" y="319"/>
                      <a:pt x="3070" y="332"/>
                    </a:cubicBezTo>
                    <a:cubicBezTo>
                      <a:pt x="3070" y="346"/>
                      <a:pt x="3059" y="357"/>
                      <a:pt x="3045" y="357"/>
                    </a:cubicBezTo>
                    <a:lnTo>
                      <a:pt x="2895" y="357"/>
                    </a:lnTo>
                    <a:cubicBezTo>
                      <a:pt x="2881" y="357"/>
                      <a:pt x="2870" y="346"/>
                      <a:pt x="2870" y="332"/>
                    </a:cubicBezTo>
                    <a:cubicBezTo>
                      <a:pt x="2870" y="318"/>
                      <a:pt x="2881" y="307"/>
                      <a:pt x="2895" y="307"/>
                    </a:cubicBezTo>
                    <a:close/>
                    <a:moveTo>
                      <a:pt x="3245" y="308"/>
                    </a:moveTo>
                    <a:lnTo>
                      <a:pt x="3245" y="308"/>
                    </a:lnTo>
                    <a:cubicBezTo>
                      <a:pt x="3259" y="308"/>
                      <a:pt x="3270" y="319"/>
                      <a:pt x="3270" y="333"/>
                    </a:cubicBezTo>
                    <a:cubicBezTo>
                      <a:pt x="3270" y="347"/>
                      <a:pt x="3259" y="358"/>
                      <a:pt x="3245" y="358"/>
                    </a:cubicBezTo>
                    <a:lnTo>
                      <a:pt x="3245" y="358"/>
                    </a:lnTo>
                    <a:cubicBezTo>
                      <a:pt x="3231" y="358"/>
                      <a:pt x="3220" y="347"/>
                      <a:pt x="3220" y="333"/>
                    </a:cubicBezTo>
                    <a:cubicBezTo>
                      <a:pt x="3220" y="319"/>
                      <a:pt x="3231" y="308"/>
                      <a:pt x="3245" y="308"/>
                    </a:cubicBezTo>
                    <a:close/>
                    <a:moveTo>
                      <a:pt x="3445" y="308"/>
                    </a:moveTo>
                    <a:lnTo>
                      <a:pt x="3595" y="308"/>
                    </a:lnTo>
                    <a:cubicBezTo>
                      <a:pt x="3609" y="308"/>
                      <a:pt x="3620" y="319"/>
                      <a:pt x="3620" y="333"/>
                    </a:cubicBezTo>
                    <a:cubicBezTo>
                      <a:pt x="3620" y="347"/>
                      <a:pt x="3609" y="358"/>
                      <a:pt x="3595" y="358"/>
                    </a:cubicBezTo>
                    <a:lnTo>
                      <a:pt x="3445" y="358"/>
                    </a:lnTo>
                    <a:cubicBezTo>
                      <a:pt x="3431" y="358"/>
                      <a:pt x="3420" y="347"/>
                      <a:pt x="3420" y="333"/>
                    </a:cubicBezTo>
                    <a:cubicBezTo>
                      <a:pt x="3420" y="319"/>
                      <a:pt x="3431" y="308"/>
                      <a:pt x="3445" y="308"/>
                    </a:cubicBezTo>
                    <a:close/>
                    <a:moveTo>
                      <a:pt x="3795" y="308"/>
                    </a:moveTo>
                    <a:lnTo>
                      <a:pt x="3795" y="308"/>
                    </a:lnTo>
                    <a:cubicBezTo>
                      <a:pt x="3809" y="308"/>
                      <a:pt x="3820" y="320"/>
                      <a:pt x="3820" y="333"/>
                    </a:cubicBezTo>
                    <a:cubicBezTo>
                      <a:pt x="3820" y="347"/>
                      <a:pt x="3809" y="358"/>
                      <a:pt x="3795" y="358"/>
                    </a:cubicBezTo>
                    <a:lnTo>
                      <a:pt x="3795" y="358"/>
                    </a:lnTo>
                    <a:cubicBezTo>
                      <a:pt x="3781" y="358"/>
                      <a:pt x="3770" y="347"/>
                      <a:pt x="3770" y="333"/>
                    </a:cubicBezTo>
                    <a:cubicBezTo>
                      <a:pt x="3770" y="320"/>
                      <a:pt x="3781" y="308"/>
                      <a:pt x="3795" y="308"/>
                    </a:cubicBezTo>
                    <a:close/>
                    <a:moveTo>
                      <a:pt x="3995" y="309"/>
                    </a:moveTo>
                    <a:lnTo>
                      <a:pt x="4145" y="309"/>
                    </a:lnTo>
                    <a:cubicBezTo>
                      <a:pt x="4159" y="309"/>
                      <a:pt x="4170" y="320"/>
                      <a:pt x="4170" y="334"/>
                    </a:cubicBezTo>
                    <a:cubicBezTo>
                      <a:pt x="4170" y="348"/>
                      <a:pt x="4159" y="359"/>
                      <a:pt x="4145" y="359"/>
                    </a:cubicBezTo>
                    <a:lnTo>
                      <a:pt x="3995" y="359"/>
                    </a:lnTo>
                    <a:cubicBezTo>
                      <a:pt x="3981" y="359"/>
                      <a:pt x="3970" y="347"/>
                      <a:pt x="3970" y="334"/>
                    </a:cubicBezTo>
                    <a:cubicBezTo>
                      <a:pt x="3970" y="320"/>
                      <a:pt x="3981" y="309"/>
                      <a:pt x="3995" y="309"/>
                    </a:cubicBezTo>
                    <a:close/>
                    <a:moveTo>
                      <a:pt x="4345" y="309"/>
                    </a:moveTo>
                    <a:lnTo>
                      <a:pt x="4345" y="309"/>
                    </a:lnTo>
                    <a:cubicBezTo>
                      <a:pt x="4359" y="309"/>
                      <a:pt x="4370" y="320"/>
                      <a:pt x="4370" y="334"/>
                    </a:cubicBezTo>
                    <a:cubicBezTo>
                      <a:pt x="4370" y="348"/>
                      <a:pt x="4359" y="359"/>
                      <a:pt x="4345" y="359"/>
                    </a:cubicBezTo>
                    <a:lnTo>
                      <a:pt x="4345" y="359"/>
                    </a:lnTo>
                    <a:cubicBezTo>
                      <a:pt x="4331" y="359"/>
                      <a:pt x="4320" y="348"/>
                      <a:pt x="4320" y="334"/>
                    </a:cubicBezTo>
                    <a:cubicBezTo>
                      <a:pt x="4320" y="320"/>
                      <a:pt x="4331" y="309"/>
                      <a:pt x="4345" y="309"/>
                    </a:cubicBezTo>
                    <a:close/>
                    <a:moveTo>
                      <a:pt x="4545" y="309"/>
                    </a:moveTo>
                    <a:lnTo>
                      <a:pt x="4695" y="310"/>
                    </a:lnTo>
                    <a:cubicBezTo>
                      <a:pt x="4709" y="310"/>
                      <a:pt x="4720" y="321"/>
                      <a:pt x="4720" y="335"/>
                    </a:cubicBezTo>
                    <a:cubicBezTo>
                      <a:pt x="4720" y="348"/>
                      <a:pt x="4709" y="360"/>
                      <a:pt x="4695" y="360"/>
                    </a:cubicBezTo>
                    <a:lnTo>
                      <a:pt x="4545" y="359"/>
                    </a:lnTo>
                    <a:cubicBezTo>
                      <a:pt x="4531" y="359"/>
                      <a:pt x="4520" y="348"/>
                      <a:pt x="4520" y="334"/>
                    </a:cubicBezTo>
                    <a:cubicBezTo>
                      <a:pt x="4520" y="320"/>
                      <a:pt x="4531" y="309"/>
                      <a:pt x="4545" y="309"/>
                    </a:cubicBezTo>
                    <a:close/>
                    <a:moveTo>
                      <a:pt x="4895" y="310"/>
                    </a:moveTo>
                    <a:lnTo>
                      <a:pt x="4895" y="310"/>
                    </a:lnTo>
                    <a:cubicBezTo>
                      <a:pt x="4909" y="310"/>
                      <a:pt x="4920" y="321"/>
                      <a:pt x="4920" y="335"/>
                    </a:cubicBezTo>
                    <a:cubicBezTo>
                      <a:pt x="4920" y="349"/>
                      <a:pt x="4909" y="360"/>
                      <a:pt x="4895" y="360"/>
                    </a:cubicBezTo>
                    <a:lnTo>
                      <a:pt x="4895" y="360"/>
                    </a:lnTo>
                    <a:cubicBezTo>
                      <a:pt x="4881" y="360"/>
                      <a:pt x="4870" y="349"/>
                      <a:pt x="4870" y="335"/>
                    </a:cubicBezTo>
                    <a:cubicBezTo>
                      <a:pt x="4870" y="321"/>
                      <a:pt x="4881" y="310"/>
                      <a:pt x="4895" y="310"/>
                    </a:cubicBezTo>
                    <a:close/>
                    <a:moveTo>
                      <a:pt x="5095" y="310"/>
                    </a:moveTo>
                    <a:lnTo>
                      <a:pt x="5245" y="310"/>
                    </a:lnTo>
                    <a:cubicBezTo>
                      <a:pt x="5259" y="310"/>
                      <a:pt x="5270" y="321"/>
                      <a:pt x="5270" y="335"/>
                    </a:cubicBezTo>
                    <a:cubicBezTo>
                      <a:pt x="5270" y="349"/>
                      <a:pt x="5259" y="360"/>
                      <a:pt x="5245" y="360"/>
                    </a:cubicBezTo>
                    <a:lnTo>
                      <a:pt x="5095" y="360"/>
                    </a:lnTo>
                    <a:cubicBezTo>
                      <a:pt x="5081" y="360"/>
                      <a:pt x="5070" y="349"/>
                      <a:pt x="5070" y="335"/>
                    </a:cubicBezTo>
                    <a:cubicBezTo>
                      <a:pt x="5070" y="321"/>
                      <a:pt x="5081" y="310"/>
                      <a:pt x="5095" y="310"/>
                    </a:cubicBezTo>
                    <a:close/>
                    <a:moveTo>
                      <a:pt x="5445" y="310"/>
                    </a:moveTo>
                    <a:lnTo>
                      <a:pt x="5445" y="310"/>
                    </a:lnTo>
                    <a:cubicBezTo>
                      <a:pt x="5459" y="310"/>
                      <a:pt x="5470" y="322"/>
                      <a:pt x="5470" y="335"/>
                    </a:cubicBezTo>
                    <a:cubicBezTo>
                      <a:pt x="5470" y="349"/>
                      <a:pt x="5459" y="360"/>
                      <a:pt x="5445" y="360"/>
                    </a:cubicBezTo>
                    <a:lnTo>
                      <a:pt x="5445" y="360"/>
                    </a:lnTo>
                    <a:cubicBezTo>
                      <a:pt x="5431" y="360"/>
                      <a:pt x="5420" y="349"/>
                      <a:pt x="5420" y="335"/>
                    </a:cubicBezTo>
                    <a:cubicBezTo>
                      <a:pt x="5420" y="322"/>
                      <a:pt x="5431" y="310"/>
                      <a:pt x="5445" y="310"/>
                    </a:cubicBezTo>
                    <a:close/>
                    <a:moveTo>
                      <a:pt x="5645" y="311"/>
                    </a:moveTo>
                    <a:lnTo>
                      <a:pt x="5795" y="311"/>
                    </a:lnTo>
                    <a:cubicBezTo>
                      <a:pt x="5809" y="311"/>
                      <a:pt x="5820" y="322"/>
                      <a:pt x="5820" y="336"/>
                    </a:cubicBezTo>
                    <a:cubicBezTo>
                      <a:pt x="5820" y="350"/>
                      <a:pt x="5809" y="361"/>
                      <a:pt x="5795" y="361"/>
                    </a:cubicBezTo>
                    <a:lnTo>
                      <a:pt x="5645" y="361"/>
                    </a:lnTo>
                    <a:cubicBezTo>
                      <a:pt x="5631" y="361"/>
                      <a:pt x="5620" y="349"/>
                      <a:pt x="5620" y="336"/>
                    </a:cubicBezTo>
                    <a:cubicBezTo>
                      <a:pt x="5620" y="322"/>
                      <a:pt x="5631" y="311"/>
                      <a:pt x="5645" y="311"/>
                    </a:cubicBezTo>
                    <a:close/>
                    <a:moveTo>
                      <a:pt x="5995" y="311"/>
                    </a:moveTo>
                    <a:lnTo>
                      <a:pt x="5995" y="311"/>
                    </a:lnTo>
                    <a:cubicBezTo>
                      <a:pt x="6009" y="311"/>
                      <a:pt x="6020" y="322"/>
                      <a:pt x="6020" y="336"/>
                    </a:cubicBezTo>
                    <a:cubicBezTo>
                      <a:pt x="6020" y="350"/>
                      <a:pt x="6009" y="361"/>
                      <a:pt x="5995" y="361"/>
                    </a:cubicBezTo>
                    <a:lnTo>
                      <a:pt x="5995" y="361"/>
                    </a:lnTo>
                    <a:cubicBezTo>
                      <a:pt x="5981" y="361"/>
                      <a:pt x="5970" y="350"/>
                      <a:pt x="5970" y="336"/>
                    </a:cubicBezTo>
                    <a:cubicBezTo>
                      <a:pt x="5970" y="322"/>
                      <a:pt x="5981" y="311"/>
                      <a:pt x="5995" y="311"/>
                    </a:cubicBezTo>
                    <a:close/>
                    <a:moveTo>
                      <a:pt x="6195" y="311"/>
                    </a:moveTo>
                    <a:lnTo>
                      <a:pt x="6345" y="312"/>
                    </a:lnTo>
                    <a:cubicBezTo>
                      <a:pt x="6359" y="312"/>
                      <a:pt x="6370" y="323"/>
                      <a:pt x="6370" y="337"/>
                    </a:cubicBezTo>
                    <a:cubicBezTo>
                      <a:pt x="6370" y="350"/>
                      <a:pt x="6359" y="362"/>
                      <a:pt x="6345" y="362"/>
                    </a:cubicBezTo>
                    <a:lnTo>
                      <a:pt x="6195" y="361"/>
                    </a:lnTo>
                    <a:cubicBezTo>
                      <a:pt x="6181" y="361"/>
                      <a:pt x="6170" y="350"/>
                      <a:pt x="6170" y="336"/>
                    </a:cubicBezTo>
                    <a:cubicBezTo>
                      <a:pt x="6170" y="323"/>
                      <a:pt x="6181" y="311"/>
                      <a:pt x="6195" y="311"/>
                    </a:cubicBezTo>
                    <a:close/>
                    <a:moveTo>
                      <a:pt x="6545" y="312"/>
                    </a:moveTo>
                    <a:lnTo>
                      <a:pt x="6545" y="312"/>
                    </a:lnTo>
                    <a:cubicBezTo>
                      <a:pt x="6559" y="312"/>
                      <a:pt x="6570" y="323"/>
                      <a:pt x="6570" y="337"/>
                    </a:cubicBezTo>
                    <a:cubicBezTo>
                      <a:pt x="6570" y="351"/>
                      <a:pt x="6559" y="362"/>
                      <a:pt x="6545" y="362"/>
                    </a:cubicBezTo>
                    <a:lnTo>
                      <a:pt x="6545" y="362"/>
                    </a:lnTo>
                    <a:cubicBezTo>
                      <a:pt x="6531" y="362"/>
                      <a:pt x="6520" y="351"/>
                      <a:pt x="6520" y="337"/>
                    </a:cubicBezTo>
                    <a:cubicBezTo>
                      <a:pt x="6520" y="323"/>
                      <a:pt x="6531" y="312"/>
                      <a:pt x="6545" y="312"/>
                    </a:cubicBezTo>
                    <a:close/>
                    <a:moveTo>
                      <a:pt x="6745" y="312"/>
                    </a:moveTo>
                    <a:lnTo>
                      <a:pt x="6895" y="312"/>
                    </a:lnTo>
                    <a:cubicBezTo>
                      <a:pt x="6909" y="312"/>
                      <a:pt x="6920" y="323"/>
                      <a:pt x="6920" y="337"/>
                    </a:cubicBezTo>
                    <a:cubicBezTo>
                      <a:pt x="6920" y="351"/>
                      <a:pt x="6909" y="362"/>
                      <a:pt x="6895" y="362"/>
                    </a:cubicBezTo>
                    <a:lnTo>
                      <a:pt x="6745" y="362"/>
                    </a:lnTo>
                    <a:cubicBezTo>
                      <a:pt x="6731" y="362"/>
                      <a:pt x="6720" y="351"/>
                      <a:pt x="6720" y="337"/>
                    </a:cubicBezTo>
                    <a:cubicBezTo>
                      <a:pt x="6720" y="323"/>
                      <a:pt x="6732" y="312"/>
                      <a:pt x="6745" y="312"/>
                    </a:cubicBezTo>
                    <a:close/>
                    <a:moveTo>
                      <a:pt x="7095" y="313"/>
                    </a:moveTo>
                    <a:lnTo>
                      <a:pt x="7095" y="313"/>
                    </a:lnTo>
                    <a:cubicBezTo>
                      <a:pt x="7109" y="313"/>
                      <a:pt x="7120" y="324"/>
                      <a:pt x="7120" y="338"/>
                    </a:cubicBezTo>
                    <a:cubicBezTo>
                      <a:pt x="7120" y="351"/>
                      <a:pt x="7109" y="363"/>
                      <a:pt x="7095" y="363"/>
                    </a:cubicBezTo>
                    <a:lnTo>
                      <a:pt x="7095" y="363"/>
                    </a:lnTo>
                    <a:cubicBezTo>
                      <a:pt x="7081" y="363"/>
                      <a:pt x="7070" y="351"/>
                      <a:pt x="7070" y="338"/>
                    </a:cubicBezTo>
                    <a:cubicBezTo>
                      <a:pt x="7070" y="324"/>
                      <a:pt x="7081" y="313"/>
                      <a:pt x="7095" y="313"/>
                    </a:cubicBezTo>
                    <a:close/>
                    <a:moveTo>
                      <a:pt x="7295" y="313"/>
                    </a:moveTo>
                    <a:lnTo>
                      <a:pt x="7445" y="313"/>
                    </a:lnTo>
                    <a:cubicBezTo>
                      <a:pt x="7459" y="313"/>
                      <a:pt x="7470" y="324"/>
                      <a:pt x="7470" y="338"/>
                    </a:cubicBezTo>
                    <a:cubicBezTo>
                      <a:pt x="7470" y="352"/>
                      <a:pt x="7459" y="363"/>
                      <a:pt x="7445" y="363"/>
                    </a:cubicBezTo>
                    <a:lnTo>
                      <a:pt x="7295" y="363"/>
                    </a:lnTo>
                    <a:cubicBezTo>
                      <a:pt x="7282" y="363"/>
                      <a:pt x="7270" y="352"/>
                      <a:pt x="7270" y="338"/>
                    </a:cubicBezTo>
                    <a:cubicBezTo>
                      <a:pt x="7270" y="324"/>
                      <a:pt x="7282" y="313"/>
                      <a:pt x="7295" y="313"/>
                    </a:cubicBezTo>
                    <a:close/>
                  </a:path>
                </a:pathLst>
              </a:custGeom>
              <a:solidFill>
                <a:srgbClr val="FFFFFF"/>
              </a:solidFill>
              <a:ln w="1588" cap="flat">
                <a:solidFill>
                  <a:srgbClr val="FFFFFF"/>
                </a:solidFill>
                <a:prstDash val="solid"/>
                <a:bevel/>
                <a:headEnd/>
                <a:tailEnd/>
              </a:ln>
            </p:spPr>
            <p:txBody>
              <a:bodyPr/>
              <a:lstStyle/>
              <a:p>
                <a:endParaRPr lang="zh-CN" altLang="en-US"/>
              </a:p>
            </p:txBody>
          </p:sp>
        </p:grpSp>
        <p:grpSp>
          <p:nvGrpSpPr>
            <p:cNvPr id="37" name="Group 600"/>
            <p:cNvGrpSpPr>
              <a:grpSpLocks/>
            </p:cNvGrpSpPr>
            <p:nvPr/>
          </p:nvGrpSpPr>
          <p:grpSpPr bwMode="auto">
            <a:xfrm>
              <a:off x="3131" y="2295"/>
              <a:ext cx="1086" cy="1118"/>
              <a:chOff x="3131" y="2295"/>
              <a:chExt cx="1086" cy="1118"/>
            </a:xfrm>
          </p:grpSpPr>
          <p:sp>
            <p:nvSpPr>
              <p:cNvPr id="76" name="Freeform 598"/>
              <p:cNvSpPr>
                <a:spLocks/>
              </p:cNvSpPr>
              <p:nvPr/>
            </p:nvSpPr>
            <p:spPr bwMode="auto">
              <a:xfrm>
                <a:off x="3142" y="2307"/>
                <a:ext cx="1070" cy="1095"/>
              </a:xfrm>
              <a:custGeom>
                <a:avLst/>
                <a:gdLst>
                  <a:gd name="T0" fmla="*/ 44 w 1070"/>
                  <a:gd name="T1" fmla="*/ 0 h 1095"/>
                  <a:gd name="T2" fmla="*/ 0 w 1070"/>
                  <a:gd name="T3" fmla="*/ 43 h 1095"/>
                  <a:gd name="T4" fmla="*/ 1025 w 1070"/>
                  <a:gd name="T5" fmla="*/ 1095 h 1095"/>
                  <a:gd name="T6" fmla="*/ 1070 w 1070"/>
                  <a:gd name="T7" fmla="*/ 1051 h 1095"/>
                  <a:gd name="T8" fmla="*/ 44 w 1070"/>
                  <a:gd name="T9" fmla="*/ 0 h 1095"/>
                </a:gdLst>
                <a:ahLst/>
                <a:cxnLst>
                  <a:cxn ang="0">
                    <a:pos x="T0" y="T1"/>
                  </a:cxn>
                  <a:cxn ang="0">
                    <a:pos x="T2" y="T3"/>
                  </a:cxn>
                  <a:cxn ang="0">
                    <a:pos x="T4" y="T5"/>
                  </a:cxn>
                  <a:cxn ang="0">
                    <a:pos x="T6" y="T7"/>
                  </a:cxn>
                  <a:cxn ang="0">
                    <a:pos x="T8" y="T9"/>
                  </a:cxn>
                </a:cxnLst>
                <a:rect l="0" t="0" r="r" b="b"/>
                <a:pathLst>
                  <a:path w="1070" h="1095">
                    <a:moveTo>
                      <a:pt x="44" y="0"/>
                    </a:moveTo>
                    <a:lnTo>
                      <a:pt x="0" y="43"/>
                    </a:lnTo>
                    <a:lnTo>
                      <a:pt x="1025" y="1095"/>
                    </a:lnTo>
                    <a:lnTo>
                      <a:pt x="1070" y="1051"/>
                    </a:lnTo>
                    <a:lnTo>
                      <a:pt x="44" y="0"/>
                    </a:lnTo>
                    <a:close/>
                  </a:path>
                </a:pathLst>
              </a:cu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 name="Freeform 599"/>
              <p:cNvSpPr>
                <a:spLocks noEditPoints="1"/>
              </p:cNvSpPr>
              <p:nvPr/>
            </p:nvSpPr>
            <p:spPr bwMode="auto">
              <a:xfrm>
                <a:off x="3131" y="2295"/>
                <a:ext cx="1086" cy="1118"/>
              </a:xfrm>
              <a:custGeom>
                <a:avLst/>
                <a:gdLst>
                  <a:gd name="T0" fmla="*/ 1052 w 1086"/>
                  <a:gd name="T1" fmla="*/ 1023 h 1118"/>
                  <a:gd name="T2" fmla="*/ 1007 w 1086"/>
                  <a:gd name="T3" fmla="*/ 999 h 1118"/>
                  <a:gd name="T4" fmla="*/ 996 w 1086"/>
                  <a:gd name="T5" fmla="*/ 965 h 1118"/>
                  <a:gd name="T6" fmla="*/ 927 w 1086"/>
                  <a:gd name="T7" fmla="*/ 918 h 1118"/>
                  <a:gd name="T8" fmla="*/ 916 w 1086"/>
                  <a:gd name="T9" fmla="*/ 906 h 1118"/>
                  <a:gd name="T10" fmla="*/ 871 w 1086"/>
                  <a:gd name="T11" fmla="*/ 837 h 1118"/>
                  <a:gd name="T12" fmla="*/ 825 w 1086"/>
                  <a:gd name="T13" fmla="*/ 813 h 1118"/>
                  <a:gd name="T14" fmla="*/ 814 w 1086"/>
                  <a:gd name="T15" fmla="*/ 778 h 1118"/>
                  <a:gd name="T16" fmla="*/ 746 w 1086"/>
                  <a:gd name="T17" fmla="*/ 731 h 1118"/>
                  <a:gd name="T18" fmla="*/ 734 w 1086"/>
                  <a:gd name="T19" fmla="*/ 720 h 1118"/>
                  <a:gd name="T20" fmla="*/ 689 w 1086"/>
                  <a:gd name="T21" fmla="*/ 650 h 1118"/>
                  <a:gd name="T22" fmla="*/ 644 w 1086"/>
                  <a:gd name="T23" fmla="*/ 627 h 1118"/>
                  <a:gd name="T24" fmla="*/ 632 w 1086"/>
                  <a:gd name="T25" fmla="*/ 592 h 1118"/>
                  <a:gd name="T26" fmla="*/ 564 w 1086"/>
                  <a:gd name="T27" fmla="*/ 545 h 1118"/>
                  <a:gd name="T28" fmla="*/ 553 w 1086"/>
                  <a:gd name="T29" fmla="*/ 534 h 1118"/>
                  <a:gd name="T30" fmla="*/ 508 w 1086"/>
                  <a:gd name="T31" fmla="*/ 464 h 1118"/>
                  <a:gd name="T32" fmla="*/ 462 w 1086"/>
                  <a:gd name="T33" fmla="*/ 440 h 1118"/>
                  <a:gd name="T34" fmla="*/ 451 w 1086"/>
                  <a:gd name="T35" fmla="*/ 406 h 1118"/>
                  <a:gd name="T36" fmla="*/ 383 w 1086"/>
                  <a:gd name="T37" fmla="*/ 359 h 1118"/>
                  <a:gd name="T38" fmla="*/ 371 w 1086"/>
                  <a:gd name="T39" fmla="*/ 347 h 1118"/>
                  <a:gd name="T40" fmla="*/ 326 w 1086"/>
                  <a:gd name="T41" fmla="*/ 278 h 1118"/>
                  <a:gd name="T42" fmla="*/ 280 w 1086"/>
                  <a:gd name="T43" fmla="*/ 254 h 1118"/>
                  <a:gd name="T44" fmla="*/ 269 w 1086"/>
                  <a:gd name="T45" fmla="*/ 219 h 1118"/>
                  <a:gd name="T46" fmla="*/ 201 w 1086"/>
                  <a:gd name="T47" fmla="*/ 173 h 1118"/>
                  <a:gd name="T48" fmla="*/ 190 w 1086"/>
                  <a:gd name="T49" fmla="*/ 161 h 1118"/>
                  <a:gd name="T50" fmla="*/ 145 w 1086"/>
                  <a:gd name="T51" fmla="*/ 91 h 1118"/>
                  <a:gd name="T52" fmla="*/ 99 w 1086"/>
                  <a:gd name="T53" fmla="*/ 68 h 1118"/>
                  <a:gd name="T54" fmla="*/ 88 w 1086"/>
                  <a:gd name="T55" fmla="*/ 33 h 1118"/>
                  <a:gd name="T56" fmla="*/ 65 w 1086"/>
                  <a:gd name="T57" fmla="*/ 10 h 1118"/>
                  <a:gd name="T58" fmla="*/ 17 w 1086"/>
                  <a:gd name="T59" fmla="*/ 61 h 1118"/>
                  <a:gd name="T60" fmla="*/ 50 w 1086"/>
                  <a:gd name="T61" fmla="*/ 82 h 1118"/>
                  <a:gd name="T62" fmla="*/ 61 w 1086"/>
                  <a:gd name="T63" fmla="*/ 94 h 1118"/>
                  <a:gd name="T64" fmla="*/ 106 w 1086"/>
                  <a:gd name="T65" fmla="*/ 164 h 1118"/>
                  <a:gd name="T66" fmla="*/ 152 w 1086"/>
                  <a:gd name="T67" fmla="*/ 187 h 1118"/>
                  <a:gd name="T68" fmla="*/ 163 w 1086"/>
                  <a:gd name="T69" fmla="*/ 222 h 1118"/>
                  <a:gd name="T70" fmla="*/ 231 w 1086"/>
                  <a:gd name="T71" fmla="*/ 269 h 1118"/>
                  <a:gd name="T72" fmla="*/ 242 w 1086"/>
                  <a:gd name="T73" fmla="*/ 280 h 1118"/>
                  <a:gd name="T74" fmla="*/ 288 w 1086"/>
                  <a:gd name="T75" fmla="*/ 350 h 1118"/>
                  <a:gd name="T76" fmla="*/ 333 w 1086"/>
                  <a:gd name="T77" fmla="*/ 374 h 1118"/>
                  <a:gd name="T78" fmla="*/ 344 w 1086"/>
                  <a:gd name="T79" fmla="*/ 408 h 1118"/>
                  <a:gd name="T80" fmla="*/ 413 w 1086"/>
                  <a:gd name="T81" fmla="*/ 455 h 1118"/>
                  <a:gd name="T82" fmla="*/ 424 w 1086"/>
                  <a:gd name="T83" fmla="*/ 467 h 1118"/>
                  <a:gd name="T84" fmla="*/ 469 w 1086"/>
                  <a:gd name="T85" fmla="*/ 536 h 1118"/>
                  <a:gd name="T86" fmla="*/ 515 w 1086"/>
                  <a:gd name="T87" fmla="*/ 560 h 1118"/>
                  <a:gd name="T88" fmla="*/ 526 w 1086"/>
                  <a:gd name="T89" fmla="*/ 595 h 1118"/>
                  <a:gd name="T90" fmla="*/ 594 w 1086"/>
                  <a:gd name="T91" fmla="*/ 641 h 1118"/>
                  <a:gd name="T92" fmla="*/ 606 w 1086"/>
                  <a:gd name="T93" fmla="*/ 653 h 1118"/>
                  <a:gd name="T94" fmla="*/ 651 w 1086"/>
                  <a:gd name="T95" fmla="*/ 723 h 1118"/>
                  <a:gd name="T96" fmla="*/ 696 w 1086"/>
                  <a:gd name="T97" fmla="*/ 746 h 1118"/>
                  <a:gd name="T98" fmla="*/ 707 w 1086"/>
                  <a:gd name="T99" fmla="*/ 781 h 1118"/>
                  <a:gd name="T100" fmla="*/ 776 w 1086"/>
                  <a:gd name="T101" fmla="*/ 828 h 1118"/>
                  <a:gd name="T102" fmla="*/ 787 w 1086"/>
                  <a:gd name="T103" fmla="*/ 839 h 1118"/>
                  <a:gd name="T104" fmla="*/ 832 w 1086"/>
                  <a:gd name="T105" fmla="*/ 909 h 1118"/>
                  <a:gd name="T106" fmla="*/ 878 w 1086"/>
                  <a:gd name="T107" fmla="*/ 932 h 1118"/>
                  <a:gd name="T108" fmla="*/ 889 w 1086"/>
                  <a:gd name="T109" fmla="*/ 967 h 1118"/>
                  <a:gd name="T110" fmla="*/ 957 w 1086"/>
                  <a:gd name="T111" fmla="*/ 1014 h 1118"/>
                  <a:gd name="T112" fmla="*/ 969 w 1086"/>
                  <a:gd name="T113" fmla="*/ 1026 h 1118"/>
                  <a:gd name="T114" fmla="*/ 1014 w 1086"/>
                  <a:gd name="T115" fmla="*/ 1095 h 1118"/>
                  <a:gd name="T116" fmla="*/ 1036 w 1086"/>
                  <a:gd name="T117" fmla="*/ 1118 h 1118"/>
                  <a:gd name="T118" fmla="*/ 1072 w 1086"/>
                  <a:gd name="T119" fmla="*/ 1061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86" h="1118">
                    <a:moveTo>
                      <a:pt x="1075" y="1069"/>
                    </a:moveTo>
                    <a:lnTo>
                      <a:pt x="1063" y="1058"/>
                    </a:lnTo>
                    <a:lnTo>
                      <a:pt x="1075" y="1046"/>
                    </a:lnTo>
                    <a:lnTo>
                      <a:pt x="1086" y="1058"/>
                    </a:lnTo>
                    <a:lnTo>
                      <a:pt x="1075" y="1069"/>
                    </a:lnTo>
                    <a:close/>
                    <a:moveTo>
                      <a:pt x="1052" y="1046"/>
                    </a:moveTo>
                    <a:lnTo>
                      <a:pt x="1041" y="1034"/>
                    </a:lnTo>
                    <a:lnTo>
                      <a:pt x="1052" y="1023"/>
                    </a:lnTo>
                    <a:lnTo>
                      <a:pt x="1064" y="1035"/>
                    </a:lnTo>
                    <a:lnTo>
                      <a:pt x="1052" y="1046"/>
                    </a:lnTo>
                    <a:close/>
                    <a:moveTo>
                      <a:pt x="1029" y="1023"/>
                    </a:moveTo>
                    <a:lnTo>
                      <a:pt x="1018" y="1011"/>
                    </a:lnTo>
                    <a:lnTo>
                      <a:pt x="1030" y="1000"/>
                    </a:lnTo>
                    <a:lnTo>
                      <a:pt x="1041" y="1011"/>
                    </a:lnTo>
                    <a:lnTo>
                      <a:pt x="1029" y="1023"/>
                    </a:lnTo>
                    <a:close/>
                    <a:moveTo>
                      <a:pt x="1007" y="999"/>
                    </a:moveTo>
                    <a:lnTo>
                      <a:pt x="995" y="988"/>
                    </a:lnTo>
                    <a:lnTo>
                      <a:pt x="1007" y="976"/>
                    </a:lnTo>
                    <a:lnTo>
                      <a:pt x="1018" y="988"/>
                    </a:lnTo>
                    <a:lnTo>
                      <a:pt x="1007" y="999"/>
                    </a:lnTo>
                    <a:close/>
                    <a:moveTo>
                      <a:pt x="984" y="976"/>
                    </a:moveTo>
                    <a:lnTo>
                      <a:pt x="973" y="964"/>
                    </a:lnTo>
                    <a:lnTo>
                      <a:pt x="984" y="953"/>
                    </a:lnTo>
                    <a:lnTo>
                      <a:pt x="996" y="965"/>
                    </a:lnTo>
                    <a:lnTo>
                      <a:pt x="984" y="976"/>
                    </a:lnTo>
                    <a:close/>
                    <a:moveTo>
                      <a:pt x="961" y="953"/>
                    </a:moveTo>
                    <a:lnTo>
                      <a:pt x="950" y="941"/>
                    </a:lnTo>
                    <a:lnTo>
                      <a:pt x="962" y="930"/>
                    </a:lnTo>
                    <a:lnTo>
                      <a:pt x="973" y="941"/>
                    </a:lnTo>
                    <a:lnTo>
                      <a:pt x="961" y="953"/>
                    </a:lnTo>
                    <a:close/>
                    <a:moveTo>
                      <a:pt x="939" y="930"/>
                    </a:moveTo>
                    <a:lnTo>
                      <a:pt x="927" y="918"/>
                    </a:lnTo>
                    <a:lnTo>
                      <a:pt x="939" y="906"/>
                    </a:lnTo>
                    <a:lnTo>
                      <a:pt x="950" y="918"/>
                    </a:lnTo>
                    <a:lnTo>
                      <a:pt x="939" y="930"/>
                    </a:lnTo>
                    <a:close/>
                    <a:moveTo>
                      <a:pt x="916" y="906"/>
                    </a:moveTo>
                    <a:lnTo>
                      <a:pt x="905" y="895"/>
                    </a:lnTo>
                    <a:lnTo>
                      <a:pt x="916" y="883"/>
                    </a:lnTo>
                    <a:lnTo>
                      <a:pt x="928" y="895"/>
                    </a:lnTo>
                    <a:lnTo>
                      <a:pt x="916" y="906"/>
                    </a:lnTo>
                    <a:close/>
                    <a:moveTo>
                      <a:pt x="893" y="883"/>
                    </a:moveTo>
                    <a:lnTo>
                      <a:pt x="882" y="871"/>
                    </a:lnTo>
                    <a:lnTo>
                      <a:pt x="893" y="860"/>
                    </a:lnTo>
                    <a:lnTo>
                      <a:pt x="905" y="871"/>
                    </a:lnTo>
                    <a:lnTo>
                      <a:pt x="893" y="883"/>
                    </a:lnTo>
                    <a:close/>
                    <a:moveTo>
                      <a:pt x="871" y="860"/>
                    </a:moveTo>
                    <a:lnTo>
                      <a:pt x="859" y="848"/>
                    </a:lnTo>
                    <a:lnTo>
                      <a:pt x="871" y="837"/>
                    </a:lnTo>
                    <a:lnTo>
                      <a:pt x="882" y="848"/>
                    </a:lnTo>
                    <a:lnTo>
                      <a:pt x="871" y="860"/>
                    </a:lnTo>
                    <a:close/>
                    <a:moveTo>
                      <a:pt x="848" y="836"/>
                    </a:moveTo>
                    <a:lnTo>
                      <a:pt x="836" y="825"/>
                    </a:lnTo>
                    <a:lnTo>
                      <a:pt x="848" y="813"/>
                    </a:lnTo>
                    <a:lnTo>
                      <a:pt x="859" y="825"/>
                    </a:lnTo>
                    <a:lnTo>
                      <a:pt x="848" y="836"/>
                    </a:lnTo>
                    <a:close/>
                    <a:moveTo>
                      <a:pt x="825" y="813"/>
                    </a:moveTo>
                    <a:lnTo>
                      <a:pt x="814" y="801"/>
                    </a:lnTo>
                    <a:lnTo>
                      <a:pt x="825" y="790"/>
                    </a:lnTo>
                    <a:lnTo>
                      <a:pt x="837" y="802"/>
                    </a:lnTo>
                    <a:lnTo>
                      <a:pt x="825" y="813"/>
                    </a:lnTo>
                    <a:close/>
                    <a:moveTo>
                      <a:pt x="802" y="790"/>
                    </a:moveTo>
                    <a:lnTo>
                      <a:pt x="791" y="778"/>
                    </a:lnTo>
                    <a:lnTo>
                      <a:pt x="803" y="767"/>
                    </a:lnTo>
                    <a:lnTo>
                      <a:pt x="814" y="778"/>
                    </a:lnTo>
                    <a:lnTo>
                      <a:pt x="802" y="790"/>
                    </a:lnTo>
                    <a:close/>
                    <a:moveTo>
                      <a:pt x="780" y="766"/>
                    </a:moveTo>
                    <a:lnTo>
                      <a:pt x="768" y="755"/>
                    </a:lnTo>
                    <a:lnTo>
                      <a:pt x="780" y="743"/>
                    </a:lnTo>
                    <a:lnTo>
                      <a:pt x="791" y="755"/>
                    </a:lnTo>
                    <a:lnTo>
                      <a:pt x="780" y="766"/>
                    </a:lnTo>
                    <a:close/>
                    <a:moveTo>
                      <a:pt x="757" y="743"/>
                    </a:moveTo>
                    <a:lnTo>
                      <a:pt x="746" y="731"/>
                    </a:lnTo>
                    <a:lnTo>
                      <a:pt x="757" y="720"/>
                    </a:lnTo>
                    <a:lnTo>
                      <a:pt x="769" y="732"/>
                    </a:lnTo>
                    <a:lnTo>
                      <a:pt x="757" y="743"/>
                    </a:lnTo>
                    <a:close/>
                    <a:moveTo>
                      <a:pt x="734" y="720"/>
                    </a:moveTo>
                    <a:lnTo>
                      <a:pt x="723" y="708"/>
                    </a:lnTo>
                    <a:lnTo>
                      <a:pt x="735" y="697"/>
                    </a:lnTo>
                    <a:lnTo>
                      <a:pt x="746" y="709"/>
                    </a:lnTo>
                    <a:lnTo>
                      <a:pt x="734" y="720"/>
                    </a:lnTo>
                    <a:close/>
                    <a:moveTo>
                      <a:pt x="712" y="696"/>
                    </a:moveTo>
                    <a:lnTo>
                      <a:pt x="700" y="685"/>
                    </a:lnTo>
                    <a:lnTo>
                      <a:pt x="712" y="674"/>
                    </a:lnTo>
                    <a:lnTo>
                      <a:pt x="723" y="685"/>
                    </a:lnTo>
                    <a:lnTo>
                      <a:pt x="712" y="696"/>
                    </a:lnTo>
                    <a:close/>
                    <a:moveTo>
                      <a:pt x="689" y="673"/>
                    </a:moveTo>
                    <a:lnTo>
                      <a:pt x="678" y="662"/>
                    </a:lnTo>
                    <a:lnTo>
                      <a:pt x="689" y="650"/>
                    </a:lnTo>
                    <a:lnTo>
                      <a:pt x="701" y="662"/>
                    </a:lnTo>
                    <a:lnTo>
                      <a:pt x="689" y="673"/>
                    </a:lnTo>
                    <a:close/>
                    <a:moveTo>
                      <a:pt x="666" y="650"/>
                    </a:moveTo>
                    <a:lnTo>
                      <a:pt x="655" y="638"/>
                    </a:lnTo>
                    <a:lnTo>
                      <a:pt x="666" y="627"/>
                    </a:lnTo>
                    <a:lnTo>
                      <a:pt x="678" y="639"/>
                    </a:lnTo>
                    <a:lnTo>
                      <a:pt x="666" y="650"/>
                    </a:lnTo>
                    <a:close/>
                    <a:moveTo>
                      <a:pt x="644" y="627"/>
                    </a:moveTo>
                    <a:lnTo>
                      <a:pt x="632" y="615"/>
                    </a:lnTo>
                    <a:lnTo>
                      <a:pt x="644" y="604"/>
                    </a:lnTo>
                    <a:lnTo>
                      <a:pt x="655" y="615"/>
                    </a:lnTo>
                    <a:lnTo>
                      <a:pt x="644" y="627"/>
                    </a:lnTo>
                    <a:close/>
                    <a:moveTo>
                      <a:pt x="621" y="603"/>
                    </a:moveTo>
                    <a:lnTo>
                      <a:pt x="610" y="592"/>
                    </a:lnTo>
                    <a:lnTo>
                      <a:pt x="621" y="580"/>
                    </a:lnTo>
                    <a:lnTo>
                      <a:pt x="632" y="592"/>
                    </a:lnTo>
                    <a:lnTo>
                      <a:pt x="621" y="603"/>
                    </a:lnTo>
                    <a:close/>
                    <a:moveTo>
                      <a:pt x="598" y="580"/>
                    </a:moveTo>
                    <a:lnTo>
                      <a:pt x="587" y="569"/>
                    </a:lnTo>
                    <a:lnTo>
                      <a:pt x="598" y="557"/>
                    </a:lnTo>
                    <a:lnTo>
                      <a:pt x="610" y="569"/>
                    </a:lnTo>
                    <a:lnTo>
                      <a:pt x="598" y="580"/>
                    </a:lnTo>
                    <a:close/>
                    <a:moveTo>
                      <a:pt x="575" y="557"/>
                    </a:moveTo>
                    <a:lnTo>
                      <a:pt x="564" y="545"/>
                    </a:lnTo>
                    <a:lnTo>
                      <a:pt x="576" y="534"/>
                    </a:lnTo>
                    <a:lnTo>
                      <a:pt x="587" y="545"/>
                    </a:lnTo>
                    <a:lnTo>
                      <a:pt x="575" y="557"/>
                    </a:lnTo>
                    <a:close/>
                    <a:moveTo>
                      <a:pt x="553" y="534"/>
                    </a:moveTo>
                    <a:lnTo>
                      <a:pt x="541" y="522"/>
                    </a:lnTo>
                    <a:lnTo>
                      <a:pt x="553" y="510"/>
                    </a:lnTo>
                    <a:lnTo>
                      <a:pt x="564" y="522"/>
                    </a:lnTo>
                    <a:lnTo>
                      <a:pt x="553" y="534"/>
                    </a:lnTo>
                    <a:close/>
                    <a:moveTo>
                      <a:pt x="530" y="510"/>
                    </a:moveTo>
                    <a:lnTo>
                      <a:pt x="519" y="499"/>
                    </a:lnTo>
                    <a:lnTo>
                      <a:pt x="530" y="487"/>
                    </a:lnTo>
                    <a:lnTo>
                      <a:pt x="542" y="499"/>
                    </a:lnTo>
                    <a:lnTo>
                      <a:pt x="530" y="510"/>
                    </a:lnTo>
                    <a:close/>
                    <a:moveTo>
                      <a:pt x="507" y="487"/>
                    </a:moveTo>
                    <a:lnTo>
                      <a:pt x="496" y="475"/>
                    </a:lnTo>
                    <a:lnTo>
                      <a:pt x="508" y="464"/>
                    </a:lnTo>
                    <a:lnTo>
                      <a:pt x="519" y="476"/>
                    </a:lnTo>
                    <a:lnTo>
                      <a:pt x="507" y="487"/>
                    </a:lnTo>
                    <a:close/>
                    <a:moveTo>
                      <a:pt x="485" y="464"/>
                    </a:moveTo>
                    <a:lnTo>
                      <a:pt x="473" y="452"/>
                    </a:lnTo>
                    <a:lnTo>
                      <a:pt x="485" y="441"/>
                    </a:lnTo>
                    <a:lnTo>
                      <a:pt x="496" y="452"/>
                    </a:lnTo>
                    <a:lnTo>
                      <a:pt x="485" y="464"/>
                    </a:lnTo>
                    <a:close/>
                    <a:moveTo>
                      <a:pt x="462" y="440"/>
                    </a:moveTo>
                    <a:lnTo>
                      <a:pt x="451" y="429"/>
                    </a:lnTo>
                    <a:lnTo>
                      <a:pt x="462" y="417"/>
                    </a:lnTo>
                    <a:lnTo>
                      <a:pt x="474" y="429"/>
                    </a:lnTo>
                    <a:lnTo>
                      <a:pt x="462" y="440"/>
                    </a:lnTo>
                    <a:close/>
                    <a:moveTo>
                      <a:pt x="439" y="417"/>
                    </a:moveTo>
                    <a:lnTo>
                      <a:pt x="428" y="405"/>
                    </a:lnTo>
                    <a:lnTo>
                      <a:pt x="439" y="394"/>
                    </a:lnTo>
                    <a:lnTo>
                      <a:pt x="451" y="406"/>
                    </a:lnTo>
                    <a:lnTo>
                      <a:pt x="439" y="417"/>
                    </a:lnTo>
                    <a:close/>
                    <a:moveTo>
                      <a:pt x="417" y="394"/>
                    </a:moveTo>
                    <a:lnTo>
                      <a:pt x="405" y="382"/>
                    </a:lnTo>
                    <a:lnTo>
                      <a:pt x="417" y="371"/>
                    </a:lnTo>
                    <a:lnTo>
                      <a:pt x="428" y="383"/>
                    </a:lnTo>
                    <a:lnTo>
                      <a:pt x="417" y="394"/>
                    </a:lnTo>
                    <a:close/>
                    <a:moveTo>
                      <a:pt x="394" y="370"/>
                    </a:moveTo>
                    <a:lnTo>
                      <a:pt x="383" y="359"/>
                    </a:lnTo>
                    <a:lnTo>
                      <a:pt x="394" y="348"/>
                    </a:lnTo>
                    <a:lnTo>
                      <a:pt x="405" y="359"/>
                    </a:lnTo>
                    <a:lnTo>
                      <a:pt x="394" y="370"/>
                    </a:lnTo>
                    <a:close/>
                    <a:moveTo>
                      <a:pt x="371" y="347"/>
                    </a:moveTo>
                    <a:lnTo>
                      <a:pt x="360" y="336"/>
                    </a:lnTo>
                    <a:lnTo>
                      <a:pt x="371" y="324"/>
                    </a:lnTo>
                    <a:lnTo>
                      <a:pt x="383" y="336"/>
                    </a:lnTo>
                    <a:lnTo>
                      <a:pt x="371" y="347"/>
                    </a:lnTo>
                    <a:close/>
                    <a:moveTo>
                      <a:pt x="348" y="324"/>
                    </a:moveTo>
                    <a:lnTo>
                      <a:pt x="337" y="312"/>
                    </a:lnTo>
                    <a:lnTo>
                      <a:pt x="349" y="301"/>
                    </a:lnTo>
                    <a:lnTo>
                      <a:pt x="360" y="313"/>
                    </a:lnTo>
                    <a:lnTo>
                      <a:pt x="348" y="324"/>
                    </a:lnTo>
                    <a:close/>
                    <a:moveTo>
                      <a:pt x="326" y="301"/>
                    </a:moveTo>
                    <a:lnTo>
                      <a:pt x="314" y="289"/>
                    </a:lnTo>
                    <a:lnTo>
                      <a:pt x="326" y="278"/>
                    </a:lnTo>
                    <a:lnTo>
                      <a:pt x="337" y="289"/>
                    </a:lnTo>
                    <a:lnTo>
                      <a:pt x="326" y="301"/>
                    </a:lnTo>
                    <a:close/>
                    <a:moveTo>
                      <a:pt x="303" y="277"/>
                    </a:moveTo>
                    <a:lnTo>
                      <a:pt x="292" y="266"/>
                    </a:lnTo>
                    <a:lnTo>
                      <a:pt x="303" y="254"/>
                    </a:lnTo>
                    <a:lnTo>
                      <a:pt x="315" y="266"/>
                    </a:lnTo>
                    <a:lnTo>
                      <a:pt x="303" y="277"/>
                    </a:lnTo>
                    <a:close/>
                    <a:moveTo>
                      <a:pt x="280" y="254"/>
                    </a:moveTo>
                    <a:lnTo>
                      <a:pt x="269" y="242"/>
                    </a:lnTo>
                    <a:lnTo>
                      <a:pt x="281" y="231"/>
                    </a:lnTo>
                    <a:lnTo>
                      <a:pt x="292" y="243"/>
                    </a:lnTo>
                    <a:lnTo>
                      <a:pt x="280" y="254"/>
                    </a:lnTo>
                    <a:close/>
                    <a:moveTo>
                      <a:pt x="258" y="231"/>
                    </a:moveTo>
                    <a:lnTo>
                      <a:pt x="246" y="219"/>
                    </a:lnTo>
                    <a:lnTo>
                      <a:pt x="258" y="208"/>
                    </a:lnTo>
                    <a:lnTo>
                      <a:pt x="269" y="219"/>
                    </a:lnTo>
                    <a:lnTo>
                      <a:pt x="258" y="231"/>
                    </a:lnTo>
                    <a:close/>
                    <a:moveTo>
                      <a:pt x="235" y="207"/>
                    </a:moveTo>
                    <a:lnTo>
                      <a:pt x="224" y="196"/>
                    </a:lnTo>
                    <a:lnTo>
                      <a:pt x="235" y="184"/>
                    </a:lnTo>
                    <a:lnTo>
                      <a:pt x="247" y="196"/>
                    </a:lnTo>
                    <a:lnTo>
                      <a:pt x="235" y="207"/>
                    </a:lnTo>
                    <a:close/>
                    <a:moveTo>
                      <a:pt x="212" y="184"/>
                    </a:moveTo>
                    <a:lnTo>
                      <a:pt x="201" y="173"/>
                    </a:lnTo>
                    <a:lnTo>
                      <a:pt x="213" y="161"/>
                    </a:lnTo>
                    <a:lnTo>
                      <a:pt x="224" y="173"/>
                    </a:lnTo>
                    <a:lnTo>
                      <a:pt x="212" y="184"/>
                    </a:lnTo>
                    <a:close/>
                    <a:moveTo>
                      <a:pt x="190" y="161"/>
                    </a:moveTo>
                    <a:lnTo>
                      <a:pt x="178" y="149"/>
                    </a:lnTo>
                    <a:lnTo>
                      <a:pt x="190" y="138"/>
                    </a:lnTo>
                    <a:lnTo>
                      <a:pt x="201" y="150"/>
                    </a:lnTo>
                    <a:lnTo>
                      <a:pt x="190" y="161"/>
                    </a:lnTo>
                    <a:close/>
                    <a:moveTo>
                      <a:pt x="167" y="138"/>
                    </a:moveTo>
                    <a:lnTo>
                      <a:pt x="156" y="126"/>
                    </a:lnTo>
                    <a:lnTo>
                      <a:pt x="167" y="115"/>
                    </a:lnTo>
                    <a:lnTo>
                      <a:pt x="178" y="126"/>
                    </a:lnTo>
                    <a:lnTo>
                      <a:pt x="167" y="138"/>
                    </a:lnTo>
                    <a:close/>
                    <a:moveTo>
                      <a:pt x="144" y="114"/>
                    </a:moveTo>
                    <a:lnTo>
                      <a:pt x="133" y="103"/>
                    </a:lnTo>
                    <a:lnTo>
                      <a:pt x="145" y="91"/>
                    </a:lnTo>
                    <a:lnTo>
                      <a:pt x="156" y="103"/>
                    </a:lnTo>
                    <a:lnTo>
                      <a:pt x="144" y="114"/>
                    </a:lnTo>
                    <a:close/>
                    <a:moveTo>
                      <a:pt x="121" y="91"/>
                    </a:moveTo>
                    <a:lnTo>
                      <a:pt x="110" y="79"/>
                    </a:lnTo>
                    <a:lnTo>
                      <a:pt x="122" y="68"/>
                    </a:lnTo>
                    <a:lnTo>
                      <a:pt x="133" y="80"/>
                    </a:lnTo>
                    <a:lnTo>
                      <a:pt x="121" y="91"/>
                    </a:lnTo>
                    <a:close/>
                    <a:moveTo>
                      <a:pt x="99" y="68"/>
                    </a:moveTo>
                    <a:lnTo>
                      <a:pt x="87" y="56"/>
                    </a:lnTo>
                    <a:lnTo>
                      <a:pt x="99" y="45"/>
                    </a:lnTo>
                    <a:lnTo>
                      <a:pt x="110" y="56"/>
                    </a:lnTo>
                    <a:lnTo>
                      <a:pt x="99" y="68"/>
                    </a:lnTo>
                    <a:close/>
                    <a:moveTo>
                      <a:pt x="76" y="44"/>
                    </a:moveTo>
                    <a:lnTo>
                      <a:pt x="65" y="33"/>
                    </a:lnTo>
                    <a:lnTo>
                      <a:pt x="76" y="21"/>
                    </a:lnTo>
                    <a:lnTo>
                      <a:pt x="88" y="33"/>
                    </a:lnTo>
                    <a:lnTo>
                      <a:pt x="76" y="44"/>
                    </a:lnTo>
                    <a:close/>
                    <a:moveTo>
                      <a:pt x="53" y="21"/>
                    </a:moveTo>
                    <a:lnTo>
                      <a:pt x="50" y="17"/>
                    </a:lnTo>
                    <a:lnTo>
                      <a:pt x="61" y="17"/>
                    </a:lnTo>
                    <a:lnTo>
                      <a:pt x="53" y="25"/>
                    </a:lnTo>
                    <a:lnTo>
                      <a:pt x="42" y="13"/>
                    </a:lnTo>
                    <a:lnTo>
                      <a:pt x="56" y="0"/>
                    </a:lnTo>
                    <a:lnTo>
                      <a:pt x="65" y="10"/>
                    </a:lnTo>
                    <a:lnTo>
                      <a:pt x="53" y="21"/>
                    </a:lnTo>
                    <a:close/>
                    <a:moveTo>
                      <a:pt x="42" y="36"/>
                    </a:moveTo>
                    <a:lnTo>
                      <a:pt x="30" y="48"/>
                    </a:lnTo>
                    <a:lnTo>
                      <a:pt x="19" y="36"/>
                    </a:lnTo>
                    <a:lnTo>
                      <a:pt x="30" y="25"/>
                    </a:lnTo>
                    <a:lnTo>
                      <a:pt x="42" y="36"/>
                    </a:lnTo>
                    <a:close/>
                    <a:moveTo>
                      <a:pt x="18" y="59"/>
                    </a:moveTo>
                    <a:lnTo>
                      <a:pt x="17" y="61"/>
                    </a:lnTo>
                    <a:lnTo>
                      <a:pt x="17" y="49"/>
                    </a:lnTo>
                    <a:lnTo>
                      <a:pt x="27" y="59"/>
                    </a:lnTo>
                    <a:lnTo>
                      <a:pt x="15" y="70"/>
                    </a:lnTo>
                    <a:lnTo>
                      <a:pt x="0" y="55"/>
                    </a:lnTo>
                    <a:lnTo>
                      <a:pt x="7" y="47"/>
                    </a:lnTo>
                    <a:lnTo>
                      <a:pt x="18" y="59"/>
                    </a:lnTo>
                    <a:close/>
                    <a:moveTo>
                      <a:pt x="38" y="71"/>
                    </a:moveTo>
                    <a:lnTo>
                      <a:pt x="50" y="82"/>
                    </a:lnTo>
                    <a:lnTo>
                      <a:pt x="38" y="94"/>
                    </a:lnTo>
                    <a:lnTo>
                      <a:pt x="27" y="82"/>
                    </a:lnTo>
                    <a:lnTo>
                      <a:pt x="38" y="71"/>
                    </a:lnTo>
                    <a:close/>
                    <a:moveTo>
                      <a:pt x="61" y="94"/>
                    </a:moveTo>
                    <a:lnTo>
                      <a:pt x="72" y="106"/>
                    </a:lnTo>
                    <a:lnTo>
                      <a:pt x="61" y="117"/>
                    </a:lnTo>
                    <a:lnTo>
                      <a:pt x="49" y="105"/>
                    </a:lnTo>
                    <a:lnTo>
                      <a:pt x="61" y="94"/>
                    </a:lnTo>
                    <a:close/>
                    <a:moveTo>
                      <a:pt x="84" y="117"/>
                    </a:moveTo>
                    <a:lnTo>
                      <a:pt x="95" y="129"/>
                    </a:lnTo>
                    <a:lnTo>
                      <a:pt x="83" y="140"/>
                    </a:lnTo>
                    <a:lnTo>
                      <a:pt x="72" y="129"/>
                    </a:lnTo>
                    <a:lnTo>
                      <a:pt x="84" y="117"/>
                    </a:lnTo>
                    <a:close/>
                    <a:moveTo>
                      <a:pt x="106" y="141"/>
                    </a:moveTo>
                    <a:lnTo>
                      <a:pt x="118" y="152"/>
                    </a:lnTo>
                    <a:lnTo>
                      <a:pt x="106" y="164"/>
                    </a:lnTo>
                    <a:lnTo>
                      <a:pt x="95" y="152"/>
                    </a:lnTo>
                    <a:lnTo>
                      <a:pt x="106" y="141"/>
                    </a:lnTo>
                    <a:close/>
                    <a:moveTo>
                      <a:pt x="129" y="164"/>
                    </a:moveTo>
                    <a:lnTo>
                      <a:pt x="140" y="176"/>
                    </a:lnTo>
                    <a:lnTo>
                      <a:pt x="129" y="187"/>
                    </a:lnTo>
                    <a:lnTo>
                      <a:pt x="117" y="175"/>
                    </a:lnTo>
                    <a:lnTo>
                      <a:pt x="129" y="164"/>
                    </a:lnTo>
                    <a:close/>
                    <a:moveTo>
                      <a:pt x="152" y="187"/>
                    </a:moveTo>
                    <a:lnTo>
                      <a:pt x="163" y="199"/>
                    </a:lnTo>
                    <a:lnTo>
                      <a:pt x="151" y="210"/>
                    </a:lnTo>
                    <a:lnTo>
                      <a:pt x="140" y="199"/>
                    </a:lnTo>
                    <a:lnTo>
                      <a:pt x="152" y="187"/>
                    </a:lnTo>
                    <a:close/>
                    <a:moveTo>
                      <a:pt x="174" y="210"/>
                    </a:moveTo>
                    <a:lnTo>
                      <a:pt x="186" y="222"/>
                    </a:lnTo>
                    <a:lnTo>
                      <a:pt x="174" y="234"/>
                    </a:lnTo>
                    <a:lnTo>
                      <a:pt x="163" y="222"/>
                    </a:lnTo>
                    <a:lnTo>
                      <a:pt x="174" y="210"/>
                    </a:lnTo>
                    <a:close/>
                    <a:moveTo>
                      <a:pt x="197" y="234"/>
                    </a:moveTo>
                    <a:lnTo>
                      <a:pt x="208" y="245"/>
                    </a:lnTo>
                    <a:lnTo>
                      <a:pt x="197" y="257"/>
                    </a:lnTo>
                    <a:lnTo>
                      <a:pt x="185" y="245"/>
                    </a:lnTo>
                    <a:lnTo>
                      <a:pt x="197" y="234"/>
                    </a:lnTo>
                    <a:close/>
                    <a:moveTo>
                      <a:pt x="220" y="257"/>
                    </a:moveTo>
                    <a:lnTo>
                      <a:pt x="231" y="269"/>
                    </a:lnTo>
                    <a:lnTo>
                      <a:pt x="219" y="280"/>
                    </a:lnTo>
                    <a:lnTo>
                      <a:pt x="208" y="268"/>
                    </a:lnTo>
                    <a:lnTo>
                      <a:pt x="220" y="257"/>
                    </a:lnTo>
                    <a:close/>
                    <a:moveTo>
                      <a:pt x="242" y="280"/>
                    </a:moveTo>
                    <a:lnTo>
                      <a:pt x="254" y="292"/>
                    </a:lnTo>
                    <a:lnTo>
                      <a:pt x="242" y="303"/>
                    </a:lnTo>
                    <a:lnTo>
                      <a:pt x="231" y="292"/>
                    </a:lnTo>
                    <a:lnTo>
                      <a:pt x="242" y="280"/>
                    </a:lnTo>
                    <a:close/>
                    <a:moveTo>
                      <a:pt x="265" y="304"/>
                    </a:moveTo>
                    <a:lnTo>
                      <a:pt x="277" y="315"/>
                    </a:lnTo>
                    <a:lnTo>
                      <a:pt x="265" y="327"/>
                    </a:lnTo>
                    <a:lnTo>
                      <a:pt x="253" y="315"/>
                    </a:lnTo>
                    <a:lnTo>
                      <a:pt x="265" y="304"/>
                    </a:lnTo>
                    <a:close/>
                    <a:moveTo>
                      <a:pt x="288" y="327"/>
                    </a:moveTo>
                    <a:lnTo>
                      <a:pt x="299" y="339"/>
                    </a:lnTo>
                    <a:lnTo>
                      <a:pt x="288" y="350"/>
                    </a:lnTo>
                    <a:lnTo>
                      <a:pt x="276" y="338"/>
                    </a:lnTo>
                    <a:lnTo>
                      <a:pt x="288" y="327"/>
                    </a:lnTo>
                    <a:close/>
                    <a:moveTo>
                      <a:pt x="311" y="350"/>
                    </a:moveTo>
                    <a:lnTo>
                      <a:pt x="322" y="362"/>
                    </a:lnTo>
                    <a:lnTo>
                      <a:pt x="310" y="373"/>
                    </a:lnTo>
                    <a:lnTo>
                      <a:pt x="299" y="362"/>
                    </a:lnTo>
                    <a:lnTo>
                      <a:pt x="311" y="350"/>
                    </a:lnTo>
                    <a:close/>
                    <a:moveTo>
                      <a:pt x="333" y="374"/>
                    </a:moveTo>
                    <a:lnTo>
                      <a:pt x="345" y="385"/>
                    </a:lnTo>
                    <a:lnTo>
                      <a:pt x="333" y="396"/>
                    </a:lnTo>
                    <a:lnTo>
                      <a:pt x="322" y="385"/>
                    </a:lnTo>
                    <a:lnTo>
                      <a:pt x="333" y="374"/>
                    </a:lnTo>
                    <a:close/>
                    <a:moveTo>
                      <a:pt x="356" y="397"/>
                    </a:moveTo>
                    <a:lnTo>
                      <a:pt x="367" y="409"/>
                    </a:lnTo>
                    <a:lnTo>
                      <a:pt x="356" y="420"/>
                    </a:lnTo>
                    <a:lnTo>
                      <a:pt x="344" y="408"/>
                    </a:lnTo>
                    <a:lnTo>
                      <a:pt x="356" y="397"/>
                    </a:lnTo>
                    <a:close/>
                    <a:moveTo>
                      <a:pt x="379" y="420"/>
                    </a:moveTo>
                    <a:lnTo>
                      <a:pt x="390" y="432"/>
                    </a:lnTo>
                    <a:lnTo>
                      <a:pt x="378" y="443"/>
                    </a:lnTo>
                    <a:lnTo>
                      <a:pt x="367" y="431"/>
                    </a:lnTo>
                    <a:lnTo>
                      <a:pt x="379" y="420"/>
                    </a:lnTo>
                    <a:close/>
                    <a:moveTo>
                      <a:pt x="401" y="443"/>
                    </a:moveTo>
                    <a:lnTo>
                      <a:pt x="413" y="455"/>
                    </a:lnTo>
                    <a:lnTo>
                      <a:pt x="401" y="466"/>
                    </a:lnTo>
                    <a:lnTo>
                      <a:pt x="390" y="455"/>
                    </a:lnTo>
                    <a:lnTo>
                      <a:pt x="401" y="443"/>
                    </a:lnTo>
                    <a:close/>
                    <a:moveTo>
                      <a:pt x="424" y="467"/>
                    </a:moveTo>
                    <a:lnTo>
                      <a:pt x="435" y="478"/>
                    </a:lnTo>
                    <a:lnTo>
                      <a:pt x="424" y="490"/>
                    </a:lnTo>
                    <a:lnTo>
                      <a:pt x="412" y="478"/>
                    </a:lnTo>
                    <a:lnTo>
                      <a:pt x="424" y="467"/>
                    </a:lnTo>
                    <a:close/>
                    <a:moveTo>
                      <a:pt x="447" y="490"/>
                    </a:moveTo>
                    <a:lnTo>
                      <a:pt x="458" y="502"/>
                    </a:lnTo>
                    <a:lnTo>
                      <a:pt x="446" y="513"/>
                    </a:lnTo>
                    <a:lnTo>
                      <a:pt x="435" y="501"/>
                    </a:lnTo>
                    <a:lnTo>
                      <a:pt x="447" y="490"/>
                    </a:lnTo>
                    <a:close/>
                    <a:moveTo>
                      <a:pt x="469" y="513"/>
                    </a:moveTo>
                    <a:lnTo>
                      <a:pt x="481" y="525"/>
                    </a:lnTo>
                    <a:lnTo>
                      <a:pt x="469" y="536"/>
                    </a:lnTo>
                    <a:lnTo>
                      <a:pt x="458" y="525"/>
                    </a:lnTo>
                    <a:lnTo>
                      <a:pt x="469" y="513"/>
                    </a:lnTo>
                    <a:close/>
                    <a:moveTo>
                      <a:pt x="492" y="537"/>
                    </a:moveTo>
                    <a:lnTo>
                      <a:pt x="504" y="548"/>
                    </a:lnTo>
                    <a:lnTo>
                      <a:pt x="492" y="560"/>
                    </a:lnTo>
                    <a:lnTo>
                      <a:pt x="480" y="548"/>
                    </a:lnTo>
                    <a:lnTo>
                      <a:pt x="492" y="537"/>
                    </a:lnTo>
                    <a:close/>
                    <a:moveTo>
                      <a:pt x="515" y="560"/>
                    </a:moveTo>
                    <a:lnTo>
                      <a:pt x="526" y="571"/>
                    </a:lnTo>
                    <a:lnTo>
                      <a:pt x="515" y="583"/>
                    </a:lnTo>
                    <a:lnTo>
                      <a:pt x="503" y="571"/>
                    </a:lnTo>
                    <a:lnTo>
                      <a:pt x="515" y="560"/>
                    </a:lnTo>
                    <a:close/>
                    <a:moveTo>
                      <a:pt x="538" y="583"/>
                    </a:moveTo>
                    <a:lnTo>
                      <a:pt x="549" y="595"/>
                    </a:lnTo>
                    <a:lnTo>
                      <a:pt x="537" y="606"/>
                    </a:lnTo>
                    <a:lnTo>
                      <a:pt x="526" y="595"/>
                    </a:lnTo>
                    <a:lnTo>
                      <a:pt x="538" y="583"/>
                    </a:lnTo>
                    <a:close/>
                    <a:moveTo>
                      <a:pt x="560" y="606"/>
                    </a:moveTo>
                    <a:lnTo>
                      <a:pt x="572" y="618"/>
                    </a:lnTo>
                    <a:lnTo>
                      <a:pt x="560" y="630"/>
                    </a:lnTo>
                    <a:lnTo>
                      <a:pt x="549" y="618"/>
                    </a:lnTo>
                    <a:lnTo>
                      <a:pt x="560" y="606"/>
                    </a:lnTo>
                    <a:close/>
                    <a:moveTo>
                      <a:pt x="583" y="630"/>
                    </a:moveTo>
                    <a:lnTo>
                      <a:pt x="594" y="641"/>
                    </a:lnTo>
                    <a:lnTo>
                      <a:pt x="583" y="653"/>
                    </a:lnTo>
                    <a:lnTo>
                      <a:pt x="571" y="641"/>
                    </a:lnTo>
                    <a:lnTo>
                      <a:pt x="583" y="630"/>
                    </a:lnTo>
                    <a:close/>
                    <a:moveTo>
                      <a:pt x="606" y="653"/>
                    </a:moveTo>
                    <a:lnTo>
                      <a:pt x="617" y="665"/>
                    </a:lnTo>
                    <a:lnTo>
                      <a:pt x="605" y="676"/>
                    </a:lnTo>
                    <a:lnTo>
                      <a:pt x="594" y="664"/>
                    </a:lnTo>
                    <a:lnTo>
                      <a:pt x="606" y="653"/>
                    </a:lnTo>
                    <a:close/>
                    <a:moveTo>
                      <a:pt x="628" y="676"/>
                    </a:moveTo>
                    <a:lnTo>
                      <a:pt x="640" y="688"/>
                    </a:lnTo>
                    <a:lnTo>
                      <a:pt x="628" y="699"/>
                    </a:lnTo>
                    <a:lnTo>
                      <a:pt x="617" y="688"/>
                    </a:lnTo>
                    <a:lnTo>
                      <a:pt x="628" y="676"/>
                    </a:lnTo>
                    <a:close/>
                    <a:moveTo>
                      <a:pt x="651" y="700"/>
                    </a:moveTo>
                    <a:lnTo>
                      <a:pt x="662" y="711"/>
                    </a:lnTo>
                    <a:lnTo>
                      <a:pt x="651" y="723"/>
                    </a:lnTo>
                    <a:lnTo>
                      <a:pt x="639" y="711"/>
                    </a:lnTo>
                    <a:lnTo>
                      <a:pt x="651" y="700"/>
                    </a:lnTo>
                    <a:close/>
                    <a:moveTo>
                      <a:pt x="674" y="723"/>
                    </a:moveTo>
                    <a:lnTo>
                      <a:pt x="685" y="735"/>
                    </a:lnTo>
                    <a:lnTo>
                      <a:pt x="673" y="746"/>
                    </a:lnTo>
                    <a:lnTo>
                      <a:pt x="662" y="734"/>
                    </a:lnTo>
                    <a:lnTo>
                      <a:pt x="674" y="723"/>
                    </a:lnTo>
                    <a:close/>
                    <a:moveTo>
                      <a:pt x="696" y="746"/>
                    </a:moveTo>
                    <a:lnTo>
                      <a:pt x="708" y="758"/>
                    </a:lnTo>
                    <a:lnTo>
                      <a:pt x="696" y="769"/>
                    </a:lnTo>
                    <a:lnTo>
                      <a:pt x="685" y="757"/>
                    </a:lnTo>
                    <a:lnTo>
                      <a:pt x="696" y="746"/>
                    </a:lnTo>
                    <a:close/>
                    <a:moveTo>
                      <a:pt x="719" y="770"/>
                    </a:moveTo>
                    <a:lnTo>
                      <a:pt x="731" y="781"/>
                    </a:lnTo>
                    <a:lnTo>
                      <a:pt x="719" y="792"/>
                    </a:lnTo>
                    <a:lnTo>
                      <a:pt x="707" y="781"/>
                    </a:lnTo>
                    <a:lnTo>
                      <a:pt x="719" y="770"/>
                    </a:lnTo>
                    <a:close/>
                    <a:moveTo>
                      <a:pt x="742" y="793"/>
                    </a:moveTo>
                    <a:lnTo>
                      <a:pt x="753" y="804"/>
                    </a:lnTo>
                    <a:lnTo>
                      <a:pt x="741" y="816"/>
                    </a:lnTo>
                    <a:lnTo>
                      <a:pt x="730" y="804"/>
                    </a:lnTo>
                    <a:lnTo>
                      <a:pt x="742" y="793"/>
                    </a:lnTo>
                    <a:close/>
                    <a:moveTo>
                      <a:pt x="765" y="816"/>
                    </a:moveTo>
                    <a:lnTo>
                      <a:pt x="776" y="828"/>
                    </a:lnTo>
                    <a:lnTo>
                      <a:pt x="764" y="839"/>
                    </a:lnTo>
                    <a:lnTo>
                      <a:pt x="753" y="827"/>
                    </a:lnTo>
                    <a:lnTo>
                      <a:pt x="765" y="816"/>
                    </a:lnTo>
                    <a:close/>
                    <a:moveTo>
                      <a:pt x="787" y="839"/>
                    </a:moveTo>
                    <a:lnTo>
                      <a:pt x="799" y="851"/>
                    </a:lnTo>
                    <a:lnTo>
                      <a:pt x="787" y="862"/>
                    </a:lnTo>
                    <a:lnTo>
                      <a:pt x="776" y="851"/>
                    </a:lnTo>
                    <a:lnTo>
                      <a:pt x="787" y="839"/>
                    </a:lnTo>
                    <a:close/>
                    <a:moveTo>
                      <a:pt x="810" y="863"/>
                    </a:moveTo>
                    <a:lnTo>
                      <a:pt x="821" y="874"/>
                    </a:lnTo>
                    <a:lnTo>
                      <a:pt x="810" y="886"/>
                    </a:lnTo>
                    <a:lnTo>
                      <a:pt x="798" y="874"/>
                    </a:lnTo>
                    <a:lnTo>
                      <a:pt x="810" y="863"/>
                    </a:lnTo>
                    <a:close/>
                    <a:moveTo>
                      <a:pt x="833" y="886"/>
                    </a:moveTo>
                    <a:lnTo>
                      <a:pt x="844" y="898"/>
                    </a:lnTo>
                    <a:lnTo>
                      <a:pt x="832" y="909"/>
                    </a:lnTo>
                    <a:lnTo>
                      <a:pt x="821" y="897"/>
                    </a:lnTo>
                    <a:lnTo>
                      <a:pt x="833" y="886"/>
                    </a:lnTo>
                    <a:close/>
                    <a:moveTo>
                      <a:pt x="855" y="909"/>
                    </a:moveTo>
                    <a:lnTo>
                      <a:pt x="867" y="921"/>
                    </a:lnTo>
                    <a:lnTo>
                      <a:pt x="855" y="932"/>
                    </a:lnTo>
                    <a:lnTo>
                      <a:pt x="844" y="921"/>
                    </a:lnTo>
                    <a:lnTo>
                      <a:pt x="855" y="909"/>
                    </a:lnTo>
                    <a:close/>
                    <a:moveTo>
                      <a:pt x="878" y="932"/>
                    </a:moveTo>
                    <a:lnTo>
                      <a:pt x="889" y="944"/>
                    </a:lnTo>
                    <a:lnTo>
                      <a:pt x="878" y="956"/>
                    </a:lnTo>
                    <a:lnTo>
                      <a:pt x="866" y="944"/>
                    </a:lnTo>
                    <a:lnTo>
                      <a:pt x="878" y="932"/>
                    </a:lnTo>
                    <a:close/>
                    <a:moveTo>
                      <a:pt x="901" y="956"/>
                    </a:moveTo>
                    <a:lnTo>
                      <a:pt x="912" y="967"/>
                    </a:lnTo>
                    <a:lnTo>
                      <a:pt x="900" y="979"/>
                    </a:lnTo>
                    <a:lnTo>
                      <a:pt x="889" y="967"/>
                    </a:lnTo>
                    <a:lnTo>
                      <a:pt x="901" y="956"/>
                    </a:lnTo>
                    <a:close/>
                    <a:moveTo>
                      <a:pt x="923" y="979"/>
                    </a:moveTo>
                    <a:lnTo>
                      <a:pt x="935" y="991"/>
                    </a:lnTo>
                    <a:lnTo>
                      <a:pt x="923" y="1002"/>
                    </a:lnTo>
                    <a:lnTo>
                      <a:pt x="912" y="990"/>
                    </a:lnTo>
                    <a:lnTo>
                      <a:pt x="923" y="979"/>
                    </a:lnTo>
                    <a:close/>
                    <a:moveTo>
                      <a:pt x="946" y="1002"/>
                    </a:moveTo>
                    <a:lnTo>
                      <a:pt x="957" y="1014"/>
                    </a:lnTo>
                    <a:lnTo>
                      <a:pt x="946" y="1025"/>
                    </a:lnTo>
                    <a:lnTo>
                      <a:pt x="934" y="1014"/>
                    </a:lnTo>
                    <a:lnTo>
                      <a:pt x="946" y="1002"/>
                    </a:lnTo>
                    <a:close/>
                    <a:moveTo>
                      <a:pt x="969" y="1026"/>
                    </a:moveTo>
                    <a:lnTo>
                      <a:pt x="980" y="1037"/>
                    </a:lnTo>
                    <a:lnTo>
                      <a:pt x="968" y="1049"/>
                    </a:lnTo>
                    <a:lnTo>
                      <a:pt x="957" y="1037"/>
                    </a:lnTo>
                    <a:lnTo>
                      <a:pt x="969" y="1026"/>
                    </a:lnTo>
                    <a:close/>
                    <a:moveTo>
                      <a:pt x="992" y="1049"/>
                    </a:moveTo>
                    <a:lnTo>
                      <a:pt x="1003" y="1061"/>
                    </a:lnTo>
                    <a:lnTo>
                      <a:pt x="991" y="1072"/>
                    </a:lnTo>
                    <a:lnTo>
                      <a:pt x="980" y="1060"/>
                    </a:lnTo>
                    <a:lnTo>
                      <a:pt x="992" y="1049"/>
                    </a:lnTo>
                    <a:close/>
                    <a:moveTo>
                      <a:pt x="1014" y="1072"/>
                    </a:moveTo>
                    <a:lnTo>
                      <a:pt x="1026" y="1084"/>
                    </a:lnTo>
                    <a:lnTo>
                      <a:pt x="1014" y="1095"/>
                    </a:lnTo>
                    <a:lnTo>
                      <a:pt x="1003" y="1084"/>
                    </a:lnTo>
                    <a:lnTo>
                      <a:pt x="1014" y="1072"/>
                    </a:lnTo>
                    <a:close/>
                    <a:moveTo>
                      <a:pt x="1037" y="1096"/>
                    </a:moveTo>
                    <a:lnTo>
                      <a:pt x="1042" y="1101"/>
                    </a:lnTo>
                    <a:lnTo>
                      <a:pt x="1031" y="1101"/>
                    </a:lnTo>
                    <a:lnTo>
                      <a:pt x="1037" y="1095"/>
                    </a:lnTo>
                    <a:lnTo>
                      <a:pt x="1048" y="1106"/>
                    </a:lnTo>
                    <a:lnTo>
                      <a:pt x="1036" y="1118"/>
                    </a:lnTo>
                    <a:lnTo>
                      <a:pt x="1025" y="1107"/>
                    </a:lnTo>
                    <a:lnTo>
                      <a:pt x="1037" y="1096"/>
                    </a:lnTo>
                    <a:close/>
                    <a:moveTo>
                      <a:pt x="1049" y="1083"/>
                    </a:moveTo>
                    <a:lnTo>
                      <a:pt x="1060" y="1072"/>
                    </a:lnTo>
                    <a:lnTo>
                      <a:pt x="1072" y="1084"/>
                    </a:lnTo>
                    <a:lnTo>
                      <a:pt x="1060" y="1095"/>
                    </a:lnTo>
                    <a:lnTo>
                      <a:pt x="1049" y="1083"/>
                    </a:lnTo>
                    <a:close/>
                    <a:moveTo>
                      <a:pt x="1072" y="1061"/>
                    </a:moveTo>
                    <a:lnTo>
                      <a:pt x="1075" y="1058"/>
                    </a:lnTo>
                    <a:lnTo>
                      <a:pt x="1086" y="1069"/>
                    </a:lnTo>
                    <a:lnTo>
                      <a:pt x="1083" y="1072"/>
                    </a:lnTo>
                    <a:lnTo>
                      <a:pt x="1072" y="1061"/>
                    </a:lnTo>
                    <a:close/>
                  </a:path>
                </a:pathLst>
              </a:custGeom>
              <a:solidFill>
                <a:srgbClr val="FFFFFF"/>
              </a:solidFill>
              <a:ln w="1588" cap="flat">
                <a:solidFill>
                  <a:srgbClr val="FFFFFF"/>
                </a:solidFill>
                <a:prstDash val="solid"/>
                <a:bevel/>
                <a:headEnd/>
                <a:tailEnd/>
              </a:ln>
            </p:spPr>
            <p:txBody>
              <a:bodyPr/>
              <a:lstStyle/>
              <a:p>
                <a:endParaRPr lang="zh-CN" altLang="en-US"/>
              </a:p>
            </p:txBody>
          </p:sp>
        </p:grpSp>
        <p:grpSp>
          <p:nvGrpSpPr>
            <p:cNvPr id="38" name="Group 603"/>
            <p:cNvGrpSpPr>
              <a:grpSpLocks/>
            </p:cNvGrpSpPr>
            <p:nvPr/>
          </p:nvGrpSpPr>
          <p:grpSpPr bwMode="auto">
            <a:xfrm>
              <a:off x="1565" y="2311"/>
              <a:ext cx="797" cy="980"/>
              <a:chOff x="1565" y="2311"/>
              <a:chExt cx="797" cy="980"/>
            </a:xfrm>
          </p:grpSpPr>
          <p:sp>
            <p:nvSpPr>
              <p:cNvPr id="74" name="Freeform 601"/>
              <p:cNvSpPr>
                <a:spLocks/>
              </p:cNvSpPr>
              <p:nvPr/>
            </p:nvSpPr>
            <p:spPr bwMode="auto">
              <a:xfrm>
                <a:off x="1577" y="2317"/>
                <a:ext cx="780" cy="972"/>
              </a:xfrm>
              <a:custGeom>
                <a:avLst/>
                <a:gdLst>
                  <a:gd name="T0" fmla="*/ 741 w 780"/>
                  <a:gd name="T1" fmla="*/ 0 h 972"/>
                  <a:gd name="T2" fmla="*/ 0 w 780"/>
                  <a:gd name="T3" fmla="*/ 941 h 972"/>
                  <a:gd name="T4" fmla="*/ 39 w 780"/>
                  <a:gd name="T5" fmla="*/ 972 h 972"/>
                  <a:gd name="T6" fmla="*/ 780 w 780"/>
                  <a:gd name="T7" fmla="*/ 30 h 972"/>
                  <a:gd name="T8" fmla="*/ 741 w 780"/>
                  <a:gd name="T9" fmla="*/ 0 h 972"/>
                </a:gdLst>
                <a:ahLst/>
                <a:cxnLst>
                  <a:cxn ang="0">
                    <a:pos x="T0" y="T1"/>
                  </a:cxn>
                  <a:cxn ang="0">
                    <a:pos x="T2" y="T3"/>
                  </a:cxn>
                  <a:cxn ang="0">
                    <a:pos x="T4" y="T5"/>
                  </a:cxn>
                  <a:cxn ang="0">
                    <a:pos x="T6" y="T7"/>
                  </a:cxn>
                  <a:cxn ang="0">
                    <a:pos x="T8" y="T9"/>
                  </a:cxn>
                </a:cxnLst>
                <a:rect l="0" t="0" r="r" b="b"/>
                <a:pathLst>
                  <a:path w="780" h="972">
                    <a:moveTo>
                      <a:pt x="741" y="0"/>
                    </a:moveTo>
                    <a:lnTo>
                      <a:pt x="0" y="941"/>
                    </a:lnTo>
                    <a:lnTo>
                      <a:pt x="39" y="972"/>
                    </a:lnTo>
                    <a:lnTo>
                      <a:pt x="780" y="30"/>
                    </a:lnTo>
                    <a:lnTo>
                      <a:pt x="741" y="0"/>
                    </a:lnTo>
                    <a:close/>
                  </a:path>
                </a:pathLst>
              </a:custGeom>
              <a:solidFill>
                <a:srgbClr val="33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 name="Freeform 602"/>
              <p:cNvSpPr>
                <a:spLocks noEditPoints="1"/>
              </p:cNvSpPr>
              <p:nvPr/>
            </p:nvSpPr>
            <p:spPr bwMode="auto">
              <a:xfrm>
                <a:off x="1565" y="2311"/>
                <a:ext cx="797" cy="980"/>
              </a:xfrm>
              <a:custGeom>
                <a:avLst/>
                <a:gdLst>
                  <a:gd name="T0" fmla="*/ 748 w 797"/>
                  <a:gd name="T1" fmla="*/ 13 h 980"/>
                  <a:gd name="T2" fmla="*/ 737 w 797"/>
                  <a:gd name="T3" fmla="*/ 13 h 980"/>
                  <a:gd name="T4" fmla="*/ 709 w 797"/>
                  <a:gd name="T5" fmla="*/ 74 h 980"/>
                  <a:gd name="T6" fmla="*/ 666 w 797"/>
                  <a:gd name="T7" fmla="*/ 102 h 980"/>
                  <a:gd name="T8" fmla="*/ 669 w 797"/>
                  <a:gd name="T9" fmla="*/ 125 h 980"/>
                  <a:gd name="T10" fmla="*/ 619 w 797"/>
                  <a:gd name="T11" fmla="*/ 189 h 980"/>
                  <a:gd name="T12" fmla="*/ 596 w 797"/>
                  <a:gd name="T13" fmla="*/ 191 h 980"/>
                  <a:gd name="T14" fmla="*/ 569 w 797"/>
                  <a:gd name="T15" fmla="*/ 253 h 980"/>
                  <a:gd name="T16" fmla="*/ 526 w 797"/>
                  <a:gd name="T17" fmla="*/ 281 h 980"/>
                  <a:gd name="T18" fmla="*/ 528 w 797"/>
                  <a:gd name="T19" fmla="*/ 304 h 980"/>
                  <a:gd name="T20" fmla="*/ 478 w 797"/>
                  <a:gd name="T21" fmla="*/ 367 h 980"/>
                  <a:gd name="T22" fmla="*/ 455 w 797"/>
                  <a:gd name="T23" fmla="*/ 370 h 980"/>
                  <a:gd name="T24" fmla="*/ 428 w 797"/>
                  <a:gd name="T25" fmla="*/ 431 h 980"/>
                  <a:gd name="T26" fmla="*/ 385 w 797"/>
                  <a:gd name="T27" fmla="*/ 460 h 980"/>
                  <a:gd name="T28" fmla="*/ 388 w 797"/>
                  <a:gd name="T29" fmla="*/ 482 h 980"/>
                  <a:gd name="T30" fmla="*/ 337 w 797"/>
                  <a:gd name="T31" fmla="*/ 546 h 980"/>
                  <a:gd name="T32" fmla="*/ 315 w 797"/>
                  <a:gd name="T33" fmla="*/ 549 h 980"/>
                  <a:gd name="T34" fmla="*/ 287 w 797"/>
                  <a:gd name="T35" fmla="*/ 610 h 980"/>
                  <a:gd name="T36" fmla="*/ 244 w 797"/>
                  <a:gd name="T37" fmla="*/ 639 h 980"/>
                  <a:gd name="T38" fmla="*/ 247 w 797"/>
                  <a:gd name="T39" fmla="*/ 661 h 980"/>
                  <a:gd name="T40" fmla="*/ 196 w 797"/>
                  <a:gd name="T41" fmla="*/ 725 h 980"/>
                  <a:gd name="T42" fmla="*/ 174 w 797"/>
                  <a:gd name="T43" fmla="*/ 728 h 980"/>
                  <a:gd name="T44" fmla="*/ 146 w 797"/>
                  <a:gd name="T45" fmla="*/ 789 h 980"/>
                  <a:gd name="T46" fmla="*/ 103 w 797"/>
                  <a:gd name="T47" fmla="*/ 817 h 980"/>
                  <a:gd name="T48" fmla="*/ 106 w 797"/>
                  <a:gd name="T49" fmla="*/ 840 h 980"/>
                  <a:gd name="T50" fmla="*/ 56 w 797"/>
                  <a:gd name="T51" fmla="*/ 904 h 980"/>
                  <a:gd name="T52" fmla="*/ 33 w 797"/>
                  <a:gd name="T53" fmla="*/ 907 h 980"/>
                  <a:gd name="T54" fmla="*/ 0 w 797"/>
                  <a:gd name="T55" fmla="*/ 948 h 980"/>
                  <a:gd name="T56" fmla="*/ 33 w 797"/>
                  <a:gd name="T57" fmla="*/ 953 h 980"/>
                  <a:gd name="T58" fmla="*/ 77 w 797"/>
                  <a:gd name="T59" fmla="*/ 932 h 980"/>
                  <a:gd name="T60" fmla="*/ 100 w 797"/>
                  <a:gd name="T61" fmla="*/ 929 h 980"/>
                  <a:gd name="T62" fmla="*/ 127 w 797"/>
                  <a:gd name="T63" fmla="*/ 868 h 980"/>
                  <a:gd name="T64" fmla="*/ 170 w 797"/>
                  <a:gd name="T65" fmla="*/ 840 h 980"/>
                  <a:gd name="T66" fmla="*/ 167 w 797"/>
                  <a:gd name="T67" fmla="*/ 817 h 980"/>
                  <a:gd name="T68" fmla="*/ 218 w 797"/>
                  <a:gd name="T69" fmla="*/ 753 h 980"/>
                  <a:gd name="T70" fmla="*/ 240 w 797"/>
                  <a:gd name="T71" fmla="*/ 750 h 980"/>
                  <a:gd name="T72" fmla="*/ 268 w 797"/>
                  <a:gd name="T73" fmla="*/ 689 h 980"/>
                  <a:gd name="T74" fmla="*/ 311 w 797"/>
                  <a:gd name="T75" fmla="*/ 661 h 980"/>
                  <a:gd name="T76" fmla="*/ 308 w 797"/>
                  <a:gd name="T77" fmla="*/ 638 h 980"/>
                  <a:gd name="T78" fmla="*/ 358 w 797"/>
                  <a:gd name="T79" fmla="*/ 574 h 980"/>
                  <a:gd name="T80" fmla="*/ 381 w 797"/>
                  <a:gd name="T81" fmla="*/ 571 h 980"/>
                  <a:gd name="T82" fmla="*/ 409 w 797"/>
                  <a:gd name="T83" fmla="*/ 510 h 980"/>
                  <a:gd name="T84" fmla="*/ 452 w 797"/>
                  <a:gd name="T85" fmla="*/ 482 h 980"/>
                  <a:gd name="T86" fmla="*/ 449 w 797"/>
                  <a:gd name="T87" fmla="*/ 459 h 980"/>
                  <a:gd name="T88" fmla="*/ 499 w 797"/>
                  <a:gd name="T89" fmla="*/ 395 h 980"/>
                  <a:gd name="T90" fmla="*/ 522 w 797"/>
                  <a:gd name="T91" fmla="*/ 392 h 980"/>
                  <a:gd name="T92" fmla="*/ 549 w 797"/>
                  <a:gd name="T93" fmla="*/ 331 h 980"/>
                  <a:gd name="T94" fmla="*/ 592 w 797"/>
                  <a:gd name="T95" fmla="*/ 303 h 980"/>
                  <a:gd name="T96" fmla="*/ 590 w 797"/>
                  <a:gd name="T97" fmla="*/ 280 h 980"/>
                  <a:gd name="T98" fmla="*/ 640 w 797"/>
                  <a:gd name="T99" fmla="*/ 216 h 980"/>
                  <a:gd name="T100" fmla="*/ 663 w 797"/>
                  <a:gd name="T101" fmla="*/ 214 h 980"/>
                  <a:gd name="T102" fmla="*/ 690 w 797"/>
                  <a:gd name="T103" fmla="*/ 152 h 980"/>
                  <a:gd name="T104" fmla="*/ 733 w 797"/>
                  <a:gd name="T105" fmla="*/ 124 h 980"/>
                  <a:gd name="T106" fmla="*/ 730 w 797"/>
                  <a:gd name="T107" fmla="*/ 101 h 980"/>
                  <a:gd name="T108" fmla="*/ 781 w 797"/>
                  <a:gd name="T109" fmla="*/ 37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7" h="980">
                    <a:moveTo>
                      <a:pt x="787" y="43"/>
                    </a:moveTo>
                    <a:lnTo>
                      <a:pt x="774" y="33"/>
                    </a:lnTo>
                    <a:lnTo>
                      <a:pt x="784" y="20"/>
                    </a:lnTo>
                    <a:lnTo>
                      <a:pt x="797" y="30"/>
                    </a:lnTo>
                    <a:lnTo>
                      <a:pt x="787" y="43"/>
                    </a:lnTo>
                    <a:close/>
                    <a:moveTo>
                      <a:pt x="761" y="23"/>
                    </a:moveTo>
                    <a:lnTo>
                      <a:pt x="748" y="13"/>
                    </a:lnTo>
                    <a:lnTo>
                      <a:pt x="758" y="0"/>
                    </a:lnTo>
                    <a:lnTo>
                      <a:pt x="771" y="10"/>
                    </a:lnTo>
                    <a:lnTo>
                      <a:pt x="761" y="23"/>
                    </a:lnTo>
                    <a:close/>
                    <a:moveTo>
                      <a:pt x="750" y="22"/>
                    </a:moveTo>
                    <a:lnTo>
                      <a:pt x="740" y="35"/>
                    </a:lnTo>
                    <a:lnTo>
                      <a:pt x="727" y="25"/>
                    </a:lnTo>
                    <a:lnTo>
                      <a:pt x="737" y="13"/>
                    </a:lnTo>
                    <a:lnTo>
                      <a:pt x="750" y="22"/>
                    </a:lnTo>
                    <a:close/>
                    <a:moveTo>
                      <a:pt x="730" y="48"/>
                    </a:moveTo>
                    <a:lnTo>
                      <a:pt x="719" y="61"/>
                    </a:lnTo>
                    <a:lnTo>
                      <a:pt x="707" y="51"/>
                    </a:lnTo>
                    <a:lnTo>
                      <a:pt x="717" y="38"/>
                    </a:lnTo>
                    <a:lnTo>
                      <a:pt x="730" y="48"/>
                    </a:lnTo>
                    <a:close/>
                    <a:moveTo>
                      <a:pt x="709" y="74"/>
                    </a:moveTo>
                    <a:lnTo>
                      <a:pt x="699" y="86"/>
                    </a:lnTo>
                    <a:lnTo>
                      <a:pt x="687" y="76"/>
                    </a:lnTo>
                    <a:lnTo>
                      <a:pt x="697" y="64"/>
                    </a:lnTo>
                    <a:lnTo>
                      <a:pt x="709" y="74"/>
                    </a:lnTo>
                    <a:close/>
                    <a:moveTo>
                      <a:pt x="689" y="99"/>
                    </a:moveTo>
                    <a:lnTo>
                      <a:pt x="679" y="112"/>
                    </a:lnTo>
                    <a:lnTo>
                      <a:pt x="666" y="102"/>
                    </a:lnTo>
                    <a:lnTo>
                      <a:pt x="676" y="89"/>
                    </a:lnTo>
                    <a:lnTo>
                      <a:pt x="689" y="99"/>
                    </a:lnTo>
                    <a:close/>
                    <a:moveTo>
                      <a:pt x="669" y="125"/>
                    </a:moveTo>
                    <a:lnTo>
                      <a:pt x="659" y="138"/>
                    </a:lnTo>
                    <a:lnTo>
                      <a:pt x="646" y="127"/>
                    </a:lnTo>
                    <a:lnTo>
                      <a:pt x="656" y="115"/>
                    </a:lnTo>
                    <a:lnTo>
                      <a:pt x="669" y="125"/>
                    </a:lnTo>
                    <a:close/>
                    <a:moveTo>
                      <a:pt x="649" y="150"/>
                    </a:moveTo>
                    <a:lnTo>
                      <a:pt x="639" y="163"/>
                    </a:lnTo>
                    <a:lnTo>
                      <a:pt x="626" y="153"/>
                    </a:lnTo>
                    <a:lnTo>
                      <a:pt x="636" y="140"/>
                    </a:lnTo>
                    <a:lnTo>
                      <a:pt x="649" y="150"/>
                    </a:lnTo>
                    <a:close/>
                    <a:moveTo>
                      <a:pt x="629" y="176"/>
                    </a:moveTo>
                    <a:lnTo>
                      <a:pt x="619" y="189"/>
                    </a:lnTo>
                    <a:lnTo>
                      <a:pt x="606" y="179"/>
                    </a:lnTo>
                    <a:lnTo>
                      <a:pt x="616" y="166"/>
                    </a:lnTo>
                    <a:lnTo>
                      <a:pt x="629" y="176"/>
                    </a:lnTo>
                    <a:close/>
                    <a:moveTo>
                      <a:pt x="609" y="201"/>
                    </a:moveTo>
                    <a:lnTo>
                      <a:pt x="599" y="214"/>
                    </a:lnTo>
                    <a:lnTo>
                      <a:pt x="586" y="204"/>
                    </a:lnTo>
                    <a:lnTo>
                      <a:pt x="596" y="191"/>
                    </a:lnTo>
                    <a:lnTo>
                      <a:pt x="609" y="201"/>
                    </a:lnTo>
                    <a:close/>
                    <a:moveTo>
                      <a:pt x="589" y="227"/>
                    </a:moveTo>
                    <a:lnTo>
                      <a:pt x="579" y="240"/>
                    </a:lnTo>
                    <a:lnTo>
                      <a:pt x="566" y="230"/>
                    </a:lnTo>
                    <a:lnTo>
                      <a:pt x="576" y="217"/>
                    </a:lnTo>
                    <a:lnTo>
                      <a:pt x="589" y="227"/>
                    </a:lnTo>
                    <a:close/>
                    <a:moveTo>
                      <a:pt x="569" y="253"/>
                    </a:moveTo>
                    <a:lnTo>
                      <a:pt x="559" y="265"/>
                    </a:lnTo>
                    <a:lnTo>
                      <a:pt x="546" y="255"/>
                    </a:lnTo>
                    <a:lnTo>
                      <a:pt x="556" y="242"/>
                    </a:lnTo>
                    <a:lnTo>
                      <a:pt x="569" y="253"/>
                    </a:lnTo>
                    <a:close/>
                    <a:moveTo>
                      <a:pt x="549" y="278"/>
                    </a:moveTo>
                    <a:lnTo>
                      <a:pt x="538" y="291"/>
                    </a:lnTo>
                    <a:lnTo>
                      <a:pt x="526" y="281"/>
                    </a:lnTo>
                    <a:lnTo>
                      <a:pt x="536" y="268"/>
                    </a:lnTo>
                    <a:lnTo>
                      <a:pt x="549" y="278"/>
                    </a:lnTo>
                    <a:close/>
                    <a:moveTo>
                      <a:pt x="528" y="304"/>
                    </a:moveTo>
                    <a:lnTo>
                      <a:pt x="518" y="316"/>
                    </a:lnTo>
                    <a:lnTo>
                      <a:pt x="506" y="306"/>
                    </a:lnTo>
                    <a:lnTo>
                      <a:pt x="516" y="294"/>
                    </a:lnTo>
                    <a:lnTo>
                      <a:pt x="528" y="304"/>
                    </a:lnTo>
                    <a:close/>
                    <a:moveTo>
                      <a:pt x="508" y="329"/>
                    </a:moveTo>
                    <a:lnTo>
                      <a:pt x="498" y="342"/>
                    </a:lnTo>
                    <a:lnTo>
                      <a:pt x="485" y="332"/>
                    </a:lnTo>
                    <a:lnTo>
                      <a:pt x="496" y="319"/>
                    </a:lnTo>
                    <a:lnTo>
                      <a:pt x="508" y="329"/>
                    </a:lnTo>
                    <a:close/>
                    <a:moveTo>
                      <a:pt x="488" y="355"/>
                    </a:moveTo>
                    <a:lnTo>
                      <a:pt x="478" y="367"/>
                    </a:lnTo>
                    <a:lnTo>
                      <a:pt x="465" y="357"/>
                    </a:lnTo>
                    <a:lnTo>
                      <a:pt x="475" y="345"/>
                    </a:lnTo>
                    <a:lnTo>
                      <a:pt x="488" y="355"/>
                    </a:lnTo>
                    <a:close/>
                    <a:moveTo>
                      <a:pt x="468" y="380"/>
                    </a:moveTo>
                    <a:lnTo>
                      <a:pt x="458" y="393"/>
                    </a:lnTo>
                    <a:lnTo>
                      <a:pt x="445" y="383"/>
                    </a:lnTo>
                    <a:lnTo>
                      <a:pt x="455" y="370"/>
                    </a:lnTo>
                    <a:lnTo>
                      <a:pt x="468" y="380"/>
                    </a:lnTo>
                    <a:close/>
                    <a:moveTo>
                      <a:pt x="448" y="406"/>
                    </a:moveTo>
                    <a:lnTo>
                      <a:pt x="438" y="419"/>
                    </a:lnTo>
                    <a:lnTo>
                      <a:pt x="425" y="409"/>
                    </a:lnTo>
                    <a:lnTo>
                      <a:pt x="435" y="396"/>
                    </a:lnTo>
                    <a:lnTo>
                      <a:pt x="448" y="406"/>
                    </a:lnTo>
                    <a:close/>
                    <a:moveTo>
                      <a:pt x="428" y="431"/>
                    </a:moveTo>
                    <a:lnTo>
                      <a:pt x="418" y="444"/>
                    </a:lnTo>
                    <a:lnTo>
                      <a:pt x="405" y="434"/>
                    </a:lnTo>
                    <a:lnTo>
                      <a:pt x="415" y="421"/>
                    </a:lnTo>
                    <a:lnTo>
                      <a:pt x="428" y="431"/>
                    </a:lnTo>
                    <a:close/>
                    <a:moveTo>
                      <a:pt x="408" y="457"/>
                    </a:moveTo>
                    <a:lnTo>
                      <a:pt x="398" y="470"/>
                    </a:lnTo>
                    <a:lnTo>
                      <a:pt x="385" y="460"/>
                    </a:lnTo>
                    <a:lnTo>
                      <a:pt x="395" y="447"/>
                    </a:lnTo>
                    <a:lnTo>
                      <a:pt x="408" y="457"/>
                    </a:lnTo>
                    <a:close/>
                    <a:moveTo>
                      <a:pt x="388" y="482"/>
                    </a:moveTo>
                    <a:lnTo>
                      <a:pt x="378" y="495"/>
                    </a:lnTo>
                    <a:lnTo>
                      <a:pt x="365" y="485"/>
                    </a:lnTo>
                    <a:lnTo>
                      <a:pt x="375" y="473"/>
                    </a:lnTo>
                    <a:lnTo>
                      <a:pt x="388" y="482"/>
                    </a:lnTo>
                    <a:close/>
                    <a:moveTo>
                      <a:pt x="368" y="508"/>
                    </a:moveTo>
                    <a:lnTo>
                      <a:pt x="357" y="521"/>
                    </a:lnTo>
                    <a:lnTo>
                      <a:pt x="345" y="511"/>
                    </a:lnTo>
                    <a:lnTo>
                      <a:pt x="355" y="498"/>
                    </a:lnTo>
                    <a:lnTo>
                      <a:pt x="368" y="508"/>
                    </a:lnTo>
                    <a:close/>
                    <a:moveTo>
                      <a:pt x="347" y="534"/>
                    </a:moveTo>
                    <a:lnTo>
                      <a:pt x="337" y="546"/>
                    </a:lnTo>
                    <a:lnTo>
                      <a:pt x="325" y="536"/>
                    </a:lnTo>
                    <a:lnTo>
                      <a:pt x="335" y="524"/>
                    </a:lnTo>
                    <a:lnTo>
                      <a:pt x="347" y="534"/>
                    </a:lnTo>
                    <a:close/>
                    <a:moveTo>
                      <a:pt x="327" y="559"/>
                    </a:moveTo>
                    <a:lnTo>
                      <a:pt x="317" y="572"/>
                    </a:lnTo>
                    <a:lnTo>
                      <a:pt x="304" y="562"/>
                    </a:lnTo>
                    <a:lnTo>
                      <a:pt x="315" y="549"/>
                    </a:lnTo>
                    <a:lnTo>
                      <a:pt x="327" y="559"/>
                    </a:lnTo>
                    <a:close/>
                    <a:moveTo>
                      <a:pt x="307" y="585"/>
                    </a:moveTo>
                    <a:lnTo>
                      <a:pt x="297" y="598"/>
                    </a:lnTo>
                    <a:lnTo>
                      <a:pt x="284" y="587"/>
                    </a:lnTo>
                    <a:lnTo>
                      <a:pt x="294" y="575"/>
                    </a:lnTo>
                    <a:lnTo>
                      <a:pt x="307" y="585"/>
                    </a:lnTo>
                    <a:close/>
                    <a:moveTo>
                      <a:pt x="287" y="610"/>
                    </a:moveTo>
                    <a:lnTo>
                      <a:pt x="277" y="623"/>
                    </a:lnTo>
                    <a:lnTo>
                      <a:pt x="264" y="613"/>
                    </a:lnTo>
                    <a:lnTo>
                      <a:pt x="274" y="600"/>
                    </a:lnTo>
                    <a:lnTo>
                      <a:pt x="287" y="610"/>
                    </a:lnTo>
                    <a:close/>
                    <a:moveTo>
                      <a:pt x="267" y="636"/>
                    </a:moveTo>
                    <a:lnTo>
                      <a:pt x="257" y="649"/>
                    </a:lnTo>
                    <a:lnTo>
                      <a:pt x="244" y="639"/>
                    </a:lnTo>
                    <a:lnTo>
                      <a:pt x="254" y="626"/>
                    </a:lnTo>
                    <a:lnTo>
                      <a:pt x="267" y="636"/>
                    </a:lnTo>
                    <a:close/>
                    <a:moveTo>
                      <a:pt x="247" y="661"/>
                    </a:moveTo>
                    <a:lnTo>
                      <a:pt x="237" y="674"/>
                    </a:lnTo>
                    <a:lnTo>
                      <a:pt x="224" y="664"/>
                    </a:lnTo>
                    <a:lnTo>
                      <a:pt x="234" y="651"/>
                    </a:lnTo>
                    <a:lnTo>
                      <a:pt x="247" y="661"/>
                    </a:lnTo>
                    <a:close/>
                    <a:moveTo>
                      <a:pt x="227" y="687"/>
                    </a:moveTo>
                    <a:lnTo>
                      <a:pt x="217" y="700"/>
                    </a:lnTo>
                    <a:lnTo>
                      <a:pt x="204" y="690"/>
                    </a:lnTo>
                    <a:lnTo>
                      <a:pt x="214" y="677"/>
                    </a:lnTo>
                    <a:lnTo>
                      <a:pt x="227" y="687"/>
                    </a:lnTo>
                    <a:close/>
                    <a:moveTo>
                      <a:pt x="207" y="713"/>
                    </a:moveTo>
                    <a:lnTo>
                      <a:pt x="196" y="725"/>
                    </a:lnTo>
                    <a:lnTo>
                      <a:pt x="184" y="715"/>
                    </a:lnTo>
                    <a:lnTo>
                      <a:pt x="194" y="702"/>
                    </a:lnTo>
                    <a:lnTo>
                      <a:pt x="207" y="713"/>
                    </a:lnTo>
                    <a:close/>
                    <a:moveTo>
                      <a:pt x="187" y="738"/>
                    </a:moveTo>
                    <a:lnTo>
                      <a:pt x="176" y="751"/>
                    </a:lnTo>
                    <a:lnTo>
                      <a:pt x="164" y="741"/>
                    </a:lnTo>
                    <a:lnTo>
                      <a:pt x="174" y="728"/>
                    </a:lnTo>
                    <a:lnTo>
                      <a:pt x="187" y="738"/>
                    </a:lnTo>
                    <a:close/>
                    <a:moveTo>
                      <a:pt x="166" y="764"/>
                    </a:moveTo>
                    <a:lnTo>
                      <a:pt x="156" y="776"/>
                    </a:lnTo>
                    <a:lnTo>
                      <a:pt x="143" y="766"/>
                    </a:lnTo>
                    <a:lnTo>
                      <a:pt x="154" y="754"/>
                    </a:lnTo>
                    <a:lnTo>
                      <a:pt x="166" y="764"/>
                    </a:lnTo>
                    <a:close/>
                    <a:moveTo>
                      <a:pt x="146" y="789"/>
                    </a:moveTo>
                    <a:lnTo>
                      <a:pt x="136" y="802"/>
                    </a:lnTo>
                    <a:lnTo>
                      <a:pt x="123" y="792"/>
                    </a:lnTo>
                    <a:lnTo>
                      <a:pt x="134" y="779"/>
                    </a:lnTo>
                    <a:lnTo>
                      <a:pt x="146" y="789"/>
                    </a:lnTo>
                    <a:close/>
                    <a:moveTo>
                      <a:pt x="126" y="815"/>
                    </a:moveTo>
                    <a:lnTo>
                      <a:pt x="116" y="827"/>
                    </a:lnTo>
                    <a:lnTo>
                      <a:pt x="103" y="817"/>
                    </a:lnTo>
                    <a:lnTo>
                      <a:pt x="113" y="805"/>
                    </a:lnTo>
                    <a:lnTo>
                      <a:pt x="126" y="815"/>
                    </a:lnTo>
                    <a:close/>
                    <a:moveTo>
                      <a:pt x="106" y="840"/>
                    </a:moveTo>
                    <a:lnTo>
                      <a:pt x="96" y="853"/>
                    </a:lnTo>
                    <a:lnTo>
                      <a:pt x="83" y="843"/>
                    </a:lnTo>
                    <a:lnTo>
                      <a:pt x="93" y="830"/>
                    </a:lnTo>
                    <a:lnTo>
                      <a:pt x="106" y="840"/>
                    </a:lnTo>
                    <a:close/>
                    <a:moveTo>
                      <a:pt x="86" y="866"/>
                    </a:moveTo>
                    <a:lnTo>
                      <a:pt x="76" y="879"/>
                    </a:lnTo>
                    <a:lnTo>
                      <a:pt x="63" y="869"/>
                    </a:lnTo>
                    <a:lnTo>
                      <a:pt x="73" y="856"/>
                    </a:lnTo>
                    <a:lnTo>
                      <a:pt x="86" y="866"/>
                    </a:lnTo>
                    <a:close/>
                    <a:moveTo>
                      <a:pt x="66" y="891"/>
                    </a:moveTo>
                    <a:lnTo>
                      <a:pt x="56" y="904"/>
                    </a:lnTo>
                    <a:lnTo>
                      <a:pt x="43" y="894"/>
                    </a:lnTo>
                    <a:lnTo>
                      <a:pt x="53" y="881"/>
                    </a:lnTo>
                    <a:lnTo>
                      <a:pt x="66" y="891"/>
                    </a:lnTo>
                    <a:close/>
                    <a:moveTo>
                      <a:pt x="46" y="917"/>
                    </a:moveTo>
                    <a:lnTo>
                      <a:pt x="36" y="930"/>
                    </a:lnTo>
                    <a:lnTo>
                      <a:pt x="23" y="920"/>
                    </a:lnTo>
                    <a:lnTo>
                      <a:pt x="33" y="907"/>
                    </a:lnTo>
                    <a:lnTo>
                      <a:pt x="46" y="917"/>
                    </a:lnTo>
                    <a:close/>
                    <a:moveTo>
                      <a:pt x="26" y="942"/>
                    </a:moveTo>
                    <a:lnTo>
                      <a:pt x="18" y="952"/>
                    </a:lnTo>
                    <a:lnTo>
                      <a:pt x="17" y="940"/>
                    </a:lnTo>
                    <a:lnTo>
                      <a:pt x="20" y="943"/>
                    </a:lnTo>
                    <a:lnTo>
                      <a:pt x="10" y="956"/>
                    </a:lnTo>
                    <a:lnTo>
                      <a:pt x="0" y="948"/>
                    </a:lnTo>
                    <a:lnTo>
                      <a:pt x="13" y="933"/>
                    </a:lnTo>
                    <a:lnTo>
                      <a:pt x="26" y="942"/>
                    </a:lnTo>
                    <a:close/>
                    <a:moveTo>
                      <a:pt x="33" y="953"/>
                    </a:moveTo>
                    <a:lnTo>
                      <a:pt x="46" y="963"/>
                    </a:lnTo>
                    <a:lnTo>
                      <a:pt x="36" y="976"/>
                    </a:lnTo>
                    <a:lnTo>
                      <a:pt x="23" y="966"/>
                    </a:lnTo>
                    <a:lnTo>
                      <a:pt x="33" y="953"/>
                    </a:lnTo>
                    <a:close/>
                    <a:moveTo>
                      <a:pt x="47" y="970"/>
                    </a:moveTo>
                    <a:lnTo>
                      <a:pt x="57" y="957"/>
                    </a:lnTo>
                    <a:lnTo>
                      <a:pt x="69" y="967"/>
                    </a:lnTo>
                    <a:lnTo>
                      <a:pt x="59" y="980"/>
                    </a:lnTo>
                    <a:lnTo>
                      <a:pt x="47" y="970"/>
                    </a:lnTo>
                    <a:close/>
                    <a:moveTo>
                      <a:pt x="67" y="945"/>
                    </a:moveTo>
                    <a:lnTo>
                      <a:pt x="77" y="932"/>
                    </a:lnTo>
                    <a:lnTo>
                      <a:pt x="90" y="942"/>
                    </a:lnTo>
                    <a:lnTo>
                      <a:pt x="80" y="955"/>
                    </a:lnTo>
                    <a:lnTo>
                      <a:pt x="67" y="945"/>
                    </a:lnTo>
                    <a:close/>
                    <a:moveTo>
                      <a:pt x="87" y="919"/>
                    </a:moveTo>
                    <a:lnTo>
                      <a:pt x="97" y="906"/>
                    </a:lnTo>
                    <a:lnTo>
                      <a:pt x="110" y="916"/>
                    </a:lnTo>
                    <a:lnTo>
                      <a:pt x="100" y="929"/>
                    </a:lnTo>
                    <a:lnTo>
                      <a:pt x="87" y="919"/>
                    </a:lnTo>
                    <a:close/>
                    <a:moveTo>
                      <a:pt x="107" y="894"/>
                    </a:moveTo>
                    <a:lnTo>
                      <a:pt x="117" y="881"/>
                    </a:lnTo>
                    <a:lnTo>
                      <a:pt x="130" y="891"/>
                    </a:lnTo>
                    <a:lnTo>
                      <a:pt x="120" y="904"/>
                    </a:lnTo>
                    <a:lnTo>
                      <a:pt x="107" y="894"/>
                    </a:lnTo>
                    <a:close/>
                    <a:moveTo>
                      <a:pt x="127" y="868"/>
                    </a:moveTo>
                    <a:lnTo>
                      <a:pt x="137" y="855"/>
                    </a:lnTo>
                    <a:lnTo>
                      <a:pt x="150" y="865"/>
                    </a:lnTo>
                    <a:lnTo>
                      <a:pt x="140" y="878"/>
                    </a:lnTo>
                    <a:lnTo>
                      <a:pt x="127" y="868"/>
                    </a:lnTo>
                    <a:close/>
                    <a:moveTo>
                      <a:pt x="147" y="842"/>
                    </a:moveTo>
                    <a:lnTo>
                      <a:pt x="157" y="830"/>
                    </a:lnTo>
                    <a:lnTo>
                      <a:pt x="170" y="840"/>
                    </a:lnTo>
                    <a:lnTo>
                      <a:pt x="160" y="852"/>
                    </a:lnTo>
                    <a:lnTo>
                      <a:pt x="147" y="842"/>
                    </a:lnTo>
                    <a:close/>
                    <a:moveTo>
                      <a:pt x="167" y="817"/>
                    </a:moveTo>
                    <a:lnTo>
                      <a:pt x="177" y="804"/>
                    </a:lnTo>
                    <a:lnTo>
                      <a:pt x="190" y="814"/>
                    </a:lnTo>
                    <a:lnTo>
                      <a:pt x="180" y="827"/>
                    </a:lnTo>
                    <a:lnTo>
                      <a:pt x="167" y="817"/>
                    </a:lnTo>
                    <a:close/>
                    <a:moveTo>
                      <a:pt x="187" y="791"/>
                    </a:moveTo>
                    <a:lnTo>
                      <a:pt x="197" y="778"/>
                    </a:lnTo>
                    <a:lnTo>
                      <a:pt x="210" y="788"/>
                    </a:lnTo>
                    <a:lnTo>
                      <a:pt x="200" y="801"/>
                    </a:lnTo>
                    <a:lnTo>
                      <a:pt x="187" y="791"/>
                    </a:lnTo>
                    <a:close/>
                    <a:moveTo>
                      <a:pt x="208" y="766"/>
                    </a:moveTo>
                    <a:lnTo>
                      <a:pt x="218" y="753"/>
                    </a:lnTo>
                    <a:lnTo>
                      <a:pt x="230" y="763"/>
                    </a:lnTo>
                    <a:lnTo>
                      <a:pt x="220" y="776"/>
                    </a:lnTo>
                    <a:lnTo>
                      <a:pt x="208" y="766"/>
                    </a:lnTo>
                    <a:close/>
                    <a:moveTo>
                      <a:pt x="228" y="740"/>
                    </a:moveTo>
                    <a:lnTo>
                      <a:pt x="238" y="727"/>
                    </a:lnTo>
                    <a:lnTo>
                      <a:pt x="250" y="737"/>
                    </a:lnTo>
                    <a:lnTo>
                      <a:pt x="240" y="750"/>
                    </a:lnTo>
                    <a:lnTo>
                      <a:pt x="228" y="740"/>
                    </a:lnTo>
                    <a:close/>
                    <a:moveTo>
                      <a:pt x="248" y="714"/>
                    </a:moveTo>
                    <a:lnTo>
                      <a:pt x="258" y="702"/>
                    </a:lnTo>
                    <a:lnTo>
                      <a:pt x="271" y="712"/>
                    </a:lnTo>
                    <a:lnTo>
                      <a:pt x="261" y="725"/>
                    </a:lnTo>
                    <a:lnTo>
                      <a:pt x="248" y="714"/>
                    </a:lnTo>
                    <a:close/>
                    <a:moveTo>
                      <a:pt x="268" y="689"/>
                    </a:moveTo>
                    <a:lnTo>
                      <a:pt x="278" y="676"/>
                    </a:lnTo>
                    <a:lnTo>
                      <a:pt x="291" y="686"/>
                    </a:lnTo>
                    <a:lnTo>
                      <a:pt x="281" y="699"/>
                    </a:lnTo>
                    <a:lnTo>
                      <a:pt x="268" y="689"/>
                    </a:lnTo>
                    <a:close/>
                    <a:moveTo>
                      <a:pt x="288" y="663"/>
                    </a:moveTo>
                    <a:lnTo>
                      <a:pt x="298" y="651"/>
                    </a:lnTo>
                    <a:lnTo>
                      <a:pt x="311" y="661"/>
                    </a:lnTo>
                    <a:lnTo>
                      <a:pt x="301" y="674"/>
                    </a:lnTo>
                    <a:lnTo>
                      <a:pt x="288" y="663"/>
                    </a:lnTo>
                    <a:close/>
                    <a:moveTo>
                      <a:pt x="308" y="638"/>
                    </a:moveTo>
                    <a:lnTo>
                      <a:pt x="318" y="625"/>
                    </a:lnTo>
                    <a:lnTo>
                      <a:pt x="331" y="635"/>
                    </a:lnTo>
                    <a:lnTo>
                      <a:pt x="321" y="648"/>
                    </a:lnTo>
                    <a:lnTo>
                      <a:pt x="308" y="638"/>
                    </a:lnTo>
                    <a:close/>
                    <a:moveTo>
                      <a:pt x="328" y="612"/>
                    </a:moveTo>
                    <a:lnTo>
                      <a:pt x="338" y="600"/>
                    </a:lnTo>
                    <a:lnTo>
                      <a:pt x="351" y="610"/>
                    </a:lnTo>
                    <a:lnTo>
                      <a:pt x="341" y="622"/>
                    </a:lnTo>
                    <a:lnTo>
                      <a:pt x="328" y="612"/>
                    </a:lnTo>
                    <a:close/>
                    <a:moveTo>
                      <a:pt x="348" y="587"/>
                    </a:moveTo>
                    <a:lnTo>
                      <a:pt x="358" y="574"/>
                    </a:lnTo>
                    <a:lnTo>
                      <a:pt x="371" y="584"/>
                    </a:lnTo>
                    <a:lnTo>
                      <a:pt x="361" y="597"/>
                    </a:lnTo>
                    <a:lnTo>
                      <a:pt x="348" y="587"/>
                    </a:lnTo>
                    <a:close/>
                    <a:moveTo>
                      <a:pt x="368" y="561"/>
                    </a:moveTo>
                    <a:lnTo>
                      <a:pt x="378" y="548"/>
                    </a:lnTo>
                    <a:lnTo>
                      <a:pt x="391" y="559"/>
                    </a:lnTo>
                    <a:lnTo>
                      <a:pt x="381" y="571"/>
                    </a:lnTo>
                    <a:lnTo>
                      <a:pt x="368" y="561"/>
                    </a:lnTo>
                    <a:close/>
                    <a:moveTo>
                      <a:pt x="389" y="536"/>
                    </a:moveTo>
                    <a:lnTo>
                      <a:pt x="399" y="523"/>
                    </a:lnTo>
                    <a:lnTo>
                      <a:pt x="411" y="533"/>
                    </a:lnTo>
                    <a:lnTo>
                      <a:pt x="401" y="546"/>
                    </a:lnTo>
                    <a:lnTo>
                      <a:pt x="389" y="536"/>
                    </a:lnTo>
                    <a:close/>
                    <a:moveTo>
                      <a:pt x="409" y="510"/>
                    </a:moveTo>
                    <a:lnTo>
                      <a:pt x="419" y="497"/>
                    </a:lnTo>
                    <a:lnTo>
                      <a:pt x="431" y="507"/>
                    </a:lnTo>
                    <a:lnTo>
                      <a:pt x="421" y="520"/>
                    </a:lnTo>
                    <a:lnTo>
                      <a:pt x="409" y="510"/>
                    </a:lnTo>
                    <a:close/>
                    <a:moveTo>
                      <a:pt x="429" y="485"/>
                    </a:moveTo>
                    <a:lnTo>
                      <a:pt x="439" y="472"/>
                    </a:lnTo>
                    <a:lnTo>
                      <a:pt x="452" y="482"/>
                    </a:lnTo>
                    <a:lnTo>
                      <a:pt x="442" y="495"/>
                    </a:lnTo>
                    <a:lnTo>
                      <a:pt x="429" y="485"/>
                    </a:lnTo>
                    <a:close/>
                    <a:moveTo>
                      <a:pt x="449" y="459"/>
                    </a:moveTo>
                    <a:lnTo>
                      <a:pt x="459" y="446"/>
                    </a:lnTo>
                    <a:lnTo>
                      <a:pt x="472" y="456"/>
                    </a:lnTo>
                    <a:lnTo>
                      <a:pt x="462" y="469"/>
                    </a:lnTo>
                    <a:lnTo>
                      <a:pt x="449" y="459"/>
                    </a:lnTo>
                    <a:close/>
                    <a:moveTo>
                      <a:pt x="469" y="434"/>
                    </a:moveTo>
                    <a:lnTo>
                      <a:pt x="479" y="421"/>
                    </a:lnTo>
                    <a:lnTo>
                      <a:pt x="492" y="431"/>
                    </a:lnTo>
                    <a:lnTo>
                      <a:pt x="482" y="443"/>
                    </a:lnTo>
                    <a:lnTo>
                      <a:pt x="469" y="434"/>
                    </a:lnTo>
                    <a:close/>
                    <a:moveTo>
                      <a:pt x="489" y="408"/>
                    </a:moveTo>
                    <a:lnTo>
                      <a:pt x="499" y="395"/>
                    </a:lnTo>
                    <a:lnTo>
                      <a:pt x="512" y="405"/>
                    </a:lnTo>
                    <a:lnTo>
                      <a:pt x="502" y="418"/>
                    </a:lnTo>
                    <a:lnTo>
                      <a:pt x="489" y="408"/>
                    </a:lnTo>
                    <a:close/>
                    <a:moveTo>
                      <a:pt x="509" y="382"/>
                    </a:moveTo>
                    <a:lnTo>
                      <a:pt x="519" y="370"/>
                    </a:lnTo>
                    <a:lnTo>
                      <a:pt x="532" y="380"/>
                    </a:lnTo>
                    <a:lnTo>
                      <a:pt x="522" y="392"/>
                    </a:lnTo>
                    <a:lnTo>
                      <a:pt x="509" y="382"/>
                    </a:lnTo>
                    <a:close/>
                    <a:moveTo>
                      <a:pt x="529" y="357"/>
                    </a:moveTo>
                    <a:lnTo>
                      <a:pt x="539" y="344"/>
                    </a:lnTo>
                    <a:lnTo>
                      <a:pt x="552" y="354"/>
                    </a:lnTo>
                    <a:lnTo>
                      <a:pt x="542" y="367"/>
                    </a:lnTo>
                    <a:lnTo>
                      <a:pt x="529" y="357"/>
                    </a:lnTo>
                    <a:close/>
                    <a:moveTo>
                      <a:pt x="549" y="331"/>
                    </a:moveTo>
                    <a:lnTo>
                      <a:pt x="559" y="318"/>
                    </a:lnTo>
                    <a:lnTo>
                      <a:pt x="572" y="328"/>
                    </a:lnTo>
                    <a:lnTo>
                      <a:pt x="562" y="341"/>
                    </a:lnTo>
                    <a:lnTo>
                      <a:pt x="549" y="331"/>
                    </a:lnTo>
                    <a:close/>
                    <a:moveTo>
                      <a:pt x="569" y="306"/>
                    </a:moveTo>
                    <a:lnTo>
                      <a:pt x="580" y="293"/>
                    </a:lnTo>
                    <a:lnTo>
                      <a:pt x="592" y="303"/>
                    </a:lnTo>
                    <a:lnTo>
                      <a:pt x="582" y="316"/>
                    </a:lnTo>
                    <a:lnTo>
                      <a:pt x="569" y="306"/>
                    </a:lnTo>
                    <a:close/>
                    <a:moveTo>
                      <a:pt x="590" y="280"/>
                    </a:moveTo>
                    <a:lnTo>
                      <a:pt x="600" y="267"/>
                    </a:lnTo>
                    <a:lnTo>
                      <a:pt x="612" y="277"/>
                    </a:lnTo>
                    <a:lnTo>
                      <a:pt x="603" y="290"/>
                    </a:lnTo>
                    <a:lnTo>
                      <a:pt x="590" y="280"/>
                    </a:lnTo>
                    <a:close/>
                    <a:moveTo>
                      <a:pt x="610" y="254"/>
                    </a:moveTo>
                    <a:lnTo>
                      <a:pt x="620" y="242"/>
                    </a:lnTo>
                    <a:lnTo>
                      <a:pt x="633" y="252"/>
                    </a:lnTo>
                    <a:lnTo>
                      <a:pt x="623" y="265"/>
                    </a:lnTo>
                    <a:lnTo>
                      <a:pt x="610" y="254"/>
                    </a:lnTo>
                    <a:close/>
                    <a:moveTo>
                      <a:pt x="630" y="229"/>
                    </a:moveTo>
                    <a:lnTo>
                      <a:pt x="640" y="216"/>
                    </a:lnTo>
                    <a:lnTo>
                      <a:pt x="653" y="226"/>
                    </a:lnTo>
                    <a:lnTo>
                      <a:pt x="643" y="239"/>
                    </a:lnTo>
                    <a:lnTo>
                      <a:pt x="630" y="229"/>
                    </a:lnTo>
                    <a:close/>
                    <a:moveTo>
                      <a:pt x="650" y="203"/>
                    </a:moveTo>
                    <a:lnTo>
                      <a:pt x="660" y="191"/>
                    </a:lnTo>
                    <a:lnTo>
                      <a:pt x="673" y="201"/>
                    </a:lnTo>
                    <a:lnTo>
                      <a:pt x="663" y="214"/>
                    </a:lnTo>
                    <a:lnTo>
                      <a:pt x="650" y="203"/>
                    </a:lnTo>
                    <a:close/>
                    <a:moveTo>
                      <a:pt x="670" y="178"/>
                    </a:moveTo>
                    <a:lnTo>
                      <a:pt x="680" y="165"/>
                    </a:lnTo>
                    <a:lnTo>
                      <a:pt x="693" y="175"/>
                    </a:lnTo>
                    <a:lnTo>
                      <a:pt x="683" y="188"/>
                    </a:lnTo>
                    <a:lnTo>
                      <a:pt x="670" y="178"/>
                    </a:lnTo>
                    <a:close/>
                    <a:moveTo>
                      <a:pt x="690" y="152"/>
                    </a:moveTo>
                    <a:lnTo>
                      <a:pt x="700" y="140"/>
                    </a:lnTo>
                    <a:lnTo>
                      <a:pt x="713" y="150"/>
                    </a:lnTo>
                    <a:lnTo>
                      <a:pt x="703" y="162"/>
                    </a:lnTo>
                    <a:lnTo>
                      <a:pt x="690" y="152"/>
                    </a:lnTo>
                    <a:close/>
                    <a:moveTo>
                      <a:pt x="710" y="127"/>
                    </a:moveTo>
                    <a:lnTo>
                      <a:pt x="720" y="114"/>
                    </a:lnTo>
                    <a:lnTo>
                      <a:pt x="733" y="124"/>
                    </a:lnTo>
                    <a:lnTo>
                      <a:pt x="723" y="137"/>
                    </a:lnTo>
                    <a:lnTo>
                      <a:pt x="710" y="127"/>
                    </a:lnTo>
                    <a:close/>
                    <a:moveTo>
                      <a:pt x="730" y="101"/>
                    </a:moveTo>
                    <a:lnTo>
                      <a:pt x="741" y="88"/>
                    </a:lnTo>
                    <a:lnTo>
                      <a:pt x="753" y="99"/>
                    </a:lnTo>
                    <a:lnTo>
                      <a:pt x="743" y="111"/>
                    </a:lnTo>
                    <a:lnTo>
                      <a:pt x="730" y="101"/>
                    </a:lnTo>
                    <a:close/>
                    <a:moveTo>
                      <a:pt x="750" y="76"/>
                    </a:moveTo>
                    <a:lnTo>
                      <a:pt x="761" y="63"/>
                    </a:lnTo>
                    <a:lnTo>
                      <a:pt x="773" y="73"/>
                    </a:lnTo>
                    <a:lnTo>
                      <a:pt x="763" y="86"/>
                    </a:lnTo>
                    <a:lnTo>
                      <a:pt x="750" y="76"/>
                    </a:lnTo>
                    <a:close/>
                    <a:moveTo>
                      <a:pt x="771" y="50"/>
                    </a:moveTo>
                    <a:lnTo>
                      <a:pt x="781" y="37"/>
                    </a:lnTo>
                    <a:lnTo>
                      <a:pt x="794" y="47"/>
                    </a:lnTo>
                    <a:lnTo>
                      <a:pt x="783" y="60"/>
                    </a:lnTo>
                    <a:lnTo>
                      <a:pt x="771" y="50"/>
                    </a:lnTo>
                    <a:close/>
                  </a:path>
                </a:pathLst>
              </a:custGeom>
              <a:solidFill>
                <a:srgbClr val="FFFFFF"/>
              </a:solidFill>
              <a:ln w="1588" cap="flat">
                <a:solidFill>
                  <a:srgbClr val="FFFFFF"/>
                </a:solidFill>
                <a:prstDash val="solid"/>
                <a:bevel/>
                <a:headEnd/>
                <a:tailEnd/>
              </a:ln>
            </p:spPr>
            <p:txBody>
              <a:bodyPr/>
              <a:lstStyle/>
              <a:p>
                <a:endParaRPr lang="zh-CN" altLang="en-US"/>
              </a:p>
            </p:txBody>
          </p:sp>
        </p:grpSp>
        <p:grpSp>
          <p:nvGrpSpPr>
            <p:cNvPr id="39" name="Group 606"/>
            <p:cNvGrpSpPr>
              <a:grpSpLocks/>
            </p:cNvGrpSpPr>
            <p:nvPr/>
          </p:nvGrpSpPr>
          <p:grpSpPr bwMode="auto">
            <a:xfrm>
              <a:off x="1523" y="626"/>
              <a:ext cx="1176" cy="1221"/>
              <a:chOff x="1523" y="626"/>
              <a:chExt cx="1176" cy="1221"/>
            </a:xfrm>
          </p:grpSpPr>
          <p:sp>
            <p:nvSpPr>
              <p:cNvPr id="72" name="Freeform 604"/>
              <p:cNvSpPr>
                <a:spLocks/>
              </p:cNvSpPr>
              <p:nvPr/>
            </p:nvSpPr>
            <p:spPr bwMode="auto">
              <a:xfrm>
                <a:off x="1523" y="638"/>
                <a:ext cx="1170" cy="1197"/>
              </a:xfrm>
              <a:custGeom>
                <a:avLst/>
                <a:gdLst>
                  <a:gd name="T0" fmla="*/ 31 w 1170"/>
                  <a:gd name="T1" fmla="*/ 0 h 1197"/>
                  <a:gd name="T2" fmla="*/ 0 w 1170"/>
                  <a:gd name="T3" fmla="*/ 30 h 1197"/>
                  <a:gd name="T4" fmla="*/ 1139 w 1170"/>
                  <a:gd name="T5" fmla="*/ 1197 h 1197"/>
                  <a:gd name="T6" fmla="*/ 1170 w 1170"/>
                  <a:gd name="T7" fmla="*/ 1167 h 1197"/>
                  <a:gd name="T8" fmla="*/ 31 w 1170"/>
                  <a:gd name="T9" fmla="*/ 0 h 1197"/>
                </a:gdLst>
                <a:ahLst/>
                <a:cxnLst>
                  <a:cxn ang="0">
                    <a:pos x="T0" y="T1"/>
                  </a:cxn>
                  <a:cxn ang="0">
                    <a:pos x="T2" y="T3"/>
                  </a:cxn>
                  <a:cxn ang="0">
                    <a:pos x="T4" y="T5"/>
                  </a:cxn>
                  <a:cxn ang="0">
                    <a:pos x="T6" y="T7"/>
                  </a:cxn>
                  <a:cxn ang="0">
                    <a:pos x="T8" y="T9"/>
                  </a:cxn>
                </a:cxnLst>
                <a:rect l="0" t="0" r="r" b="b"/>
                <a:pathLst>
                  <a:path w="1170" h="1197">
                    <a:moveTo>
                      <a:pt x="31" y="0"/>
                    </a:moveTo>
                    <a:lnTo>
                      <a:pt x="0" y="30"/>
                    </a:lnTo>
                    <a:lnTo>
                      <a:pt x="1139" y="1197"/>
                    </a:lnTo>
                    <a:lnTo>
                      <a:pt x="1170" y="1167"/>
                    </a:lnTo>
                    <a:lnTo>
                      <a:pt x="31" y="0"/>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605"/>
              <p:cNvSpPr>
                <a:spLocks noEditPoints="1"/>
              </p:cNvSpPr>
              <p:nvPr/>
            </p:nvSpPr>
            <p:spPr bwMode="auto">
              <a:xfrm>
                <a:off x="1529" y="626"/>
                <a:ext cx="1170" cy="1221"/>
              </a:xfrm>
              <a:custGeom>
                <a:avLst/>
                <a:gdLst>
                  <a:gd name="T0" fmla="*/ 1125 w 1170"/>
                  <a:gd name="T1" fmla="*/ 1127 h 1221"/>
                  <a:gd name="T2" fmla="*/ 1079 w 1170"/>
                  <a:gd name="T3" fmla="*/ 1103 h 1221"/>
                  <a:gd name="T4" fmla="*/ 1091 w 1170"/>
                  <a:gd name="T5" fmla="*/ 1092 h 1221"/>
                  <a:gd name="T6" fmla="*/ 954 w 1170"/>
                  <a:gd name="T7" fmla="*/ 975 h 1221"/>
                  <a:gd name="T8" fmla="*/ 999 w 1170"/>
                  <a:gd name="T9" fmla="*/ 1022 h 1221"/>
                  <a:gd name="T10" fmla="*/ 886 w 1170"/>
                  <a:gd name="T11" fmla="*/ 882 h 1221"/>
                  <a:gd name="T12" fmla="*/ 840 w 1170"/>
                  <a:gd name="T13" fmla="*/ 859 h 1221"/>
                  <a:gd name="T14" fmla="*/ 852 w 1170"/>
                  <a:gd name="T15" fmla="*/ 847 h 1221"/>
                  <a:gd name="T16" fmla="*/ 716 w 1170"/>
                  <a:gd name="T17" fmla="*/ 731 h 1221"/>
                  <a:gd name="T18" fmla="*/ 761 w 1170"/>
                  <a:gd name="T19" fmla="*/ 777 h 1221"/>
                  <a:gd name="T20" fmla="*/ 648 w 1170"/>
                  <a:gd name="T21" fmla="*/ 638 h 1221"/>
                  <a:gd name="T22" fmla="*/ 602 w 1170"/>
                  <a:gd name="T23" fmla="*/ 614 h 1221"/>
                  <a:gd name="T24" fmla="*/ 614 w 1170"/>
                  <a:gd name="T25" fmla="*/ 603 h 1221"/>
                  <a:gd name="T26" fmla="*/ 477 w 1170"/>
                  <a:gd name="T27" fmla="*/ 486 h 1221"/>
                  <a:gd name="T28" fmla="*/ 522 w 1170"/>
                  <a:gd name="T29" fmla="*/ 533 h 1221"/>
                  <a:gd name="T30" fmla="*/ 409 w 1170"/>
                  <a:gd name="T31" fmla="*/ 394 h 1221"/>
                  <a:gd name="T32" fmla="*/ 364 w 1170"/>
                  <a:gd name="T33" fmla="*/ 370 h 1221"/>
                  <a:gd name="T34" fmla="*/ 375 w 1170"/>
                  <a:gd name="T35" fmla="*/ 359 h 1221"/>
                  <a:gd name="T36" fmla="*/ 239 w 1170"/>
                  <a:gd name="T37" fmla="*/ 242 h 1221"/>
                  <a:gd name="T38" fmla="*/ 284 w 1170"/>
                  <a:gd name="T39" fmla="*/ 289 h 1221"/>
                  <a:gd name="T40" fmla="*/ 171 w 1170"/>
                  <a:gd name="T41" fmla="*/ 149 h 1221"/>
                  <a:gd name="T42" fmla="*/ 125 w 1170"/>
                  <a:gd name="T43" fmla="*/ 126 h 1221"/>
                  <a:gd name="T44" fmla="*/ 137 w 1170"/>
                  <a:gd name="T45" fmla="*/ 114 h 1221"/>
                  <a:gd name="T46" fmla="*/ 19 w 1170"/>
                  <a:gd name="T47" fmla="*/ 17 h 1221"/>
                  <a:gd name="T48" fmla="*/ 0 w 1170"/>
                  <a:gd name="T49" fmla="*/ 25 h 1221"/>
                  <a:gd name="T50" fmla="*/ 46 w 1170"/>
                  <a:gd name="T51" fmla="*/ 44 h 1221"/>
                  <a:gd name="T52" fmla="*/ 57 w 1170"/>
                  <a:gd name="T53" fmla="*/ 118 h 1221"/>
                  <a:gd name="T54" fmla="*/ 103 w 1170"/>
                  <a:gd name="T55" fmla="*/ 141 h 1221"/>
                  <a:gd name="T56" fmla="*/ 91 w 1170"/>
                  <a:gd name="T57" fmla="*/ 153 h 1221"/>
                  <a:gd name="T58" fmla="*/ 228 w 1170"/>
                  <a:gd name="T59" fmla="*/ 269 h 1221"/>
                  <a:gd name="T60" fmla="*/ 182 w 1170"/>
                  <a:gd name="T61" fmla="*/ 223 h 1221"/>
                  <a:gd name="T62" fmla="*/ 295 w 1170"/>
                  <a:gd name="T63" fmla="*/ 362 h 1221"/>
                  <a:gd name="T64" fmla="*/ 341 w 1170"/>
                  <a:gd name="T65" fmla="*/ 386 h 1221"/>
                  <a:gd name="T66" fmla="*/ 329 w 1170"/>
                  <a:gd name="T67" fmla="*/ 397 h 1221"/>
                  <a:gd name="T68" fmla="*/ 466 w 1170"/>
                  <a:gd name="T69" fmla="*/ 514 h 1221"/>
                  <a:gd name="T70" fmla="*/ 421 w 1170"/>
                  <a:gd name="T71" fmla="*/ 467 h 1221"/>
                  <a:gd name="T72" fmla="*/ 534 w 1170"/>
                  <a:gd name="T73" fmla="*/ 607 h 1221"/>
                  <a:gd name="T74" fmla="*/ 580 w 1170"/>
                  <a:gd name="T75" fmla="*/ 630 h 1221"/>
                  <a:gd name="T76" fmla="*/ 568 w 1170"/>
                  <a:gd name="T77" fmla="*/ 642 h 1221"/>
                  <a:gd name="T78" fmla="*/ 705 w 1170"/>
                  <a:gd name="T79" fmla="*/ 758 h 1221"/>
                  <a:gd name="T80" fmla="*/ 659 w 1170"/>
                  <a:gd name="T81" fmla="*/ 712 h 1221"/>
                  <a:gd name="T82" fmla="*/ 772 w 1170"/>
                  <a:gd name="T83" fmla="*/ 851 h 1221"/>
                  <a:gd name="T84" fmla="*/ 818 w 1170"/>
                  <a:gd name="T85" fmla="*/ 875 h 1221"/>
                  <a:gd name="T86" fmla="*/ 806 w 1170"/>
                  <a:gd name="T87" fmla="*/ 886 h 1221"/>
                  <a:gd name="T88" fmla="*/ 943 w 1170"/>
                  <a:gd name="T89" fmla="*/ 1003 h 1221"/>
                  <a:gd name="T90" fmla="*/ 898 w 1170"/>
                  <a:gd name="T91" fmla="*/ 956 h 1221"/>
                  <a:gd name="T92" fmla="*/ 1011 w 1170"/>
                  <a:gd name="T93" fmla="*/ 1096 h 1221"/>
                  <a:gd name="T94" fmla="*/ 1056 w 1170"/>
                  <a:gd name="T95" fmla="*/ 1119 h 1221"/>
                  <a:gd name="T96" fmla="*/ 1045 w 1170"/>
                  <a:gd name="T97" fmla="*/ 1130 h 1221"/>
                  <a:gd name="T98" fmla="*/ 1139 w 1170"/>
                  <a:gd name="T99" fmla="*/ 1204 h 1221"/>
                  <a:gd name="T100" fmla="*/ 1170 w 1170"/>
                  <a:gd name="T101" fmla="*/ 1185 h 1221"/>
                  <a:gd name="T102" fmla="*/ 1136 w 1170"/>
                  <a:gd name="T103" fmla="*/ 1201 h 1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0" h="1221">
                    <a:moveTo>
                      <a:pt x="1158" y="1185"/>
                    </a:moveTo>
                    <a:lnTo>
                      <a:pt x="1113" y="1138"/>
                    </a:lnTo>
                    <a:lnTo>
                      <a:pt x="1125" y="1127"/>
                    </a:lnTo>
                    <a:lnTo>
                      <a:pt x="1170" y="1173"/>
                    </a:lnTo>
                    <a:lnTo>
                      <a:pt x="1158" y="1185"/>
                    </a:lnTo>
                    <a:close/>
                    <a:moveTo>
                      <a:pt x="1079" y="1103"/>
                    </a:moveTo>
                    <a:lnTo>
                      <a:pt x="1033" y="1057"/>
                    </a:lnTo>
                    <a:lnTo>
                      <a:pt x="1045" y="1045"/>
                    </a:lnTo>
                    <a:lnTo>
                      <a:pt x="1091" y="1092"/>
                    </a:lnTo>
                    <a:lnTo>
                      <a:pt x="1079" y="1103"/>
                    </a:lnTo>
                    <a:close/>
                    <a:moveTo>
                      <a:pt x="999" y="1022"/>
                    </a:moveTo>
                    <a:lnTo>
                      <a:pt x="954" y="975"/>
                    </a:lnTo>
                    <a:lnTo>
                      <a:pt x="966" y="964"/>
                    </a:lnTo>
                    <a:lnTo>
                      <a:pt x="1011" y="1010"/>
                    </a:lnTo>
                    <a:lnTo>
                      <a:pt x="999" y="1022"/>
                    </a:lnTo>
                    <a:close/>
                    <a:moveTo>
                      <a:pt x="920" y="940"/>
                    </a:moveTo>
                    <a:lnTo>
                      <a:pt x="875" y="894"/>
                    </a:lnTo>
                    <a:lnTo>
                      <a:pt x="886" y="882"/>
                    </a:lnTo>
                    <a:lnTo>
                      <a:pt x="932" y="929"/>
                    </a:lnTo>
                    <a:lnTo>
                      <a:pt x="920" y="940"/>
                    </a:lnTo>
                    <a:close/>
                    <a:moveTo>
                      <a:pt x="840" y="859"/>
                    </a:moveTo>
                    <a:lnTo>
                      <a:pt x="795" y="812"/>
                    </a:lnTo>
                    <a:lnTo>
                      <a:pt x="807" y="801"/>
                    </a:lnTo>
                    <a:lnTo>
                      <a:pt x="852" y="847"/>
                    </a:lnTo>
                    <a:lnTo>
                      <a:pt x="840" y="859"/>
                    </a:lnTo>
                    <a:close/>
                    <a:moveTo>
                      <a:pt x="761" y="777"/>
                    </a:moveTo>
                    <a:lnTo>
                      <a:pt x="716" y="731"/>
                    </a:lnTo>
                    <a:lnTo>
                      <a:pt x="727" y="719"/>
                    </a:lnTo>
                    <a:lnTo>
                      <a:pt x="773" y="766"/>
                    </a:lnTo>
                    <a:lnTo>
                      <a:pt x="761" y="777"/>
                    </a:lnTo>
                    <a:close/>
                    <a:moveTo>
                      <a:pt x="682" y="696"/>
                    </a:moveTo>
                    <a:lnTo>
                      <a:pt x="636" y="649"/>
                    </a:lnTo>
                    <a:lnTo>
                      <a:pt x="648" y="638"/>
                    </a:lnTo>
                    <a:lnTo>
                      <a:pt x="693" y="685"/>
                    </a:lnTo>
                    <a:lnTo>
                      <a:pt x="682" y="696"/>
                    </a:lnTo>
                    <a:close/>
                    <a:moveTo>
                      <a:pt x="602" y="614"/>
                    </a:moveTo>
                    <a:lnTo>
                      <a:pt x="557" y="568"/>
                    </a:lnTo>
                    <a:lnTo>
                      <a:pt x="568" y="556"/>
                    </a:lnTo>
                    <a:lnTo>
                      <a:pt x="614" y="603"/>
                    </a:lnTo>
                    <a:lnTo>
                      <a:pt x="602" y="614"/>
                    </a:lnTo>
                    <a:close/>
                    <a:moveTo>
                      <a:pt x="522" y="533"/>
                    </a:moveTo>
                    <a:lnTo>
                      <a:pt x="477" y="486"/>
                    </a:lnTo>
                    <a:lnTo>
                      <a:pt x="489" y="475"/>
                    </a:lnTo>
                    <a:lnTo>
                      <a:pt x="534" y="522"/>
                    </a:lnTo>
                    <a:lnTo>
                      <a:pt x="522" y="533"/>
                    </a:lnTo>
                    <a:close/>
                    <a:moveTo>
                      <a:pt x="443" y="451"/>
                    </a:moveTo>
                    <a:lnTo>
                      <a:pt x="398" y="405"/>
                    </a:lnTo>
                    <a:lnTo>
                      <a:pt x="409" y="394"/>
                    </a:lnTo>
                    <a:lnTo>
                      <a:pt x="455" y="440"/>
                    </a:lnTo>
                    <a:lnTo>
                      <a:pt x="443" y="451"/>
                    </a:lnTo>
                    <a:close/>
                    <a:moveTo>
                      <a:pt x="364" y="370"/>
                    </a:moveTo>
                    <a:lnTo>
                      <a:pt x="318" y="323"/>
                    </a:lnTo>
                    <a:lnTo>
                      <a:pt x="330" y="312"/>
                    </a:lnTo>
                    <a:lnTo>
                      <a:pt x="375" y="359"/>
                    </a:lnTo>
                    <a:lnTo>
                      <a:pt x="364" y="370"/>
                    </a:lnTo>
                    <a:close/>
                    <a:moveTo>
                      <a:pt x="284" y="289"/>
                    </a:moveTo>
                    <a:lnTo>
                      <a:pt x="239" y="242"/>
                    </a:lnTo>
                    <a:lnTo>
                      <a:pt x="250" y="231"/>
                    </a:lnTo>
                    <a:lnTo>
                      <a:pt x="296" y="277"/>
                    </a:lnTo>
                    <a:lnTo>
                      <a:pt x="284" y="289"/>
                    </a:lnTo>
                    <a:close/>
                    <a:moveTo>
                      <a:pt x="205" y="207"/>
                    </a:moveTo>
                    <a:lnTo>
                      <a:pt x="159" y="160"/>
                    </a:lnTo>
                    <a:lnTo>
                      <a:pt x="171" y="149"/>
                    </a:lnTo>
                    <a:lnTo>
                      <a:pt x="216" y="196"/>
                    </a:lnTo>
                    <a:lnTo>
                      <a:pt x="205" y="207"/>
                    </a:lnTo>
                    <a:close/>
                    <a:moveTo>
                      <a:pt x="125" y="126"/>
                    </a:moveTo>
                    <a:lnTo>
                      <a:pt x="80" y="79"/>
                    </a:lnTo>
                    <a:lnTo>
                      <a:pt x="91" y="68"/>
                    </a:lnTo>
                    <a:lnTo>
                      <a:pt x="137" y="114"/>
                    </a:lnTo>
                    <a:lnTo>
                      <a:pt x="125" y="126"/>
                    </a:lnTo>
                    <a:close/>
                    <a:moveTo>
                      <a:pt x="46" y="44"/>
                    </a:moveTo>
                    <a:lnTo>
                      <a:pt x="19" y="17"/>
                    </a:lnTo>
                    <a:lnTo>
                      <a:pt x="31" y="17"/>
                    </a:lnTo>
                    <a:lnTo>
                      <a:pt x="11" y="37"/>
                    </a:lnTo>
                    <a:lnTo>
                      <a:pt x="0" y="25"/>
                    </a:lnTo>
                    <a:lnTo>
                      <a:pt x="25" y="0"/>
                    </a:lnTo>
                    <a:lnTo>
                      <a:pt x="57" y="33"/>
                    </a:lnTo>
                    <a:lnTo>
                      <a:pt x="46" y="44"/>
                    </a:lnTo>
                    <a:close/>
                    <a:moveTo>
                      <a:pt x="23" y="60"/>
                    </a:moveTo>
                    <a:lnTo>
                      <a:pt x="69" y="106"/>
                    </a:lnTo>
                    <a:lnTo>
                      <a:pt x="57" y="118"/>
                    </a:lnTo>
                    <a:lnTo>
                      <a:pt x="11" y="71"/>
                    </a:lnTo>
                    <a:lnTo>
                      <a:pt x="23" y="60"/>
                    </a:lnTo>
                    <a:close/>
                    <a:moveTo>
                      <a:pt x="103" y="141"/>
                    </a:moveTo>
                    <a:lnTo>
                      <a:pt x="148" y="188"/>
                    </a:lnTo>
                    <a:lnTo>
                      <a:pt x="136" y="199"/>
                    </a:lnTo>
                    <a:lnTo>
                      <a:pt x="91" y="153"/>
                    </a:lnTo>
                    <a:lnTo>
                      <a:pt x="103" y="141"/>
                    </a:lnTo>
                    <a:close/>
                    <a:moveTo>
                      <a:pt x="182" y="223"/>
                    </a:moveTo>
                    <a:lnTo>
                      <a:pt x="228" y="269"/>
                    </a:lnTo>
                    <a:lnTo>
                      <a:pt x="216" y="281"/>
                    </a:lnTo>
                    <a:lnTo>
                      <a:pt x="171" y="234"/>
                    </a:lnTo>
                    <a:lnTo>
                      <a:pt x="182" y="223"/>
                    </a:lnTo>
                    <a:close/>
                    <a:moveTo>
                      <a:pt x="262" y="304"/>
                    </a:moveTo>
                    <a:lnTo>
                      <a:pt x="307" y="351"/>
                    </a:lnTo>
                    <a:lnTo>
                      <a:pt x="295" y="362"/>
                    </a:lnTo>
                    <a:lnTo>
                      <a:pt x="250" y="316"/>
                    </a:lnTo>
                    <a:lnTo>
                      <a:pt x="262" y="304"/>
                    </a:lnTo>
                    <a:close/>
                    <a:moveTo>
                      <a:pt x="341" y="386"/>
                    </a:moveTo>
                    <a:lnTo>
                      <a:pt x="387" y="432"/>
                    </a:lnTo>
                    <a:lnTo>
                      <a:pt x="375" y="444"/>
                    </a:lnTo>
                    <a:lnTo>
                      <a:pt x="329" y="397"/>
                    </a:lnTo>
                    <a:lnTo>
                      <a:pt x="341" y="386"/>
                    </a:lnTo>
                    <a:close/>
                    <a:moveTo>
                      <a:pt x="421" y="467"/>
                    </a:moveTo>
                    <a:lnTo>
                      <a:pt x="466" y="514"/>
                    </a:lnTo>
                    <a:lnTo>
                      <a:pt x="454" y="525"/>
                    </a:lnTo>
                    <a:lnTo>
                      <a:pt x="409" y="479"/>
                    </a:lnTo>
                    <a:lnTo>
                      <a:pt x="421" y="467"/>
                    </a:lnTo>
                    <a:close/>
                    <a:moveTo>
                      <a:pt x="500" y="549"/>
                    </a:moveTo>
                    <a:lnTo>
                      <a:pt x="545" y="595"/>
                    </a:lnTo>
                    <a:lnTo>
                      <a:pt x="534" y="607"/>
                    </a:lnTo>
                    <a:lnTo>
                      <a:pt x="488" y="560"/>
                    </a:lnTo>
                    <a:lnTo>
                      <a:pt x="500" y="549"/>
                    </a:lnTo>
                    <a:close/>
                    <a:moveTo>
                      <a:pt x="580" y="630"/>
                    </a:moveTo>
                    <a:lnTo>
                      <a:pt x="625" y="677"/>
                    </a:lnTo>
                    <a:lnTo>
                      <a:pt x="613" y="688"/>
                    </a:lnTo>
                    <a:lnTo>
                      <a:pt x="568" y="642"/>
                    </a:lnTo>
                    <a:lnTo>
                      <a:pt x="580" y="630"/>
                    </a:lnTo>
                    <a:close/>
                    <a:moveTo>
                      <a:pt x="659" y="712"/>
                    </a:moveTo>
                    <a:lnTo>
                      <a:pt x="705" y="758"/>
                    </a:lnTo>
                    <a:lnTo>
                      <a:pt x="693" y="770"/>
                    </a:lnTo>
                    <a:lnTo>
                      <a:pt x="647" y="723"/>
                    </a:lnTo>
                    <a:lnTo>
                      <a:pt x="659" y="712"/>
                    </a:lnTo>
                    <a:close/>
                    <a:moveTo>
                      <a:pt x="739" y="793"/>
                    </a:moveTo>
                    <a:lnTo>
                      <a:pt x="784" y="840"/>
                    </a:lnTo>
                    <a:lnTo>
                      <a:pt x="772" y="851"/>
                    </a:lnTo>
                    <a:lnTo>
                      <a:pt x="727" y="805"/>
                    </a:lnTo>
                    <a:lnTo>
                      <a:pt x="739" y="793"/>
                    </a:lnTo>
                    <a:close/>
                    <a:moveTo>
                      <a:pt x="818" y="875"/>
                    </a:moveTo>
                    <a:lnTo>
                      <a:pt x="863" y="921"/>
                    </a:lnTo>
                    <a:lnTo>
                      <a:pt x="852" y="933"/>
                    </a:lnTo>
                    <a:lnTo>
                      <a:pt x="806" y="886"/>
                    </a:lnTo>
                    <a:lnTo>
                      <a:pt x="818" y="875"/>
                    </a:lnTo>
                    <a:close/>
                    <a:moveTo>
                      <a:pt x="898" y="956"/>
                    </a:moveTo>
                    <a:lnTo>
                      <a:pt x="943" y="1003"/>
                    </a:lnTo>
                    <a:lnTo>
                      <a:pt x="931" y="1014"/>
                    </a:lnTo>
                    <a:lnTo>
                      <a:pt x="886" y="967"/>
                    </a:lnTo>
                    <a:lnTo>
                      <a:pt x="898" y="956"/>
                    </a:lnTo>
                    <a:close/>
                    <a:moveTo>
                      <a:pt x="977" y="1038"/>
                    </a:moveTo>
                    <a:lnTo>
                      <a:pt x="1022" y="1084"/>
                    </a:lnTo>
                    <a:lnTo>
                      <a:pt x="1011" y="1096"/>
                    </a:lnTo>
                    <a:lnTo>
                      <a:pt x="965" y="1049"/>
                    </a:lnTo>
                    <a:lnTo>
                      <a:pt x="977" y="1038"/>
                    </a:lnTo>
                    <a:close/>
                    <a:moveTo>
                      <a:pt x="1056" y="1119"/>
                    </a:moveTo>
                    <a:lnTo>
                      <a:pt x="1102" y="1166"/>
                    </a:lnTo>
                    <a:lnTo>
                      <a:pt x="1090" y="1177"/>
                    </a:lnTo>
                    <a:lnTo>
                      <a:pt x="1045" y="1130"/>
                    </a:lnTo>
                    <a:lnTo>
                      <a:pt x="1056" y="1119"/>
                    </a:lnTo>
                    <a:close/>
                    <a:moveTo>
                      <a:pt x="1136" y="1201"/>
                    </a:moveTo>
                    <a:lnTo>
                      <a:pt x="1139" y="1204"/>
                    </a:lnTo>
                    <a:lnTo>
                      <a:pt x="1128" y="1203"/>
                    </a:lnTo>
                    <a:lnTo>
                      <a:pt x="1159" y="1173"/>
                    </a:lnTo>
                    <a:lnTo>
                      <a:pt x="1170" y="1185"/>
                    </a:lnTo>
                    <a:lnTo>
                      <a:pt x="1133" y="1221"/>
                    </a:lnTo>
                    <a:lnTo>
                      <a:pt x="1124" y="1212"/>
                    </a:lnTo>
                    <a:lnTo>
                      <a:pt x="1136" y="1201"/>
                    </a:lnTo>
                    <a:close/>
                  </a:path>
                </a:pathLst>
              </a:custGeom>
              <a:solidFill>
                <a:srgbClr val="FFFFFF"/>
              </a:solidFill>
              <a:ln w="1588" cap="flat">
                <a:solidFill>
                  <a:srgbClr val="FFFFFF"/>
                </a:solidFill>
                <a:prstDash val="solid"/>
                <a:bevel/>
                <a:headEnd/>
                <a:tailEnd/>
              </a:ln>
            </p:spPr>
            <p:txBody>
              <a:bodyPr/>
              <a:lstStyle/>
              <a:p>
                <a:endParaRPr lang="zh-CN" altLang="en-US"/>
              </a:p>
            </p:txBody>
          </p:sp>
        </p:grpSp>
        <p:grpSp>
          <p:nvGrpSpPr>
            <p:cNvPr id="40" name="Group 609"/>
            <p:cNvGrpSpPr>
              <a:grpSpLocks/>
            </p:cNvGrpSpPr>
            <p:nvPr/>
          </p:nvGrpSpPr>
          <p:grpSpPr bwMode="auto">
            <a:xfrm>
              <a:off x="1061" y="2217"/>
              <a:ext cx="1265" cy="65"/>
              <a:chOff x="1061" y="2217"/>
              <a:chExt cx="1265" cy="65"/>
            </a:xfrm>
          </p:grpSpPr>
          <p:sp>
            <p:nvSpPr>
              <p:cNvPr id="70" name="Rectangle 607"/>
              <p:cNvSpPr>
                <a:spLocks noChangeArrowheads="1"/>
              </p:cNvSpPr>
              <p:nvPr/>
            </p:nvSpPr>
            <p:spPr bwMode="auto">
              <a:xfrm>
                <a:off x="1069" y="2225"/>
                <a:ext cx="1249" cy="49"/>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1" name="Freeform 608"/>
              <p:cNvSpPr>
                <a:spLocks noEditPoints="1"/>
              </p:cNvSpPr>
              <p:nvPr/>
            </p:nvSpPr>
            <p:spPr bwMode="auto">
              <a:xfrm>
                <a:off x="1061" y="2217"/>
                <a:ext cx="1265" cy="65"/>
              </a:xfrm>
              <a:custGeom>
                <a:avLst/>
                <a:gdLst>
                  <a:gd name="T0" fmla="*/ 1192 w 1265"/>
                  <a:gd name="T1" fmla="*/ 16 h 65"/>
                  <a:gd name="T2" fmla="*/ 1257 w 1265"/>
                  <a:gd name="T3" fmla="*/ 0 h 65"/>
                  <a:gd name="T4" fmla="*/ 1143 w 1265"/>
                  <a:gd name="T5" fmla="*/ 16 h 65"/>
                  <a:gd name="T6" fmla="*/ 1078 w 1265"/>
                  <a:gd name="T7" fmla="*/ 0 h 65"/>
                  <a:gd name="T8" fmla="*/ 1143 w 1265"/>
                  <a:gd name="T9" fmla="*/ 16 h 65"/>
                  <a:gd name="T10" fmla="*/ 964 w 1265"/>
                  <a:gd name="T11" fmla="*/ 16 h 65"/>
                  <a:gd name="T12" fmla="*/ 1029 w 1265"/>
                  <a:gd name="T13" fmla="*/ 0 h 65"/>
                  <a:gd name="T14" fmla="*/ 916 w 1265"/>
                  <a:gd name="T15" fmla="*/ 16 h 65"/>
                  <a:gd name="T16" fmla="*/ 850 w 1265"/>
                  <a:gd name="T17" fmla="*/ 0 h 65"/>
                  <a:gd name="T18" fmla="*/ 916 w 1265"/>
                  <a:gd name="T19" fmla="*/ 16 h 65"/>
                  <a:gd name="T20" fmla="*/ 737 w 1265"/>
                  <a:gd name="T21" fmla="*/ 16 h 65"/>
                  <a:gd name="T22" fmla="*/ 802 w 1265"/>
                  <a:gd name="T23" fmla="*/ 0 h 65"/>
                  <a:gd name="T24" fmla="*/ 688 w 1265"/>
                  <a:gd name="T25" fmla="*/ 16 h 65"/>
                  <a:gd name="T26" fmla="*/ 623 w 1265"/>
                  <a:gd name="T27" fmla="*/ 0 h 65"/>
                  <a:gd name="T28" fmla="*/ 688 w 1265"/>
                  <a:gd name="T29" fmla="*/ 16 h 65"/>
                  <a:gd name="T30" fmla="*/ 509 w 1265"/>
                  <a:gd name="T31" fmla="*/ 16 h 65"/>
                  <a:gd name="T32" fmla="*/ 574 w 1265"/>
                  <a:gd name="T33" fmla="*/ 0 h 65"/>
                  <a:gd name="T34" fmla="*/ 460 w 1265"/>
                  <a:gd name="T35" fmla="*/ 16 h 65"/>
                  <a:gd name="T36" fmla="*/ 395 w 1265"/>
                  <a:gd name="T37" fmla="*/ 0 h 65"/>
                  <a:gd name="T38" fmla="*/ 460 w 1265"/>
                  <a:gd name="T39" fmla="*/ 16 h 65"/>
                  <a:gd name="T40" fmla="*/ 281 w 1265"/>
                  <a:gd name="T41" fmla="*/ 16 h 65"/>
                  <a:gd name="T42" fmla="*/ 346 w 1265"/>
                  <a:gd name="T43" fmla="*/ 0 h 65"/>
                  <a:gd name="T44" fmla="*/ 233 w 1265"/>
                  <a:gd name="T45" fmla="*/ 16 h 65"/>
                  <a:gd name="T46" fmla="*/ 168 w 1265"/>
                  <a:gd name="T47" fmla="*/ 0 h 65"/>
                  <a:gd name="T48" fmla="*/ 233 w 1265"/>
                  <a:gd name="T49" fmla="*/ 16 h 65"/>
                  <a:gd name="T50" fmla="*/ 54 w 1265"/>
                  <a:gd name="T51" fmla="*/ 16 h 65"/>
                  <a:gd name="T52" fmla="*/ 119 w 1265"/>
                  <a:gd name="T53" fmla="*/ 0 h 65"/>
                  <a:gd name="T54" fmla="*/ 16 w 1265"/>
                  <a:gd name="T55" fmla="*/ 11 h 65"/>
                  <a:gd name="T56" fmla="*/ 8 w 1265"/>
                  <a:gd name="T57" fmla="*/ 48 h 65"/>
                  <a:gd name="T58" fmla="*/ 28 w 1265"/>
                  <a:gd name="T59" fmla="*/ 65 h 65"/>
                  <a:gd name="T60" fmla="*/ 0 w 1265"/>
                  <a:gd name="T61" fmla="*/ 11 h 65"/>
                  <a:gd name="T62" fmla="*/ 76 w 1265"/>
                  <a:gd name="T63" fmla="*/ 48 h 65"/>
                  <a:gd name="T64" fmla="*/ 142 w 1265"/>
                  <a:gd name="T65" fmla="*/ 65 h 65"/>
                  <a:gd name="T66" fmla="*/ 76 w 1265"/>
                  <a:gd name="T67" fmla="*/ 48 h 65"/>
                  <a:gd name="T68" fmla="*/ 255 w 1265"/>
                  <a:gd name="T69" fmla="*/ 48 h 65"/>
                  <a:gd name="T70" fmla="*/ 190 w 1265"/>
                  <a:gd name="T71" fmla="*/ 65 h 65"/>
                  <a:gd name="T72" fmla="*/ 304 w 1265"/>
                  <a:gd name="T73" fmla="*/ 48 h 65"/>
                  <a:gd name="T74" fmla="*/ 369 w 1265"/>
                  <a:gd name="T75" fmla="*/ 65 h 65"/>
                  <a:gd name="T76" fmla="*/ 304 w 1265"/>
                  <a:gd name="T77" fmla="*/ 48 h 65"/>
                  <a:gd name="T78" fmla="*/ 483 w 1265"/>
                  <a:gd name="T79" fmla="*/ 48 h 65"/>
                  <a:gd name="T80" fmla="*/ 418 w 1265"/>
                  <a:gd name="T81" fmla="*/ 65 h 65"/>
                  <a:gd name="T82" fmla="*/ 532 w 1265"/>
                  <a:gd name="T83" fmla="*/ 48 h 65"/>
                  <a:gd name="T84" fmla="*/ 597 w 1265"/>
                  <a:gd name="T85" fmla="*/ 65 h 65"/>
                  <a:gd name="T86" fmla="*/ 532 w 1265"/>
                  <a:gd name="T87" fmla="*/ 48 h 65"/>
                  <a:gd name="T88" fmla="*/ 711 w 1265"/>
                  <a:gd name="T89" fmla="*/ 48 h 65"/>
                  <a:gd name="T90" fmla="*/ 646 w 1265"/>
                  <a:gd name="T91" fmla="*/ 65 h 65"/>
                  <a:gd name="T92" fmla="*/ 759 w 1265"/>
                  <a:gd name="T93" fmla="*/ 48 h 65"/>
                  <a:gd name="T94" fmla="*/ 824 w 1265"/>
                  <a:gd name="T95" fmla="*/ 65 h 65"/>
                  <a:gd name="T96" fmla="*/ 759 w 1265"/>
                  <a:gd name="T97" fmla="*/ 48 h 65"/>
                  <a:gd name="T98" fmla="*/ 938 w 1265"/>
                  <a:gd name="T99" fmla="*/ 48 h 65"/>
                  <a:gd name="T100" fmla="*/ 873 w 1265"/>
                  <a:gd name="T101" fmla="*/ 65 h 65"/>
                  <a:gd name="T102" fmla="*/ 987 w 1265"/>
                  <a:gd name="T103" fmla="*/ 48 h 65"/>
                  <a:gd name="T104" fmla="*/ 1052 w 1265"/>
                  <a:gd name="T105" fmla="*/ 65 h 65"/>
                  <a:gd name="T106" fmla="*/ 987 w 1265"/>
                  <a:gd name="T107" fmla="*/ 48 h 65"/>
                  <a:gd name="T108" fmla="*/ 1166 w 1265"/>
                  <a:gd name="T109" fmla="*/ 48 h 65"/>
                  <a:gd name="T110" fmla="*/ 1101 w 1265"/>
                  <a:gd name="T111" fmla="*/ 65 h 65"/>
                  <a:gd name="T112" fmla="*/ 1215 w 1265"/>
                  <a:gd name="T113" fmla="*/ 48 h 65"/>
                  <a:gd name="T114" fmla="*/ 1249 w 1265"/>
                  <a:gd name="T115" fmla="*/ 57 h 65"/>
                  <a:gd name="T116" fmla="*/ 1265 w 1265"/>
                  <a:gd name="T117" fmla="*/ 34 h 65"/>
                  <a:gd name="T118" fmla="*/ 1215 w 1265"/>
                  <a:gd name="T11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65" h="65">
                    <a:moveTo>
                      <a:pt x="1257" y="16"/>
                    </a:moveTo>
                    <a:lnTo>
                      <a:pt x="1192" y="16"/>
                    </a:lnTo>
                    <a:lnTo>
                      <a:pt x="1192" y="0"/>
                    </a:lnTo>
                    <a:lnTo>
                      <a:pt x="1257" y="0"/>
                    </a:lnTo>
                    <a:lnTo>
                      <a:pt x="1257" y="16"/>
                    </a:lnTo>
                    <a:close/>
                    <a:moveTo>
                      <a:pt x="1143" y="16"/>
                    </a:moveTo>
                    <a:lnTo>
                      <a:pt x="1078" y="16"/>
                    </a:lnTo>
                    <a:lnTo>
                      <a:pt x="1078" y="0"/>
                    </a:lnTo>
                    <a:lnTo>
                      <a:pt x="1143" y="0"/>
                    </a:lnTo>
                    <a:lnTo>
                      <a:pt x="1143" y="16"/>
                    </a:lnTo>
                    <a:close/>
                    <a:moveTo>
                      <a:pt x="1029" y="16"/>
                    </a:moveTo>
                    <a:lnTo>
                      <a:pt x="964" y="16"/>
                    </a:lnTo>
                    <a:lnTo>
                      <a:pt x="964" y="0"/>
                    </a:lnTo>
                    <a:lnTo>
                      <a:pt x="1029" y="0"/>
                    </a:lnTo>
                    <a:lnTo>
                      <a:pt x="1029" y="16"/>
                    </a:lnTo>
                    <a:close/>
                    <a:moveTo>
                      <a:pt x="916" y="16"/>
                    </a:moveTo>
                    <a:lnTo>
                      <a:pt x="850" y="16"/>
                    </a:lnTo>
                    <a:lnTo>
                      <a:pt x="850" y="0"/>
                    </a:lnTo>
                    <a:lnTo>
                      <a:pt x="916" y="0"/>
                    </a:lnTo>
                    <a:lnTo>
                      <a:pt x="916" y="16"/>
                    </a:lnTo>
                    <a:close/>
                    <a:moveTo>
                      <a:pt x="802" y="16"/>
                    </a:moveTo>
                    <a:lnTo>
                      <a:pt x="737" y="16"/>
                    </a:lnTo>
                    <a:lnTo>
                      <a:pt x="737" y="0"/>
                    </a:lnTo>
                    <a:lnTo>
                      <a:pt x="802" y="0"/>
                    </a:lnTo>
                    <a:lnTo>
                      <a:pt x="802" y="16"/>
                    </a:lnTo>
                    <a:close/>
                    <a:moveTo>
                      <a:pt x="688" y="16"/>
                    </a:moveTo>
                    <a:lnTo>
                      <a:pt x="623" y="16"/>
                    </a:lnTo>
                    <a:lnTo>
                      <a:pt x="623" y="0"/>
                    </a:lnTo>
                    <a:lnTo>
                      <a:pt x="688" y="0"/>
                    </a:lnTo>
                    <a:lnTo>
                      <a:pt x="688" y="16"/>
                    </a:lnTo>
                    <a:close/>
                    <a:moveTo>
                      <a:pt x="574" y="16"/>
                    </a:moveTo>
                    <a:lnTo>
                      <a:pt x="509" y="16"/>
                    </a:lnTo>
                    <a:lnTo>
                      <a:pt x="509" y="0"/>
                    </a:lnTo>
                    <a:lnTo>
                      <a:pt x="574" y="0"/>
                    </a:lnTo>
                    <a:lnTo>
                      <a:pt x="574" y="16"/>
                    </a:lnTo>
                    <a:close/>
                    <a:moveTo>
                      <a:pt x="460" y="16"/>
                    </a:moveTo>
                    <a:lnTo>
                      <a:pt x="395" y="16"/>
                    </a:lnTo>
                    <a:lnTo>
                      <a:pt x="395" y="0"/>
                    </a:lnTo>
                    <a:lnTo>
                      <a:pt x="460" y="0"/>
                    </a:lnTo>
                    <a:lnTo>
                      <a:pt x="460" y="16"/>
                    </a:lnTo>
                    <a:close/>
                    <a:moveTo>
                      <a:pt x="346" y="16"/>
                    </a:moveTo>
                    <a:lnTo>
                      <a:pt x="281" y="16"/>
                    </a:lnTo>
                    <a:lnTo>
                      <a:pt x="281" y="0"/>
                    </a:lnTo>
                    <a:lnTo>
                      <a:pt x="346" y="0"/>
                    </a:lnTo>
                    <a:lnTo>
                      <a:pt x="346" y="16"/>
                    </a:lnTo>
                    <a:close/>
                    <a:moveTo>
                      <a:pt x="233" y="16"/>
                    </a:moveTo>
                    <a:lnTo>
                      <a:pt x="168" y="16"/>
                    </a:lnTo>
                    <a:lnTo>
                      <a:pt x="168" y="0"/>
                    </a:lnTo>
                    <a:lnTo>
                      <a:pt x="233" y="0"/>
                    </a:lnTo>
                    <a:lnTo>
                      <a:pt x="233" y="16"/>
                    </a:lnTo>
                    <a:close/>
                    <a:moveTo>
                      <a:pt x="119" y="16"/>
                    </a:moveTo>
                    <a:lnTo>
                      <a:pt x="54" y="16"/>
                    </a:lnTo>
                    <a:lnTo>
                      <a:pt x="54" y="0"/>
                    </a:lnTo>
                    <a:lnTo>
                      <a:pt x="119" y="0"/>
                    </a:lnTo>
                    <a:lnTo>
                      <a:pt x="119" y="16"/>
                    </a:lnTo>
                    <a:close/>
                    <a:moveTo>
                      <a:pt x="16" y="11"/>
                    </a:moveTo>
                    <a:lnTo>
                      <a:pt x="16" y="57"/>
                    </a:lnTo>
                    <a:lnTo>
                      <a:pt x="8" y="48"/>
                    </a:lnTo>
                    <a:lnTo>
                      <a:pt x="28" y="48"/>
                    </a:lnTo>
                    <a:lnTo>
                      <a:pt x="28" y="65"/>
                    </a:lnTo>
                    <a:lnTo>
                      <a:pt x="0" y="65"/>
                    </a:lnTo>
                    <a:lnTo>
                      <a:pt x="0" y="11"/>
                    </a:lnTo>
                    <a:lnTo>
                      <a:pt x="16" y="11"/>
                    </a:lnTo>
                    <a:close/>
                    <a:moveTo>
                      <a:pt x="76" y="48"/>
                    </a:moveTo>
                    <a:lnTo>
                      <a:pt x="142" y="48"/>
                    </a:lnTo>
                    <a:lnTo>
                      <a:pt x="142" y="65"/>
                    </a:lnTo>
                    <a:lnTo>
                      <a:pt x="76" y="65"/>
                    </a:lnTo>
                    <a:lnTo>
                      <a:pt x="76" y="48"/>
                    </a:lnTo>
                    <a:close/>
                    <a:moveTo>
                      <a:pt x="190" y="48"/>
                    </a:moveTo>
                    <a:lnTo>
                      <a:pt x="255" y="48"/>
                    </a:lnTo>
                    <a:lnTo>
                      <a:pt x="255" y="65"/>
                    </a:lnTo>
                    <a:lnTo>
                      <a:pt x="190" y="65"/>
                    </a:lnTo>
                    <a:lnTo>
                      <a:pt x="190" y="48"/>
                    </a:lnTo>
                    <a:close/>
                    <a:moveTo>
                      <a:pt x="304" y="48"/>
                    </a:moveTo>
                    <a:lnTo>
                      <a:pt x="369" y="48"/>
                    </a:lnTo>
                    <a:lnTo>
                      <a:pt x="369" y="65"/>
                    </a:lnTo>
                    <a:lnTo>
                      <a:pt x="304" y="65"/>
                    </a:lnTo>
                    <a:lnTo>
                      <a:pt x="304" y="48"/>
                    </a:lnTo>
                    <a:close/>
                    <a:moveTo>
                      <a:pt x="418" y="48"/>
                    </a:moveTo>
                    <a:lnTo>
                      <a:pt x="483" y="48"/>
                    </a:lnTo>
                    <a:lnTo>
                      <a:pt x="483" y="65"/>
                    </a:lnTo>
                    <a:lnTo>
                      <a:pt x="418" y="65"/>
                    </a:lnTo>
                    <a:lnTo>
                      <a:pt x="418" y="48"/>
                    </a:lnTo>
                    <a:close/>
                    <a:moveTo>
                      <a:pt x="532" y="48"/>
                    </a:moveTo>
                    <a:lnTo>
                      <a:pt x="597" y="48"/>
                    </a:lnTo>
                    <a:lnTo>
                      <a:pt x="597" y="65"/>
                    </a:lnTo>
                    <a:lnTo>
                      <a:pt x="532" y="65"/>
                    </a:lnTo>
                    <a:lnTo>
                      <a:pt x="532" y="48"/>
                    </a:lnTo>
                    <a:close/>
                    <a:moveTo>
                      <a:pt x="646" y="48"/>
                    </a:moveTo>
                    <a:lnTo>
                      <a:pt x="711" y="48"/>
                    </a:lnTo>
                    <a:lnTo>
                      <a:pt x="711" y="65"/>
                    </a:lnTo>
                    <a:lnTo>
                      <a:pt x="646" y="65"/>
                    </a:lnTo>
                    <a:lnTo>
                      <a:pt x="646" y="48"/>
                    </a:lnTo>
                    <a:close/>
                    <a:moveTo>
                      <a:pt x="759" y="48"/>
                    </a:moveTo>
                    <a:lnTo>
                      <a:pt x="824" y="48"/>
                    </a:lnTo>
                    <a:lnTo>
                      <a:pt x="824" y="65"/>
                    </a:lnTo>
                    <a:lnTo>
                      <a:pt x="759" y="65"/>
                    </a:lnTo>
                    <a:lnTo>
                      <a:pt x="759" y="48"/>
                    </a:lnTo>
                    <a:close/>
                    <a:moveTo>
                      <a:pt x="873" y="48"/>
                    </a:moveTo>
                    <a:lnTo>
                      <a:pt x="938" y="48"/>
                    </a:lnTo>
                    <a:lnTo>
                      <a:pt x="938" y="65"/>
                    </a:lnTo>
                    <a:lnTo>
                      <a:pt x="873" y="65"/>
                    </a:lnTo>
                    <a:lnTo>
                      <a:pt x="873" y="48"/>
                    </a:lnTo>
                    <a:close/>
                    <a:moveTo>
                      <a:pt x="987" y="48"/>
                    </a:moveTo>
                    <a:lnTo>
                      <a:pt x="1052" y="48"/>
                    </a:lnTo>
                    <a:lnTo>
                      <a:pt x="1052" y="65"/>
                    </a:lnTo>
                    <a:lnTo>
                      <a:pt x="987" y="65"/>
                    </a:lnTo>
                    <a:lnTo>
                      <a:pt x="987" y="48"/>
                    </a:lnTo>
                    <a:close/>
                    <a:moveTo>
                      <a:pt x="1101" y="48"/>
                    </a:moveTo>
                    <a:lnTo>
                      <a:pt x="1166" y="48"/>
                    </a:lnTo>
                    <a:lnTo>
                      <a:pt x="1166" y="65"/>
                    </a:lnTo>
                    <a:lnTo>
                      <a:pt x="1101" y="65"/>
                    </a:lnTo>
                    <a:lnTo>
                      <a:pt x="1101" y="48"/>
                    </a:lnTo>
                    <a:close/>
                    <a:moveTo>
                      <a:pt x="1215" y="48"/>
                    </a:moveTo>
                    <a:lnTo>
                      <a:pt x="1257" y="48"/>
                    </a:lnTo>
                    <a:lnTo>
                      <a:pt x="1249" y="57"/>
                    </a:lnTo>
                    <a:lnTo>
                      <a:pt x="1249" y="34"/>
                    </a:lnTo>
                    <a:lnTo>
                      <a:pt x="1265" y="34"/>
                    </a:lnTo>
                    <a:lnTo>
                      <a:pt x="1265" y="65"/>
                    </a:lnTo>
                    <a:lnTo>
                      <a:pt x="1215" y="65"/>
                    </a:lnTo>
                    <a:lnTo>
                      <a:pt x="1215" y="48"/>
                    </a:lnTo>
                    <a:close/>
                  </a:path>
                </a:pathLst>
              </a:custGeom>
              <a:solidFill>
                <a:srgbClr val="FFFFFF"/>
              </a:solidFill>
              <a:ln w="1588" cap="flat">
                <a:solidFill>
                  <a:srgbClr val="FFFFFF"/>
                </a:solidFill>
                <a:prstDash val="solid"/>
                <a:bevel/>
                <a:headEnd/>
                <a:tailEnd/>
              </a:ln>
            </p:spPr>
            <p:txBody>
              <a:bodyPr/>
              <a:lstStyle/>
              <a:p>
                <a:endParaRPr lang="zh-CN" altLang="en-US"/>
              </a:p>
            </p:txBody>
          </p:sp>
        </p:grpSp>
        <p:grpSp>
          <p:nvGrpSpPr>
            <p:cNvPr id="41" name="Group 612"/>
            <p:cNvGrpSpPr>
              <a:grpSpLocks/>
            </p:cNvGrpSpPr>
            <p:nvPr/>
          </p:nvGrpSpPr>
          <p:grpSpPr bwMode="auto">
            <a:xfrm>
              <a:off x="2268" y="1778"/>
              <a:ext cx="412" cy="504"/>
              <a:chOff x="2268" y="1778"/>
              <a:chExt cx="412" cy="504"/>
            </a:xfrm>
          </p:grpSpPr>
          <p:sp>
            <p:nvSpPr>
              <p:cNvPr id="68" name="Freeform 610"/>
              <p:cNvSpPr>
                <a:spLocks/>
              </p:cNvSpPr>
              <p:nvPr/>
            </p:nvSpPr>
            <p:spPr bwMode="auto">
              <a:xfrm>
                <a:off x="2279" y="1785"/>
                <a:ext cx="401" cy="491"/>
              </a:xfrm>
              <a:custGeom>
                <a:avLst/>
                <a:gdLst>
                  <a:gd name="T0" fmla="*/ 0 w 401"/>
                  <a:gd name="T1" fmla="*/ 464 h 491"/>
                  <a:gd name="T2" fmla="*/ 34 w 401"/>
                  <a:gd name="T3" fmla="*/ 491 h 491"/>
                  <a:gd name="T4" fmla="*/ 401 w 401"/>
                  <a:gd name="T5" fmla="*/ 27 h 491"/>
                  <a:gd name="T6" fmla="*/ 366 w 401"/>
                  <a:gd name="T7" fmla="*/ 0 h 491"/>
                  <a:gd name="T8" fmla="*/ 0 w 401"/>
                  <a:gd name="T9" fmla="*/ 464 h 491"/>
                </a:gdLst>
                <a:ahLst/>
                <a:cxnLst>
                  <a:cxn ang="0">
                    <a:pos x="T0" y="T1"/>
                  </a:cxn>
                  <a:cxn ang="0">
                    <a:pos x="T2" y="T3"/>
                  </a:cxn>
                  <a:cxn ang="0">
                    <a:pos x="T4" y="T5"/>
                  </a:cxn>
                  <a:cxn ang="0">
                    <a:pos x="T6" y="T7"/>
                  </a:cxn>
                  <a:cxn ang="0">
                    <a:pos x="T8" y="T9"/>
                  </a:cxn>
                </a:cxnLst>
                <a:rect l="0" t="0" r="r" b="b"/>
                <a:pathLst>
                  <a:path w="401" h="491">
                    <a:moveTo>
                      <a:pt x="0" y="464"/>
                    </a:moveTo>
                    <a:lnTo>
                      <a:pt x="34" y="491"/>
                    </a:lnTo>
                    <a:lnTo>
                      <a:pt x="401" y="27"/>
                    </a:lnTo>
                    <a:lnTo>
                      <a:pt x="366" y="0"/>
                    </a:lnTo>
                    <a:lnTo>
                      <a:pt x="0" y="464"/>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 name="Freeform 611"/>
              <p:cNvSpPr>
                <a:spLocks noEditPoints="1"/>
              </p:cNvSpPr>
              <p:nvPr/>
            </p:nvSpPr>
            <p:spPr bwMode="auto">
              <a:xfrm>
                <a:off x="2268" y="1778"/>
                <a:ext cx="404" cy="504"/>
              </a:xfrm>
              <a:custGeom>
                <a:avLst/>
                <a:gdLst>
                  <a:gd name="T0" fmla="*/ 384 w 404"/>
                  <a:gd name="T1" fmla="*/ 12 h 504"/>
                  <a:gd name="T2" fmla="*/ 343 w 404"/>
                  <a:gd name="T3" fmla="*/ 63 h 504"/>
                  <a:gd name="T4" fmla="*/ 330 w 404"/>
                  <a:gd name="T5" fmla="*/ 53 h 504"/>
                  <a:gd name="T6" fmla="*/ 371 w 404"/>
                  <a:gd name="T7" fmla="*/ 2 h 504"/>
                  <a:gd name="T8" fmla="*/ 384 w 404"/>
                  <a:gd name="T9" fmla="*/ 12 h 504"/>
                  <a:gd name="T10" fmla="*/ 313 w 404"/>
                  <a:gd name="T11" fmla="*/ 101 h 504"/>
                  <a:gd name="T12" fmla="*/ 273 w 404"/>
                  <a:gd name="T13" fmla="*/ 152 h 504"/>
                  <a:gd name="T14" fmla="*/ 260 w 404"/>
                  <a:gd name="T15" fmla="*/ 142 h 504"/>
                  <a:gd name="T16" fmla="*/ 300 w 404"/>
                  <a:gd name="T17" fmla="*/ 91 h 504"/>
                  <a:gd name="T18" fmla="*/ 313 w 404"/>
                  <a:gd name="T19" fmla="*/ 101 h 504"/>
                  <a:gd name="T20" fmla="*/ 243 w 404"/>
                  <a:gd name="T21" fmla="*/ 191 h 504"/>
                  <a:gd name="T22" fmla="*/ 202 w 404"/>
                  <a:gd name="T23" fmla="*/ 242 h 504"/>
                  <a:gd name="T24" fmla="*/ 190 w 404"/>
                  <a:gd name="T25" fmla="*/ 232 h 504"/>
                  <a:gd name="T26" fmla="*/ 230 w 404"/>
                  <a:gd name="T27" fmla="*/ 180 h 504"/>
                  <a:gd name="T28" fmla="*/ 243 w 404"/>
                  <a:gd name="T29" fmla="*/ 191 h 504"/>
                  <a:gd name="T30" fmla="*/ 172 w 404"/>
                  <a:gd name="T31" fmla="*/ 280 h 504"/>
                  <a:gd name="T32" fmla="*/ 132 w 404"/>
                  <a:gd name="T33" fmla="*/ 331 h 504"/>
                  <a:gd name="T34" fmla="*/ 119 w 404"/>
                  <a:gd name="T35" fmla="*/ 321 h 504"/>
                  <a:gd name="T36" fmla="*/ 159 w 404"/>
                  <a:gd name="T37" fmla="*/ 270 h 504"/>
                  <a:gd name="T38" fmla="*/ 172 w 404"/>
                  <a:gd name="T39" fmla="*/ 280 h 504"/>
                  <a:gd name="T40" fmla="*/ 102 w 404"/>
                  <a:gd name="T41" fmla="*/ 369 h 504"/>
                  <a:gd name="T42" fmla="*/ 61 w 404"/>
                  <a:gd name="T43" fmla="*/ 420 h 504"/>
                  <a:gd name="T44" fmla="*/ 49 w 404"/>
                  <a:gd name="T45" fmla="*/ 410 h 504"/>
                  <a:gd name="T46" fmla="*/ 89 w 404"/>
                  <a:gd name="T47" fmla="*/ 359 h 504"/>
                  <a:gd name="T48" fmla="*/ 102 w 404"/>
                  <a:gd name="T49" fmla="*/ 369 h 504"/>
                  <a:gd name="T50" fmla="*/ 31 w 404"/>
                  <a:gd name="T51" fmla="*/ 459 h 504"/>
                  <a:gd name="T52" fmla="*/ 17 w 404"/>
                  <a:gd name="T53" fmla="*/ 476 h 504"/>
                  <a:gd name="T54" fmla="*/ 16 w 404"/>
                  <a:gd name="T55" fmla="*/ 465 h 504"/>
                  <a:gd name="T56" fmla="*/ 50 w 404"/>
                  <a:gd name="T57" fmla="*/ 491 h 504"/>
                  <a:gd name="T58" fmla="*/ 40 w 404"/>
                  <a:gd name="T59" fmla="*/ 504 h 504"/>
                  <a:gd name="T60" fmla="*/ 0 w 404"/>
                  <a:gd name="T61" fmla="*/ 472 h 504"/>
                  <a:gd name="T62" fmla="*/ 18 w 404"/>
                  <a:gd name="T63" fmla="*/ 449 h 504"/>
                  <a:gd name="T64" fmla="*/ 31 w 404"/>
                  <a:gd name="T65" fmla="*/ 459 h 504"/>
                  <a:gd name="T66" fmla="*/ 69 w 404"/>
                  <a:gd name="T67" fmla="*/ 456 h 504"/>
                  <a:gd name="T68" fmla="*/ 109 w 404"/>
                  <a:gd name="T69" fmla="*/ 405 h 504"/>
                  <a:gd name="T70" fmla="*/ 122 w 404"/>
                  <a:gd name="T71" fmla="*/ 415 h 504"/>
                  <a:gd name="T72" fmla="*/ 81 w 404"/>
                  <a:gd name="T73" fmla="*/ 466 h 504"/>
                  <a:gd name="T74" fmla="*/ 69 w 404"/>
                  <a:gd name="T75" fmla="*/ 456 h 504"/>
                  <a:gd name="T76" fmla="*/ 139 w 404"/>
                  <a:gd name="T77" fmla="*/ 366 h 504"/>
                  <a:gd name="T78" fmla="*/ 179 w 404"/>
                  <a:gd name="T79" fmla="*/ 315 h 504"/>
                  <a:gd name="T80" fmla="*/ 192 w 404"/>
                  <a:gd name="T81" fmla="*/ 325 h 504"/>
                  <a:gd name="T82" fmla="*/ 152 w 404"/>
                  <a:gd name="T83" fmla="*/ 377 h 504"/>
                  <a:gd name="T84" fmla="*/ 139 w 404"/>
                  <a:gd name="T85" fmla="*/ 366 h 504"/>
                  <a:gd name="T86" fmla="*/ 210 w 404"/>
                  <a:gd name="T87" fmla="*/ 277 h 504"/>
                  <a:gd name="T88" fmla="*/ 250 w 404"/>
                  <a:gd name="T89" fmla="*/ 226 h 504"/>
                  <a:gd name="T90" fmla="*/ 263 w 404"/>
                  <a:gd name="T91" fmla="*/ 236 h 504"/>
                  <a:gd name="T92" fmla="*/ 222 w 404"/>
                  <a:gd name="T93" fmla="*/ 287 h 504"/>
                  <a:gd name="T94" fmla="*/ 210 w 404"/>
                  <a:gd name="T95" fmla="*/ 277 h 504"/>
                  <a:gd name="T96" fmla="*/ 280 w 404"/>
                  <a:gd name="T97" fmla="*/ 188 h 504"/>
                  <a:gd name="T98" fmla="*/ 320 w 404"/>
                  <a:gd name="T99" fmla="*/ 137 h 504"/>
                  <a:gd name="T100" fmla="*/ 333 w 404"/>
                  <a:gd name="T101" fmla="*/ 147 h 504"/>
                  <a:gd name="T102" fmla="*/ 293 w 404"/>
                  <a:gd name="T103" fmla="*/ 198 h 504"/>
                  <a:gd name="T104" fmla="*/ 280 w 404"/>
                  <a:gd name="T105" fmla="*/ 188 h 504"/>
                  <a:gd name="T106" fmla="*/ 350 w 404"/>
                  <a:gd name="T107" fmla="*/ 98 h 504"/>
                  <a:gd name="T108" fmla="*/ 391 w 404"/>
                  <a:gd name="T109" fmla="*/ 47 h 504"/>
                  <a:gd name="T110" fmla="*/ 404 w 404"/>
                  <a:gd name="T111" fmla="*/ 57 h 504"/>
                  <a:gd name="T112" fmla="*/ 363 w 404"/>
                  <a:gd name="T113" fmla="*/ 108 h 504"/>
                  <a:gd name="T114" fmla="*/ 350 w 404"/>
                  <a:gd name="T115" fmla="*/ 98 h 504"/>
                  <a:gd name="T116" fmla="*/ 387 w 404"/>
                  <a:gd name="T117" fmla="*/ 25 h 504"/>
                  <a:gd name="T118" fmla="*/ 372 w 404"/>
                  <a:gd name="T119" fmla="*/ 13 h 504"/>
                  <a:gd name="T120" fmla="*/ 382 w 404"/>
                  <a:gd name="T121" fmla="*/ 0 h 504"/>
                  <a:gd name="T122" fmla="*/ 397 w 404"/>
                  <a:gd name="T123" fmla="*/ 12 h 504"/>
                  <a:gd name="T124" fmla="*/ 387 w 404"/>
                  <a:gd name="T125" fmla="*/ 25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4" h="504">
                    <a:moveTo>
                      <a:pt x="384" y="12"/>
                    </a:moveTo>
                    <a:lnTo>
                      <a:pt x="343" y="63"/>
                    </a:lnTo>
                    <a:lnTo>
                      <a:pt x="330" y="53"/>
                    </a:lnTo>
                    <a:lnTo>
                      <a:pt x="371" y="2"/>
                    </a:lnTo>
                    <a:lnTo>
                      <a:pt x="384" y="12"/>
                    </a:lnTo>
                    <a:close/>
                    <a:moveTo>
                      <a:pt x="313" y="101"/>
                    </a:moveTo>
                    <a:lnTo>
                      <a:pt x="273" y="152"/>
                    </a:lnTo>
                    <a:lnTo>
                      <a:pt x="260" y="142"/>
                    </a:lnTo>
                    <a:lnTo>
                      <a:pt x="300" y="91"/>
                    </a:lnTo>
                    <a:lnTo>
                      <a:pt x="313" y="101"/>
                    </a:lnTo>
                    <a:close/>
                    <a:moveTo>
                      <a:pt x="243" y="191"/>
                    </a:moveTo>
                    <a:lnTo>
                      <a:pt x="202" y="242"/>
                    </a:lnTo>
                    <a:lnTo>
                      <a:pt x="190" y="232"/>
                    </a:lnTo>
                    <a:lnTo>
                      <a:pt x="230" y="180"/>
                    </a:lnTo>
                    <a:lnTo>
                      <a:pt x="243" y="191"/>
                    </a:lnTo>
                    <a:close/>
                    <a:moveTo>
                      <a:pt x="172" y="280"/>
                    </a:moveTo>
                    <a:lnTo>
                      <a:pt x="132" y="331"/>
                    </a:lnTo>
                    <a:lnTo>
                      <a:pt x="119" y="321"/>
                    </a:lnTo>
                    <a:lnTo>
                      <a:pt x="159" y="270"/>
                    </a:lnTo>
                    <a:lnTo>
                      <a:pt x="172" y="280"/>
                    </a:lnTo>
                    <a:close/>
                    <a:moveTo>
                      <a:pt x="102" y="369"/>
                    </a:moveTo>
                    <a:lnTo>
                      <a:pt x="61" y="420"/>
                    </a:lnTo>
                    <a:lnTo>
                      <a:pt x="49" y="410"/>
                    </a:lnTo>
                    <a:lnTo>
                      <a:pt x="89" y="359"/>
                    </a:lnTo>
                    <a:lnTo>
                      <a:pt x="102" y="369"/>
                    </a:lnTo>
                    <a:close/>
                    <a:moveTo>
                      <a:pt x="31" y="459"/>
                    </a:moveTo>
                    <a:lnTo>
                      <a:pt x="17" y="476"/>
                    </a:lnTo>
                    <a:lnTo>
                      <a:pt x="16" y="465"/>
                    </a:lnTo>
                    <a:lnTo>
                      <a:pt x="50" y="491"/>
                    </a:lnTo>
                    <a:lnTo>
                      <a:pt x="40" y="504"/>
                    </a:lnTo>
                    <a:lnTo>
                      <a:pt x="0" y="472"/>
                    </a:lnTo>
                    <a:lnTo>
                      <a:pt x="18" y="449"/>
                    </a:lnTo>
                    <a:lnTo>
                      <a:pt x="31" y="459"/>
                    </a:lnTo>
                    <a:close/>
                    <a:moveTo>
                      <a:pt x="69" y="456"/>
                    </a:moveTo>
                    <a:lnTo>
                      <a:pt x="109" y="405"/>
                    </a:lnTo>
                    <a:lnTo>
                      <a:pt x="122" y="415"/>
                    </a:lnTo>
                    <a:lnTo>
                      <a:pt x="81" y="466"/>
                    </a:lnTo>
                    <a:lnTo>
                      <a:pt x="69" y="456"/>
                    </a:lnTo>
                    <a:close/>
                    <a:moveTo>
                      <a:pt x="139" y="366"/>
                    </a:moveTo>
                    <a:lnTo>
                      <a:pt x="179" y="315"/>
                    </a:lnTo>
                    <a:lnTo>
                      <a:pt x="192" y="325"/>
                    </a:lnTo>
                    <a:lnTo>
                      <a:pt x="152" y="377"/>
                    </a:lnTo>
                    <a:lnTo>
                      <a:pt x="139" y="366"/>
                    </a:lnTo>
                    <a:close/>
                    <a:moveTo>
                      <a:pt x="210" y="277"/>
                    </a:moveTo>
                    <a:lnTo>
                      <a:pt x="250" y="226"/>
                    </a:lnTo>
                    <a:lnTo>
                      <a:pt x="263" y="236"/>
                    </a:lnTo>
                    <a:lnTo>
                      <a:pt x="222" y="287"/>
                    </a:lnTo>
                    <a:lnTo>
                      <a:pt x="210" y="277"/>
                    </a:lnTo>
                    <a:close/>
                    <a:moveTo>
                      <a:pt x="280" y="188"/>
                    </a:moveTo>
                    <a:lnTo>
                      <a:pt x="320" y="137"/>
                    </a:lnTo>
                    <a:lnTo>
                      <a:pt x="333" y="147"/>
                    </a:lnTo>
                    <a:lnTo>
                      <a:pt x="293" y="198"/>
                    </a:lnTo>
                    <a:lnTo>
                      <a:pt x="280" y="188"/>
                    </a:lnTo>
                    <a:close/>
                    <a:moveTo>
                      <a:pt x="350" y="98"/>
                    </a:moveTo>
                    <a:lnTo>
                      <a:pt x="391" y="47"/>
                    </a:lnTo>
                    <a:lnTo>
                      <a:pt x="404" y="57"/>
                    </a:lnTo>
                    <a:lnTo>
                      <a:pt x="363" y="108"/>
                    </a:lnTo>
                    <a:lnTo>
                      <a:pt x="350" y="98"/>
                    </a:lnTo>
                    <a:close/>
                    <a:moveTo>
                      <a:pt x="387" y="25"/>
                    </a:moveTo>
                    <a:lnTo>
                      <a:pt x="372" y="13"/>
                    </a:lnTo>
                    <a:lnTo>
                      <a:pt x="382" y="0"/>
                    </a:lnTo>
                    <a:lnTo>
                      <a:pt x="397" y="12"/>
                    </a:lnTo>
                    <a:lnTo>
                      <a:pt x="387" y="25"/>
                    </a:lnTo>
                    <a:close/>
                  </a:path>
                </a:pathLst>
              </a:custGeom>
              <a:solidFill>
                <a:srgbClr val="FFFFFF"/>
              </a:solidFill>
              <a:ln w="1588" cap="flat">
                <a:solidFill>
                  <a:srgbClr val="FFFFFF"/>
                </a:solidFill>
                <a:prstDash val="solid"/>
                <a:bevel/>
                <a:headEnd/>
                <a:tailEnd/>
              </a:ln>
            </p:spPr>
            <p:txBody>
              <a:bodyPr/>
              <a:lstStyle/>
              <a:p>
                <a:endParaRPr lang="zh-CN" altLang="en-US"/>
              </a:p>
            </p:txBody>
          </p:sp>
        </p:grpSp>
        <p:sp>
          <p:nvSpPr>
            <p:cNvPr id="42" name="Freeform 615"/>
            <p:cNvSpPr>
              <a:spLocks/>
            </p:cNvSpPr>
            <p:nvPr/>
          </p:nvSpPr>
          <p:spPr bwMode="auto">
            <a:xfrm>
              <a:off x="3231" y="2304"/>
              <a:ext cx="1118" cy="807"/>
            </a:xfrm>
            <a:custGeom>
              <a:avLst/>
              <a:gdLst>
                <a:gd name="T0" fmla="*/ 0 w 1118"/>
                <a:gd name="T1" fmla="*/ 9 h 807"/>
                <a:gd name="T2" fmla="*/ 783 w 1118"/>
                <a:gd name="T3" fmla="*/ 807 h 807"/>
                <a:gd name="T4" fmla="*/ 1118 w 1118"/>
                <a:gd name="T5" fmla="*/ 0 h 807"/>
                <a:gd name="T6" fmla="*/ 0 w 1118"/>
                <a:gd name="T7" fmla="*/ 9 h 807"/>
              </a:gdLst>
              <a:ahLst/>
              <a:cxnLst>
                <a:cxn ang="0">
                  <a:pos x="T0" y="T1"/>
                </a:cxn>
                <a:cxn ang="0">
                  <a:pos x="T2" y="T3"/>
                </a:cxn>
                <a:cxn ang="0">
                  <a:pos x="T4" y="T5"/>
                </a:cxn>
                <a:cxn ang="0">
                  <a:pos x="T6" y="T7"/>
                </a:cxn>
              </a:cxnLst>
              <a:rect l="0" t="0" r="r" b="b"/>
              <a:pathLst>
                <a:path w="1118" h="807">
                  <a:moveTo>
                    <a:pt x="0" y="9"/>
                  </a:moveTo>
                  <a:lnTo>
                    <a:pt x="783" y="807"/>
                  </a:lnTo>
                  <a:lnTo>
                    <a:pt x="1118" y="0"/>
                  </a:lnTo>
                  <a:lnTo>
                    <a:pt x="0" y="9"/>
                  </a:lnTo>
                  <a:close/>
                </a:path>
              </a:pathLst>
            </a:custGeom>
            <a:solidFill>
              <a:srgbClr val="660066">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620"/>
            <p:cNvSpPr>
              <a:spLocks/>
            </p:cNvSpPr>
            <p:nvPr/>
          </p:nvSpPr>
          <p:spPr bwMode="auto">
            <a:xfrm>
              <a:off x="1720" y="672"/>
              <a:ext cx="1870" cy="1092"/>
            </a:xfrm>
            <a:custGeom>
              <a:avLst/>
              <a:gdLst>
                <a:gd name="T0" fmla="*/ 980 w 1854"/>
                <a:gd name="T1" fmla="*/ 1092 h 1092"/>
                <a:gd name="T2" fmla="*/ 1854 w 1854"/>
                <a:gd name="T3" fmla="*/ 0 h 1092"/>
                <a:gd name="T4" fmla="*/ 0 w 1854"/>
                <a:gd name="T5" fmla="*/ 95 h 1092"/>
                <a:gd name="T6" fmla="*/ 980 w 1854"/>
                <a:gd name="T7" fmla="*/ 1092 h 1092"/>
              </a:gdLst>
              <a:ahLst/>
              <a:cxnLst>
                <a:cxn ang="0">
                  <a:pos x="T0" y="T1"/>
                </a:cxn>
                <a:cxn ang="0">
                  <a:pos x="T2" y="T3"/>
                </a:cxn>
                <a:cxn ang="0">
                  <a:pos x="T4" y="T5"/>
                </a:cxn>
                <a:cxn ang="0">
                  <a:pos x="T6" y="T7"/>
                </a:cxn>
              </a:cxnLst>
              <a:rect l="0" t="0" r="r" b="b"/>
              <a:pathLst>
                <a:path w="1854" h="1092">
                  <a:moveTo>
                    <a:pt x="980" y="1092"/>
                  </a:moveTo>
                  <a:lnTo>
                    <a:pt x="1854" y="0"/>
                  </a:lnTo>
                  <a:lnTo>
                    <a:pt x="0" y="95"/>
                  </a:lnTo>
                  <a:lnTo>
                    <a:pt x="980" y="1092"/>
                  </a:lnTo>
                  <a:close/>
                </a:path>
              </a:pathLst>
            </a:custGeom>
            <a:solidFill>
              <a:srgbClr val="660066">
                <a:alpha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625"/>
            <p:cNvSpPr>
              <a:spLocks/>
            </p:cNvSpPr>
            <p:nvPr/>
          </p:nvSpPr>
          <p:spPr bwMode="auto">
            <a:xfrm>
              <a:off x="2326" y="1830"/>
              <a:ext cx="818" cy="470"/>
            </a:xfrm>
            <a:custGeom>
              <a:avLst/>
              <a:gdLst>
                <a:gd name="T0" fmla="*/ 394 w 818"/>
                <a:gd name="T1" fmla="*/ 0 h 446"/>
                <a:gd name="T2" fmla="*/ 0 w 818"/>
                <a:gd name="T3" fmla="*/ 446 h 446"/>
                <a:gd name="T4" fmla="*/ 818 w 818"/>
                <a:gd name="T5" fmla="*/ 417 h 446"/>
                <a:gd name="T6" fmla="*/ 394 w 818"/>
                <a:gd name="T7" fmla="*/ 0 h 446"/>
              </a:gdLst>
              <a:ahLst/>
              <a:cxnLst>
                <a:cxn ang="0">
                  <a:pos x="T0" y="T1"/>
                </a:cxn>
                <a:cxn ang="0">
                  <a:pos x="T2" y="T3"/>
                </a:cxn>
                <a:cxn ang="0">
                  <a:pos x="T4" y="T5"/>
                </a:cxn>
                <a:cxn ang="0">
                  <a:pos x="T6" y="T7"/>
                </a:cxn>
              </a:cxnLst>
              <a:rect l="0" t="0" r="r" b="b"/>
              <a:pathLst>
                <a:path w="818" h="446">
                  <a:moveTo>
                    <a:pt x="394" y="0"/>
                  </a:moveTo>
                  <a:lnTo>
                    <a:pt x="0" y="446"/>
                  </a:lnTo>
                  <a:lnTo>
                    <a:pt x="818" y="417"/>
                  </a:lnTo>
                  <a:lnTo>
                    <a:pt x="394" y="0"/>
                  </a:lnTo>
                  <a:close/>
                </a:path>
              </a:pathLst>
            </a:custGeom>
            <a:solidFill>
              <a:srgbClr val="800000">
                <a:alpha val="24001"/>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 name="Group 641"/>
            <p:cNvGrpSpPr>
              <a:grpSpLocks/>
            </p:cNvGrpSpPr>
            <p:nvPr/>
          </p:nvGrpSpPr>
          <p:grpSpPr bwMode="auto">
            <a:xfrm>
              <a:off x="2397" y="2780"/>
              <a:ext cx="808" cy="445"/>
              <a:chOff x="2397" y="2780"/>
              <a:chExt cx="808" cy="445"/>
            </a:xfrm>
          </p:grpSpPr>
          <p:sp>
            <p:nvSpPr>
              <p:cNvPr id="56" name="Rectangle 629"/>
              <p:cNvSpPr>
                <a:spLocks noChangeArrowheads="1"/>
              </p:cNvSpPr>
              <p:nvPr/>
            </p:nvSpPr>
            <p:spPr bwMode="auto">
              <a:xfrm>
                <a:off x="2918" y="3018"/>
                <a:ext cx="287"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a:solidFill>
                      <a:srgbClr val="000000"/>
                    </a:solidFill>
                    <a:latin typeface="Times New Roman" panose="02020603050405020304" pitchFamily="18" charset="0"/>
                  </a:rPr>
                  <a:t>0</a:t>
                </a:r>
                <a:endParaRPr lang="en-US" altLang="zh-CN">
                  <a:solidFill>
                    <a:srgbClr val="000000"/>
                  </a:solidFill>
                  <a:latin typeface="Times New Roman" panose="02020603050405020304" pitchFamily="18" charset="0"/>
                </a:endParaRPr>
              </a:p>
            </p:txBody>
          </p:sp>
          <p:sp>
            <p:nvSpPr>
              <p:cNvPr id="57" name="Rectangle 630"/>
              <p:cNvSpPr>
                <a:spLocks noChangeArrowheads="1"/>
              </p:cNvSpPr>
              <p:nvPr/>
            </p:nvSpPr>
            <p:spPr bwMode="auto">
              <a:xfrm>
                <a:off x="2534" y="3018"/>
                <a:ext cx="247"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a:solidFill>
                      <a:srgbClr val="000000"/>
                    </a:solidFill>
                    <a:latin typeface="Times New Roman" panose="02020603050405020304" pitchFamily="18" charset="0"/>
                  </a:rPr>
                  <a:t>,</a:t>
                </a:r>
                <a:endParaRPr lang="en-US" altLang="zh-CN">
                  <a:solidFill>
                    <a:srgbClr val="000000"/>
                  </a:solidFill>
                  <a:latin typeface="Times New Roman" panose="02020603050405020304" pitchFamily="18" charset="0"/>
                </a:endParaRPr>
              </a:p>
            </p:txBody>
          </p:sp>
          <p:sp>
            <p:nvSpPr>
              <p:cNvPr id="58" name="Rectangle 631"/>
              <p:cNvSpPr>
                <a:spLocks noChangeArrowheads="1"/>
              </p:cNvSpPr>
              <p:nvPr/>
            </p:nvSpPr>
            <p:spPr bwMode="auto">
              <a:xfrm>
                <a:off x="2793" y="2796"/>
                <a:ext cx="247"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a:solidFill>
                      <a:srgbClr val="000000"/>
                    </a:solidFill>
                    <a:latin typeface="Times New Roman" panose="02020603050405020304" pitchFamily="18" charset="0"/>
                  </a:rPr>
                  <a:t>,</a:t>
                </a:r>
                <a:endParaRPr lang="en-US" altLang="zh-CN">
                  <a:solidFill>
                    <a:srgbClr val="000000"/>
                  </a:solidFill>
                  <a:latin typeface="Times New Roman" panose="02020603050405020304" pitchFamily="18" charset="0"/>
                </a:endParaRPr>
              </a:p>
            </p:txBody>
          </p:sp>
          <p:sp>
            <p:nvSpPr>
              <p:cNvPr id="59" name="Rectangle 632"/>
              <p:cNvSpPr>
                <a:spLocks noChangeArrowheads="1"/>
              </p:cNvSpPr>
              <p:nvPr/>
            </p:nvSpPr>
            <p:spPr bwMode="auto">
              <a:xfrm>
                <a:off x="2715" y="2796"/>
                <a:ext cx="28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a:solidFill>
                      <a:srgbClr val="000000"/>
                    </a:solidFill>
                    <a:latin typeface="Times New Roman" panose="02020603050405020304" pitchFamily="18" charset="0"/>
                  </a:rPr>
                  <a:t>0</a:t>
                </a:r>
                <a:endParaRPr lang="en-US" altLang="zh-CN">
                  <a:solidFill>
                    <a:srgbClr val="000000"/>
                  </a:solidFill>
                  <a:latin typeface="Times New Roman" panose="02020603050405020304" pitchFamily="18" charset="0"/>
                </a:endParaRPr>
              </a:p>
            </p:txBody>
          </p:sp>
          <p:sp>
            <p:nvSpPr>
              <p:cNvPr id="60" name="Rectangle 633"/>
              <p:cNvSpPr>
                <a:spLocks noChangeArrowheads="1"/>
              </p:cNvSpPr>
              <p:nvPr/>
            </p:nvSpPr>
            <p:spPr bwMode="auto">
              <a:xfrm>
                <a:off x="2688" y="3109"/>
                <a:ext cx="25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100">
                    <a:solidFill>
                      <a:srgbClr val="000000"/>
                    </a:solidFill>
                    <a:latin typeface="Times New Roman" panose="02020603050405020304" pitchFamily="18" charset="0"/>
                  </a:rPr>
                  <a:t>2</a:t>
                </a:r>
                <a:endParaRPr lang="en-US" altLang="zh-CN">
                  <a:solidFill>
                    <a:srgbClr val="000000"/>
                  </a:solidFill>
                  <a:latin typeface="Times New Roman" panose="02020603050405020304" pitchFamily="18" charset="0"/>
                </a:endParaRPr>
              </a:p>
            </p:txBody>
          </p:sp>
          <p:sp>
            <p:nvSpPr>
              <p:cNvPr id="61" name="Rectangle 634"/>
              <p:cNvSpPr>
                <a:spLocks noChangeArrowheads="1"/>
              </p:cNvSpPr>
              <p:nvPr/>
            </p:nvSpPr>
            <p:spPr bwMode="auto">
              <a:xfrm>
                <a:off x="2477" y="3109"/>
                <a:ext cx="25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100">
                    <a:solidFill>
                      <a:srgbClr val="000000"/>
                    </a:solidFill>
                    <a:latin typeface="Times New Roman" panose="02020603050405020304" pitchFamily="18" charset="0"/>
                  </a:rPr>
                  <a:t>1</a:t>
                </a:r>
                <a:endParaRPr lang="en-US" altLang="zh-CN">
                  <a:solidFill>
                    <a:srgbClr val="000000"/>
                  </a:solidFill>
                  <a:latin typeface="Times New Roman" panose="02020603050405020304" pitchFamily="18" charset="0"/>
                </a:endParaRPr>
              </a:p>
            </p:txBody>
          </p:sp>
          <p:sp>
            <p:nvSpPr>
              <p:cNvPr id="62" name="Rectangle 635"/>
              <p:cNvSpPr>
                <a:spLocks noChangeArrowheads="1"/>
              </p:cNvSpPr>
              <p:nvPr/>
            </p:nvSpPr>
            <p:spPr bwMode="auto">
              <a:xfrm>
                <a:off x="2485" y="2887"/>
                <a:ext cx="256"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100">
                    <a:solidFill>
                      <a:srgbClr val="000000"/>
                    </a:solidFill>
                    <a:latin typeface="Times New Roman" panose="02020603050405020304" pitchFamily="18" charset="0"/>
                  </a:rPr>
                  <a:t>3</a:t>
                </a:r>
                <a:endParaRPr lang="en-US" altLang="zh-CN">
                  <a:solidFill>
                    <a:srgbClr val="000000"/>
                  </a:solidFill>
                  <a:latin typeface="Times New Roman" panose="02020603050405020304" pitchFamily="18" charset="0"/>
                </a:endParaRPr>
              </a:p>
            </p:txBody>
          </p:sp>
          <p:sp>
            <p:nvSpPr>
              <p:cNvPr id="63" name="Rectangle 636"/>
              <p:cNvSpPr>
                <a:spLocks noChangeArrowheads="1"/>
              </p:cNvSpPr>
              <p:nvPr/>
            </p:nvSpPr>
            <p:spPr bwMode="auto">
              <a:xfrm>
                <a:off x="2792" y="3003"/>
                <a:ext cx="29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a:solidFill>
                      <a:srgbClr val="000000"/>
                    </a:solidFill>
                    <a:latin typeface="Symbol" panose="05050102010706020507" pitchFamily="18" charset="2"/>
                  </a:rPr>
                  <a:t>&lt;</a:t>
                </a:r>
                <a:endParaRPr lang="en-US" altLang="zh-CN">
                  <a:solidFill>
                    <a:srgbClr val="000000"/>
                  </a:solidFill>
                  <a:latin typeface="Times New Roman" panose="02020603050405020304" pitchFamily="18" charset="0"/>
                </a:endParaRPr>
              </a:p>
            </p:txBody>
          </p:sp>
          <p:sp>
            <p:nvSpPr>
              <p:cNvPr id="64" name="Rectangle 637"/>
              <p:cNvSpPr>
                <a:spLocks noChangeArrowheads="1"/>
              </p:cNvSpPr>
              <p:nvPr/>
            </p:nvSpPr>
            <p:spPr bwMode="auto">
              <a:xfrm>
                <a:off x="2589" y="2780"/>
                <a:ext cx="294"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a:solidFill>
                      <a:srgbClr val="000000"/>
                    </a:solidFill>
                    <a:latin typeface="Symbol" panose="05050102010706020507" pitchFamily="18" charset="2"/>
                  </a:rPr>
                  <a:t>&gt;</a:t>
                </a:r>
                <a:endParaRPr lang="en-US" altLang="zh-CN">
                  <a:solidFill>
                    <a:srgbClr val="000000"/>
                  </a:solidFill>
                  <a:latin typeface="Times New Roman" panose="02020603050405020304" pitchFamily="18" charset="0"/>
                </a:endParaRPr>
              </a:p>
            </p:txBody>
          </p:sp>
          <p:sp>
            <p:nvSpPr>
              <p:cNvPr id="65" name="Rectangle 638"/>
              <p:cNvSpPr>
                <a:spLocks noChangeArrowheads="1"/>
              </p:cNvSpPr>
              <p:nvPr/>
            </p:nvSpPr>
            <p:spPr bwMode="auto">
              <a:xfrm>
                <a:off x="2596" y="3018"/>
                <a:ext cx="287"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sp>
            <p:nvSpPr>
              <p:cNvPr id="66" name="Rectangle 639"/>
              <p:cNvSpPr>
                <a:spLocks noChangeArrowheads="1"/>
              </p:cNvSpPr>
              <p:nvPr/>
            </p:nvSpPr>
            <p:spPr bwMode="auto">
              <a:xfrm>
                <a:off x="2397" y="3018"/>
                <a:ext cx="286"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sp>
            <p:nvSpPr>
              <p:cNvPr id="67" name="Rectangle 640"/>
              <p:cNvSpPr>
                <a:spLocks noChangeArrowheads="1"/>
              </p:cNvSpPr>
              <p:nvPr/>
            </p:nvSpPr>
            <p:spPr bwMode="auto">
              <a:xfrm>
                <a:off x="2397" y="2796"/>
                <a:ext cx="28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grpSp>
        <p:grpSp>
          <p:nvGrpSpPr>
            <p:cNvPr id="46" name="Group 657"/>
            <p:cNvGrpSpPr>
              <a:grpSpLocks/>
            </p:cNvGrpSpPr>
            <p:nvPr/>
          </p:nvGrpSpPr>
          <p:grpSpPr bwMode="auto">
            <a:xfrm>
              <a:off x="1419" y="384"/>
              <a:ext cx="3280" cy="3088"/>
              <a:chOff x="1419" y="384"/>
              <a:chExt cx="3280" cy="3088"/>
            </a:xfrm>
          </p:grpSpPr>
          <p:grpSp>
            <p:nvGrpSpPr>
              <p:cNvPr id="48" name="Group 502"/>
              <p:cNvGrpSpPr>
                <a:grpSpLocks/>
              </p:cNvGrpSpPr>
              <p:nvPr/>
            </p:nvGrpSpPr>
            <p:grpSpPr bwMode="auto">
              <a:xfrm>
                <a:off x="1785" y="410"/>
                <a:ext cx="370" cy="252"/>
                <a:chOff x="1996" y="441"/>
                <a:chExt cx="193" cy="137"/>
              </a:xfrm>
            </p:grpSpPr>
            <p:sp>
              <p:nvSpPr>
                <p:cNvPr id="54" name="Rectangle 500"/>
                <p:cNvSpPr>
                  <a:spLocks noChangeArrowheads="1"/>
                </p:cNvSpPr>
                <p:nvPr/>
              </p:nvSpPr>
              <p:spPr bwMode="auto">
                <a:xfrm>
                  <a:off x="2022" y="497"/>
                  <a:ext cx="131" cy="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000" dirty="0">
                      <a:solidFill>
                        <a:srgbClr val="000000"/>
                      </a:solidFill>
                      <a:latin typeface="Times New Roman" panose="02020603050405020304" pitchFamily="18" charset="0"/>
                    </a:rPr>
                    <a:t>2</a:t>
                  </a:r>
                  <a:endParaRPr lang="en-US" altLang="zh-CN" dirty="0">
                    <a:solidFill>
                      <a:srgbClr val="000000"/>
                    </a:solidFill>
                    <a:latin typeface="Times New Roman" panose="02020603050405020304" pitchFamily="18" charset="0"/>
                  </a:endParaRPr>
                </a:p>
              </p:txBody>
            </p:sp>
            <p:sp>
              <p:nvSpPr>
                <p:cNvPr id="55" name="Rectangle 501"/>
                <p:cNvSpPr>
                  <a:spLocks noChangeArrowheads="1"/>
                </p:cNvSpPr>
                <p:nvPr/>
              </p:nvSpPr>
              <p:spPr bwMode="auto">
                <a:xfrm>
                  <a:off x="1996" y="441"/>
                  <a:ext cx="193"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i="1" dirty="0">
                      <a:solidFill>
                        <a:srgbClr val="000000"/>
                      </a:solidFill>
                      <a:latin typeface="Times New Roman" panose="02020603050405020304" pitchFamily="18" charset="0"/>
                    </a:rPr>
                    <a:t>x</a:t>
                  </a:r>
                  <a:endParaRPr lang="en-US" altLang="zh-CN" dirty="0">
                    <a:solidFill>
                      <a:srgbClr val="000000"/>
                    </a:solidFill>
                    <a:latin typeface="Times New Roman" panose="02020603050405020304" pitchFamily="18" charset="0"/>
                  </a:endParaRPr>
                </a:p>
              </p:txBody>
            </p:sp>
          </p:grpSp>
          <p:grpSp>
            <p:nvGrpSpPr>
              <p:cNvPr id="49" name="Group 505"/>
              <p:cNvGrpSpPr>
                <a:grpSpLocks/>
              </p:cNvGrpSpPr>
              <p:nvPr/>
            </p:nvGrpSpPr>
            <p:grpSpPr bwMode="auto">
              <a:xfrm>
                <a:off x="4225" y="2647"/>
                <a:ext cx="474" cy="252"/>
                <a:chOff x="4321" y="2780"/>
                <a:chExt cx="249" cy="120"/>
              </a:xfrm>
            </p:grpSpPr>
            <p:sp>
              <p:nvSpPr>
                <p:cNvPr id="52" name="Rectangle 503"/>
                <p:cNvSpPr>
                  <a:spLocks noChangeArrowheads="1"/>
                </p:cNvSpPr>
                <p:nvPr/>
              </p:nvSpPr>
              <p:spPr bwMode="auto">
                <a:xfrm>
                  <a:off x="4357" y="2836"/>
                  <a:ext cx="130" cy="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900" dirty="0">
                      <a:solidFill>
                        <a:srgbClr val="000000"/>
                      </a:solidFill>
                      <a:latin typeface="Times New Roman" panose="02020603050405020304" pitchFamily="18" charset="0"/>
                    </a:rPr>
                    <a:t>1</a:t>
                  </a:r>
                  <a:endParaRPr lang="en-US" altLang="zh-CN" dirty="0">
                    <a:solidFill>
                      <a:srgbClr val="000000"/>
                    </a:solidFill>
                    <a:latin typeface="Times New Roman" panose="02020603050405020304" pitchFamily="18" charset="0"/>
                  </a:endParaRPr>
                </a:p>
              </p:txBody>
            </p:sp>
            <p:sp>
              <p:nvSpPr>
                <p:cNvPr id="53" name="Rectangle 504"/>
                <p:cNvSpPr>
                  <a:spLocks noChangeArrowheads="1"/>
                </p:cNvSpPr>
                <p:nvPr/>
              </p:nvSpPr>
              <p:spPr bwMode="auto">
                <a:xfrm>
                  <a:off x="4321" y="2780"/>
                  <a:ext cx="24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i="1">
                      <a:solidFill>
                        <a:srgbClr val="000000"/>
                      </a:solidFill>
                      <a:latin typeface="Times New Roman" panose="02020603050405020304" pitchFamily="18" charset="0"/>
                    </a:rPr>
                    <a:t>x</a:t>
                  </a:r>
                  <a:endParaRPr lang="en-US" altLang="zh-CN">
                    <a:solidFill>
                      <a:srgbClr val="000000"/>
                    </a:solidFill>
                    <a:latin typeface="Times New Roman" panose="02020603050405020304" pitchFamily="18" charset="0"/>
                  </a:endParaRPr>
                </a:p>
              </p:txBody>
            </p:sp>
          </p:grpSp>
          <p:sp>
            <p:nvSpPr>
              <p:cNvPr id="50" name="Freeform 613"/>
              <p:cNvSpPr>
                <a:spLocks noEditPoints="1"/>
              </p:cNvSpPr>
              <p:nvPr/>
            </p:nvSpPr>
            <p:spPr bwMode="auto">
              <a:xfrm>
                <a:off x="1419" y="2725"/>
                <a:ext cx="2927" cy="65"/>
              </a:xfrm>
              <a:custGeom>
                <a:avLst/>
                <a:gdLst>
                  <a:gd name="T0" fmla="*/ 0 w 2927"/>
                  <a:gd name="T1" fmla="*/ 27 h 65"/>
                  <a:gd name="T2" fmla="*/ 2873 w 2927"/>
                  <a:gd name="T3" fmla="*/ 27 h 65"/>
                  <a:gd name="T4" fmla="*/ 2873 w 2927"/>
                  <a:gd name="T5" fmla="*/ 38 h 65"/>
                  <a:gd name="T6" fmla="*/ 0 w 2927"/>
                  <a:gd name="T7" fmla="*/ 38 h 65"/>
                  <a:gd name="T8" fmla="*/ 0 w 2927"/>
                  <a:gd name="T9" fmla="*/ 27 h 65"/>
                  <a:gd name="T10" fmla="*/ 2862 w 2927"/>
                  <a:gd name="T11" fmla="*/ 0 h 65"/>
                  <a:gd name="T12" fmla="*/ 2927 w 2927"/>
                  <a:gd name="T13" fmla="*/ 32 h 65"/>
                  <a:gd name="T14" fmla="*/ 2862 w 2927"/>
                  <a:gd name="T15" fmla="*/ 65 h 65"/>
                  <a:gd name="T16" fmla="*/ 2862 w 2927"/>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7" h="65">
                    <a:moveTo>
                      <a:pt x="0" y="27"/>
                    </a:moveTo>
                    <a:lnTo>
                      <a:pt x="2873" y="27"/>
                    </a:lnTo>
                    <a:lnTo>
                      <a:pt x="2873" y="38"/>
                    </a:lnTo>
                    <a:lnTo>
                      <a:pt x="0" y="38"/>
                    </a:lnTo>
                    <a:lnTo>
                      <a:pt x="0" y="27"/>
                    </a:lnTo>
                    <a:close/>
                    <a:moveTo>
                      <a:pt x="2862" y="0"/>
                    </a:moveTo>
                    <a:lnTo>
                      <a:pt x="2927" y="32"/>
                    </a:lnTo>
                    <a:lnTo>
                      <a:pt x="2862" y="65"/>
                    </a:lnTo>
                    <a:lnTo>
                      <a:pt x="2862" y="0"/>
                    </a:lnTo>
                    <a:close/>
                  </a:path>
                </a:pathLst>
              </a:custGeom>
              <a:solidFill>
                <a:srgbClr val="000000"/>
              </a:solidFill>
              <a:ln w="1588" cap="flat">
                <a:solidFill>
                  <a:srgbClr val="000000"/>
                </a:solidFill>
                <a:prstDash val="solid"/>
                <a:bevel/>
                <a:headEnd/>
                <a:tailEnd/>
              </a:ln>
            </p:spPr>
            <p:txBody>
              <a:bodyPr/>
              <a:lstStyle/>
              <a:p>
                <a:endParaRPr lang="zh-CN" altLang="en-US"/>
              </a:p>
            </p:txBody>
          </p:sp>
          <p:sp>
            <p:nvSpPr>
              <p:cNvPr id="51" name="Freeform 642"/>
              <p:cNvSpPr>
                <a:spLocks noEditPoints="1"/>
              </p:cNvSpPr>
              <p:nvPr/>
            </p:nvSpPr>
            <p:spPr bwMode="auto">
              <a:xfrm>
                <a:off x="1908" y="384"/>
                <a:ext cx="65" cy="3088"/>
              </a:xfrm>
              <a:custGeom>
                <a:avLst/>
                <a:gdLst>
                  <a:gd name="T0" fmla="*/ 26 w 65"/>
                  <a:gd name="T1" fmla="*/ 3088 h 3088"/>
                  <a:gd name="T2" fmla="*/ 27 w 65"/>
                  <a:gd name="T3" fmla="*/ 54 h 3088"/>
                  <a:gd name="T4" fmla="*/ 38 w 65"/>
                  <a:gd name="T5" fmla="*/ 54 h 3088"/>
                  <a:gd name="T6" fmla="*/ 37 w 65"/>
                  <a:gd name="T7" fmla="*/ 3088 h 3088"/>
                  <a:gd name="T8" fmla="*/ 26 w 65"/>
                  <a:gd name="T9" fmla="*/ 3088 h 3088"/>
                  <a:gd name="T10" fmla="*/ 0 w 65"/>
                  <a:gd name="T11" fmla="*/ 65 h 3088"/>
                  <a:gd name="T12" fmla="*/ 32 w 65"/>
                  <a:gd name="T13" fmla="*/ 0 h 3088"/>
                  <a:gd name="T14" fmla="*/ 65 w 65"/>
                  <a:gd name="T15" fmla="*/ 65 h 3088"/>
                  <a:gd name="T16" fmla="*/ 0 w 65"/>
                  <a:gd name="T17" fmla="*/ 65 h 3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3088">
                    <a:moveTo>
                      <a:pt x="26" y="3088"/>
                    </a:moveTo>
                    <a:lnTo>
                      <a:pt x="27" y="54"/>
                    </a:lnTo>
                    <a:lnTo>
                      <a:pt x="38" y="54"/>
                    </a:lnTo>
                    <a:lnTo>
                      <a:pt x="37" y="3088"/>
                    </a:lnTo>
                    <a:lnTo>
                      <a:pt x="26" y="3088"/>
                    </a:lnTo>
                    <a:close/>
                    <a:moveTo>
                      <a:pt x="0" y="65"/>
                    </a:moveTo>
                    <a:lnTo>
                      <a:pt x="32" y="0"/>
                    </a:lnTo>
                    <a:lnTo>
                      <a:pt x="65" y="65"/>
                    </a:lnTo>
                    <a:lnTo>
                      <a:pt x="0" y="65"/>
                    </a:lnTo>
                    <a:close/>
                  </a:path>
                </a:pathLst>
              </a:custGeom>
              <a:solidFill>
                <a:srgbClr val="000000"/>
              </a:solidFill>
              <a:ln w="1588" cap="flat">
                <a:solidFill>
                  <a:srgbClr val="000000"/>
                </a:solidFill>
                <a:prstDash val="solid"/>
                <a:bevel/>
                <a:headEnd/>
                <a:tailEnd/>
              </a:ln>
            </p:spPr>
            <p:txBody>
              <a:bodyPr/>
              <a:lstStyle/>
              <a:p>
                <a:endParaRPr lang="zh-CN" altLang="en-US"/>
              </a:p>
            </p:txBody>
          </p:sp>
        </p:grpSp>
        <p:sp>
          <p:nvSpPr>
            <p:cNvPr id="47" name="Rectangle 643"/>
            <p:cNvSpPr>
              <a:spLocks noChangeArrowheads="1"/>
            </p:cNvSpPr>
            <p:nvPr/>
          </p:nvSpPr>
          <p:spPr bwMode="auto">
            <a:xfrm>
              <a:off x="3304" y="488"/>
              <a:ext cx="289"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700">
                  <a:solidFill>
                    <a:srgbClr val="000000"/>
                  </a:solidFill>
                  <a:latin typeface="Symbol" panose="05050102010706020507" pitchFamily="18" charset="2"/>
                </a:rPr>
                <a:t>+</a:t>
              </a:r>
              <a:endParaRPr lang="en-US" altLang="zh-CN">
                <a:solidFill>
                  <a:srgbClr val="000000"/>
                </a:solidFill>
                <a:latin typeface="Times New Roman" panose="02020603050405020304" pitchFamily="18" charset="0"/>
              </a:endParaRPr>
            </a:p>
          </p:txBody>
        </p:sp>
      </p:grpSp>
      <p:sp>
        <p:nvSpPr>
          <p:cNvPr id="197" name="Rectangle 660"/>
          <p:cNvSpPr>
            <a:spLocks noChangeArrowheads="1"/>
          </p:cNvSpPr>
          <p:nvPr/>
        </p:nvSpPr>
        <p:spPr bwMode="auto">
          <a:xfrm>
            <a:off x="5652120" y="1002394"/>
            <a:ext cx="3144788" cy="2215861"/>
          </a:xfrm>
          <a:prstGeom prst="rect">
            <a:avLst/>
          </a:prstGeom>
          <a:solidFill>
            <a:srgbClr val="99CCFF"/>
          </a:solidFill>
          <a:ln>
            <a:noFill/>
          </a:ln>
          <a:effectLst/>
          <a:extLst/>
        </p:spPr>
        <p:txBody>
          <a:bodyPr wrap="square" anchor="ctr">
            <a:spAutoFit/>
          </a:bodyPr>
          <a:lstStyle/>
          <a:p>
            <a:endParaRPr lang="zh-CN" altLang="en-US"/>
          </a:p>
        </p:txBody>
      </p:sp>
      <p:sp>
        <p:nvSpPr>
          <p:cNvPr id="198" name="Rectangle 662"/>
          <p:cNvSpPr>
            <a:spLocks noChangeArrowheads="1"/>
          </p:cNvSpPr>
          <p:nvPr/>
        </p:nvSpPr>
        <p:spPr bwMode="auto">
          <a:xfrm>
            <a:off x="5897438" y="1214969"/>
            <a:ext cx="3067050" cy="1415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r>
              <a:rPr lang="zh-CN" altLang="en-US" dirty="0"/>
              <a:t>对某一模式区，</a:t>
            </a:r>
            <a:r>
              <a:rPr lang="en-US" altLang="zh-CN" i="1" dirty="0" smtClean="0"/>
              <a:t>d</a:t>
            </a:r>
            <a:r>
              <a:rPr lang="en-US" altLang="zh-CN" i="1" baseline="-25000" dirty="0" smtClean="0"/>
              <a:t>i</a:t>
            </a:r>
            <a:r>
              <a:rPr lang="en-US" altLang="zh-CN" dirty="0" smtClean="0"/>
              <a:t>(</a:t>
            </a:r>
            <a:r>
              <a:rPr lang="en-US" altLang="zh-CN" i="1" dirty="0"/>
              <a:t>X</a:t>
            </a:r>
            <a:r>
              <a:rPr lang="en-US" altLang="zh-CN" dirty="0" smtClean="0"/>
              <a:t>)&gt;</a:t>
            </a:r>
            <a:r>
              <a:rPr lang="en-US" altLang="zh-CN" dirty="0"/>
              <a:t>0</a:t>
            </a:r>
          </a:p>
          <a:p>
            <a:r>
              <a:rPr lang="zh-CN" altLang="en-US" dirty="0"/>
              <a:t>的条件超过一个，或全部</a:t>
            </a:r>
          </a:p>
          <a:p>
            <a:r>
              <a:rPr lang="zh-CN" altLang="en-US" dirty="0"/>
              <a:t>的</a:t>
            </a:r>
            <a:r>
              <a:rPr lang="en-US" altLang="zh-CN" i="1" dirty="0" smtClean="0"/>
              <a:t>d</a:t>
            </a:r>
            <a:r>
              <a:rPr lang="en-US" altLang="zh-CN" i="1" baseline="-25000" dirty="0" smtClean="0"/>
              <a:t>i</a:t>
            </a:r>
            <a:r>
              <a:rPr lang="en-US" altLang="zh-CN" dirty="0" smtClean="0"/>
              <a:t>(</a:t>
            </a:r>
            <a:r>
              <a:rPr lang="en-US" altLang="zh-CN" i="1" dirty="0"/>
              <a:t>X</a:t>
            </a:r>
            <a:r>
              <a:rPr lang="en-US" altLang="zh-CN" dirty="0" smtClean="0"/>
              <a:t>)&lt;</a:t>
            </a:r>
            <a:r>
              <a:rPr lang="en-US" altLang="zh-CN" dirty="0"/>
              <a:t>0 </a:t>
            </a:r>
            <a:r>
              <a:rPr lang="zh-CN" altLang="en-US" dirty="0"/>
              <a:t>，分类失效。</a:t>
            </a:r>
          </a:p>
          <a:p>
            <a:r>
              <a:rPr lang="zh-CN" altLang="en-US" dirty="0"/>
              <a:t>相当于</a:t>
            </a:r>
            <a:r>
              <a:rPr lang="zh-CN" altLang="en-US" b="1" dirty="0">
                <a:solidFill>
                  <a:srgbClr val="FF0000"/>
                </a:solidFill>
              </a:rPr>
              <a:t>不确定区</a:t>
            </a:r>
            <a:r>
              <a:rPr lang="en-US" altLang="zh-CN" dirty="0"/>
              <a:t>(indefinite</a:t>
            </a:r>
          </a:p>
          <a:p>
            <a:r>
              <a:rPr lang="en-US" altLang="zh-CN" dirty="0"/>
              <a:t>region </a:t>
            </a:r>
            <a:r>
              <a:rPr lang="zh-CN" altLang="en-US" dirty="0"/>
              <a:t>，</a:t>
            </a:r>
            <a:r>
              <a:rPr lang="en-US" altLang="zh-CN" b="1" dirty="0">
                <a:solidFill>
                  <a:srgbClr val="FF0000"/>
                </a:solidFill>
              </a:rPr>
              <a:t>IR</a:t>
            </a:r>
            <a:r>
              <a:rPr lang="en-US" altLang="zh-CN" dirty="0"/>
              <a:t>)</a:t>
            </a:r>
            <a:r>
              <a:rPr lang="zh-CN" altLang="en-US" dirty="0"/>
              <a:t>。</a:t>
            </a:r>
          </a:p>
        </p:txBody>
      </p:sp>
      <p:sp>
        <p:nvSpPr>
          <p:cNvPr id="199" name="Rectangle 669"/>
          <p:cNvSpPr>
            <a:spLocks noChangeArrowheads="1"/>
          </p:cNvSpPr>
          <p:nvPr/>
        </p:nvSpPr>
        <p:spPr bwMode="auto">
          <a:xfrm>
            <a:off x="464096" y="5961474"/>
            <a:ext cx="6268143"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这</a:t>
            </a:r>
            <a:r>
              <a:rPr lang="zh-CN" altLang="en-US" sz="2000" dirty="0" smtClean="0">
                <a:solidFill>
                  <a:srgbClr val="000000"/>
                </a:solidFill>
                <a:latin typeface="Times New Roman" panose="02020603050405020304" pitchFamily="18" charset="0"/>
              </a:rPr>
              <a:t>一分法</a:t>
            </a:r>
            <a:r>
              <a:rPr lang="zh-CN" altLang="en-US" sz="2000" dirty="0">
                <a:solidFill>
                  <a:srgbClr val="000000"/>
                </a:solidFill>
                <a:latin typeface="Times New Roman" panose="02020603050405020304" pitchFamily="18" charset="0"/>
              </a:rPr>
              <a:t>将 </a:t>
            </a:r>
            <a:r>
              <a:rPr lang="en-US" altLang="zh-CN" sz="2000" i="1" dirty="0">
                <a:solidFill>
                  <a:srgbClr val="000000"/>
                </a:solidFill>
                <a:latin typeface="Times New Roman" panose="02020603050405020304" pitchFamily="18" charset="0"/>
              </a:rPr>
              <a:t>M </a:t>
            </a:r>
            <a:r>
              <a:rPr lang="zh-CN" altLang="en-US" sz="2000" dirty="0" smtClean="0">
                <a:solidFill>
                  <a:srgbClr val="000000"/>
                </a:solidFill>
                <a:latin typeface="Times New Roman" panose="02020603050405020304" pitchFamily="18" charset="0"/>
              </a:rPr>
              <a:t>类问题转换成</a:t>
            </a:r>
            <a:r>
              <a:rPr lang="en-US" altLang="zh-CN" sz="2000" i="1" dirty="0">
                <a:solidFill>
                  <a:srgbClr val="000000"/>
                </a:solidFill>
                <a:latin typeface="Times New Roman" panose="02020603050405020304" pitchFamily="18" charset="0"/>
              </a:rPr>
              <a:t>M</a:t>
            </a:r>
            <a:r>
              <a:rPr lang="zh-CN" altLang="en-US" sz="2000" dirty="0">
                <a:solidFill>
                  <a:srgbClr val="000000"/>
                </a:solidFill>
                <a:latin typeface="Times New Roman" panose="02020603050405020304" pitchFamily="18" charset="0"/>
              </a:rPr>
              <a:t>个两类</a:t>
            </a:r>
            <a:r>
              <a:rPr lang="zh-CN" altLang="en-US" sz="2000" dirty="0" smtClean="0">
                <a:solidFill>
                  <a:srgbClr val="000000"/>
                </a:solidFill>
                <a:latin typeface="Times New Roman" panose="02020603050405020304" pitchFamily="18" charset="0"/>
              </a:rPr>
              <a:t>问题。在对一个样本进行分类时，需要计算</a:t>
            </a:r>
            <a:r>
              <a:rPr lang="en-US" altLang="zh-CN" sz="2000" i="1" dirty="0" smtClean="0">
                <a:solidFill>
                  <a:srgbClr val="000000"/>
                </a:solidFill>
                <a:latin typeface="Times New Roman" panose="02020603050405020304" pitchFamily="18" charset="0"/>
              </a:rPr>
              <a:t>M</a:t>
            </a:r>
            <a:r>
              <a:rPr lang="zh-CN" altLang="en-US" sz="2000" dirty="0">
                <a:solidFill>
                  <a:srgbClr val="000000"/>
                </a:solidFill>
                <a:latin typeface="Times New Roman" panose="02020603050405020304" pitchFamily="18" charset="0"/>
              </a:rPr>
              <a:t>个判别函数</a:t>
            </a:r>
            <a:r>
              <a:rPr lang="zh-CN" altLang="en-US" sz="2000" dirty="0" smtClean="0">
                <a:solidFill>
                  <a:srgbClr val="000000"/>
                </a:solidFill>
                <a:latin typeface="Times New Roman" panose="02020603050405020304" pitchFamily="18" charset="0"/>
              </a:rPr>
              <a:t>。</a:t>
            </a:r>
            <a:endParaRPr lang="zh-CN" altLang="en-US" sz="20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41012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5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a:spLocks noChangeArrowheads="1"/>
          </p:cNvSpPr>
          <p:nvPr/>
        </p:nvSpPr>
        <p:spPr bwMode="auto">
          <a:xfrm>
            <a:off x="285750" y="886277"/>
            <a:ext cx="72792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zh-CN" altLang="en-US" sz="2400" b="1" dirty="0" smtClean="0">
                <a:solidFill>
                  <a:srgbClr val="000000"/>
                </a:solidFill>
                <a:latin typeface="Times New Roman" panose="02020603050405020304" pitchFamily="18" charset="0"/>
              </a:rPr>
              <a:t>例</a:t>
            </a:r>
            <a:r>
              <a:rPr lang="en-US" altLang="zh-CN" sz="2400" b="1" dirty="0" smtClean="0">
                <a:solidFill>
                  <a:srgbClr val="000000"/>
                </a:solidFill>
                <a:latin typeface="Times New Roman" panose="02020603050405020304" pitchFamily="18" charset="0"/>
              </a:rPr>
              <a:t> 1</a:t>
            </a:r>
            <a:r>
              <a:rPr lang="en-US" altLang="zh-CN" sz="2400" dirty="0" smtClean="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设有一</a:t>
            </a:r>
            <a:r>
              <a:rPr lang="zh-CN" altLang="en-US" sz="2400" dirty="0" smtClean="0">
                <a:solidFill>
                  <a:srgbClr val="000000"/>
                </a:solidFill>
                <a:latin typeface="Times New Roman" panose="02020603050405020304" pitchFamily="18" charset="0"/>
              </a:rPr>
              <a:t>个</a:t>
            </a:r>
            <a:r>
              <a:rPr lang="zh-CN" altLang="en-US" sz="2400" b="1" dirty="0">
                <a:solidFill>
                  <a:srgbClr val="C00000"/>
                </a:solidFill>
                <a:latin typeface="Times New Roman" panose="02020603050405020304" pitchFamily="18" charset="0"/>
              </a:rPr>
              <a:t>二维</a:t>
            </a:r>
            <a:r>
              <a:rPr lang="zh-CN" altLang="en-US" sz="2400" b="1" dirty="0" smtClean="0">
                <a:solidFill>
                  <a:srgbClr val="C00000"/>
                </a:solidFill>
                <a:latin typeface="Times New Roman" panose="02020603050405020304" pitchFamily="18" charset="0"/>
              </a:rPr>
              <a:t>三</a:t>
            </a:r>
            <a:r>
              <a:rPr lang="zh-CN" altLang="en-US" sz="2400" b="1" dirty="0">
                <a:solidFill>
                  <a:srgbClr val="C00000"/>
                </a:solidFill>
                <a:latin typeface="Times New Roman" panose="02020603050405020304" pitchFamily="18" charset="0"/>
              </a:rPr>
              <a:t>类</a:t>
            </a:r>
            <a:r>
              <a:rPr lang="zh-CN" altLang="en-US" sz="2400" dirty="0">
                <a:solidFill>
                  <a:srgbClr val="000000"/>
                </a:solidFill>
                <a:latin typeface="Times New Roman" panose="02020603050405020304" pitchFamily="18" charset="0"/>
              </a:rPr>
              <a:t>问题，</a:t>
            </a:r>
            <a:r>
              <a:rPr lang="zh-CN" altLang="en-US" sz="2400" dirty="0" smtClean="0">
                <a:solidFill>
                  <a:srgbClr val="000000"/>
                </a:solidFill>
                <a:latin typeface="Times New Roman" panose="02020603050405020304" pitchFamily="18" charset="0"/>
              </a:rPr>
              <a:t>其三个判别函数为</a:t>
            </a:r>
            <a:r>
              <a:rPr lang="zh-CN" altLang="en-US" sz="2400" dirty="0">
                <a:solidFill>
                  <a:srgbClr val="000000"/>
                </a:solidFill>
                <a:latin typeface="Times New Roman" panose="02020603050405020304" pitchFamily="18" charset="0"/>
              </a:rPr>
              <a:t>：</a:t>
            </a:r>
          </a:p>
        </p:txBody>
      </p:sp>
      <p:graphicFrame>
        <p:nvGraphicFramePr>
          <p:cNvPr id="5" name="Object 7"/>
          <p:cNvGraphicFramePr>
            <a:graphicFrameLocks noChangeAspect="1"/>
          </p:cNvGraphicFramePr>
          <p:nvPr>
            <p:extLst>
              <p:ext uri="{D42A27DB-BD31-4B8C-83A1-F6EECF244321}">
                <p14:modId xmlns:p14="http://schemas.microsoft.com/office/powerpoint/2010/main" val="2651760347"/>
              </p:ext>
            </p:extLst>
          </p:nvPr>
        </p:nvGraphicFramePr>
        <p:xfrm>
          <a:off x="1312863" y="1315417"/>
          <a:ext cx="2439987" cy="412750"/>
        </p:xfrm>
        <a:graphic>
          <a:graphicData uri="http://schemas.openxmlformats.org/presentationml/2006/ole">
            <mc:AlternateContent xmlns:mc="http://schemas.openxmlformats.org/markup-compatibility/2006">
              <mc:Choice xmlns:v="urn:schemas-microsoft-com:vml" Requires="v">
                <p:oleObj spid="_x0000_s184858" name="公式" r:id="rId3" imgW="1294838" imgH="215806" progId="Equation.3">
                  <p:embed/>
                </p:oleObj>
              </mc:Choice>
              <mc:Fallback>
                <p:oleObj name="公式" r:id="rId3" imgW="1294838"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2863" y="1315417"/>
                        <a:ext cx="2439987"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2778663034"/>
              </p:ext>
            </p:extLst>
          </p:nvPr>
        </p:nvGraphicFramePr>
        <p:xfrm>
          <a:off x="4043363" y="1297955"/>
          <a:ext cx="2255837" cy="412750"/>
        </p:xfrm>
        <a:graphic>
          <a:graphicData uri="http://schemas.openxmlformats.org/presentationml/2006/ole">
            <mc:AlternateContent xmlns:mc="http://schemas.openxmlformats.org/markup-compatibility/2006">
              <mc:Choice xmlns:v="urn:schemas-microsoft-com:vml" Requires="v">
                <p:oleObj spid="_x0000_s184859" name="公式" r:id="rId5" imgW="1193760" imgH="215640" progId="Equation.3">
                  <p:embed/>
                </p:oleObj>
              </mc:Choice>
              <mc:Fallback>
                <p:oleObj name="公式" r:id="rId5" imgW="119376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3363" y="1297955"/>
                        <a:ext cx="2255837"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2602329123"/>
              </p:ext>
            </p:extLst>
          </p:nvPr>
        </p:nvGraphicFramePr>
        <p:xfrm>
          <a:off x="6608763" y="1278905"/>
          <a:ext cx="1870075" cy="431800"/>
        </p:xfrm>
        <a:graphic>
          <a:graphicData uri="http://schemas.openxmlformats.org/presentationml/2006/ole">
            <mc:AlternateContent xmlns:mc="http://schemas.openxmlformats.org/markup-compatibility/2006">
              <mc:Choice xmlns:v="urn:schemas-microsoft-com:vml" Requires="v">
                <p:oleObj spid="_x0000_s184860" name="公式" r:id="rId7" imgW="990360" imgH="228600" progId="Equation.3">
                  <p:embed/>
                </p:oleObj>
              </mc:Choice>
              <mc:Fallback>
                <p:oleObj name="公式" r:id="rId7" imgW="99036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8763" y="1278905"/>
                        <a:ext cx="1870075"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11"/>
          <p:cNvSpPr>
            <a:spLocks noChangeArrowheads="1"/>
          </p:cNvSpPr>
          <p:nvPr/>
        </p:nvSpPr>
        <p:spPr bwMode="auto">
          <a:xfrm>
            <a:off x="546100" y="1846198"/>
            <a:ext cx="82296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r>
              <a:rPr lang="zh-CN" altLang="en-US" sz="2400" dirty="0"/>
              <a:t>现有一模式，</a:t>
            </a:r>
            <a:r>
              <a:rPr lang="en-US" altLang="zh-CN" sz="2400" b="1" i="1" dirty="0">
                <a:solidFill>
                  <a:srgbClr val="C00000"/>
                </a:solidFill>
              </a:rPr>
              <a:t>X</a:t>
            </a:r>
            <a:r>
              <a:rPr lang="en-US" altLang="zh-CN" sz="2400" dirty="0">
                <a:solidFill>
                  <a:srgbClr val="C00000"/>
                </a:solidFill>
              </a:rPr>
              <a:t>=[7,5]</a:t>
            </a:r>
            <a:r>
              <a:rPr lang="en-US" altLang="zh-CN" sz="2400" baseline="30000" dirty="0">
                <a:solidFill>
                  <a:srgbClr val="C00000"/>
                </a:solidFill>
              </a:rPr>
              <a:t>T</a:t>
            </a:r>
            <a:r>
              <a:rPr lang="zh-CN" altLang="en-US" sz="2400" dirty="0"/>
              <a:t>，试判定应属于哪类？并画出三类模式的分布区域。</a:t>
            </a:r>
          </a:p>
        </p:txBody>
      </p:sp>
      <p:graphicFrame>
        <p:nvGraphicFramePr>
          <p:cNvPr id="9" name="Object 16"/>
          <p:cNvGraphicFramePr>
            <a:graphicFrameLocks noChangeAspect="1"/>
          </p:cNvGraphicFramePr>
          <p:nvPr>
            <p:extLst>
              <p:ext uri="{D42A27DB-BD31-4B8C-83A1-F6EECF244321}">
                <p14:modId xmlns:p14="http://schemas.microsoft.com/office/powerpoint/2010/main" val="3336793756"/>
              </p:ext>
            </p:extLst>
          </p:nvPr>
        </p:nvGraphicFramePr>
        <p:xfrm>
          <a:off x="1479550" y="3182962"/>
          <a:ext cx="2922588" cy="427038"/>
        </p:xfrm>
        <a:graphic>
          <a:graphicData uri="http://schemas.openxmlformats.org/presentationml/2006/ole">
            <mc:AlternateContent xmlns:mc="http://schemas.openxmlformats.org/markup-compatibility/2006">
              <mc:Choice xmlns:v="urn:schemas-microsoft-com:vml" Requires="v">
                <p:oleObj spid="_x0000_s184861" name="公式" r:id="rId9" imgW="1650960" imgH="215640" progId="Equation.3">
                  <p:embed/>
                </p:oleObj>
              </mc:Choice>
              <mc:Fallback>
                <p:oleObj name="公式" r:id="rId9" imgW="165096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79550" y="3182962"/>
                        <a:ext cx="2922588" cy="427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5"/>
          <p:cNvGraphicFramePr>
            <a:graphicFrameLocks noChangeAspect="1"/>
          </p:cNvGraphicFramePr>
          <p:nvPr>
            <p:extLst>
              <p:ext uri="{D42A27DB-BD31-4B8C-83A1-F6EECF244321}">
                <p14:modId xmlns:p14="http://schemas.microsoft.com/office/powerpoint/2010/main" val="2551444499"/>
              </p:ext>
            </p:extLst>
          </p:nvPr>
        </p:nvGraphicFramePr>
        <p:xfrm>
          <a:off x="1443038" y="3739654"/>
          <a:ext cx="2711450" cy="452437"/>
        </p:xfrm>
        <a:graphic>
          <a:graphicData uri="http://schemas.openxmlformats.org/presentationml/2006/ole">
            <mc:AlternateContent xmlns:mc="http://schemas.openxmlformats.org/markup-compatibility/2006">
              <mc:Choice xmlns:v="urn:schemas-microsoft-com:vml" Requires="v">
                <p:oleObj spid="_x0000_s184862" name="Equation" r:id="rId11" imgW="1536480" imgH="228600" progId="Equation.DSMT4">
                  <p:embed/>
                </p:oleObj>
              </mc:Choice>
              <mc:Fallback>
                <p:oleObj name="Equation" r:id="rId11" imgW="1536480" imgH="228600" progId="Equation.DSMT4">
                  <p:embed/>
                  <p:pic>
                    <p:nvPicPr>
                      <p:cNvPr id="0" name=""/>
                      <p:cNvPicPr>
                        <a:picLocks noChangeAspect="1" noChangeArrowheads="1"/>
                      </p:cNvPicPr>
                      <p:nvPr/>
                    </p:nvPicPr>
                    <p:blipFill>
                      <a:blip r:embed="rId12"/>
                      <a:srcRect/>
                      <a:stretch>
                        <a:fillRect/>
                      </a:stretch>
                    </p:blipFill>
                    <p:spPr bwMode="auto">
                      <a:xfrm>
                        <a:off x="1443038" y="3739654"/>
                        <a:ext cx="2711450" cy="452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4"/>
          <p:cNvGraphicFramePr>
            <a:graphicFrameLocks noChangeAspect="1"/>
          </p:cNvGraphicFramePr>
          <p:nvPr>
            <p:extLst>
              <p:ext uri="{D42A27DB-BD31-4B8C-83A1-F6EECF244321}">
                <p14:modId xmlns:p14="http://schemas.microsoft.com/office/powerpoint/2010/main" val="2858714748"/>
              </p:ext>
            </p:extLst>
          </p:nvPr>
        </p:nvGraphicFramePr>
        <p:xfrm>
          <a:off x="1371600" y="4313262"/>
          <a:ext cx="3281363" cy="471488"/>
        </p:xfrm>
        <a:graphic>
          <a:graphicData uri="http://schemas.openxmlformats.org/presentationml/2006/ole">
            <mc:AlternateContent xmlns:mc="http://schemas.openxmlformats.org/markup-compatibility/2006">
              <mc:Choice xmlns:v="urn:schemas-microsoft-com:vml" Requires="v">
                <p:oleObj spid="_x0000_s184863" name="公式" r:id="rId13" imgW="1498320" imgH="228600" progId="Equation.3">
                  <p:embed/>
                </p:oleObj>
              </mc:Choice>
              <mc:Fallback>
                <p:oleObj name="公式" r:id="rId13" imgW="149832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71600" y="4313262"/>
                        <a:ext cx="3281363"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8"/>
          <p:cNvSpPr>
            <a:spLocks noChangeArrowheads="1"/>
          </p:cNvSpPr>
          <p:nvPr/>
        </p:nvSpPr>
        <p:spPr bwMode="auto">
          <a:xfrm>
            <a:off x="584200" y="2690837"/>
            <a:ext cx="443547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nSpc>
                <a:spcPct val="100000"/>
              </a:lnSpc>
            </a:pPr>
            <a:r>
              <a:rPr lang="zh-CN" altLang="en-US" dirty="0"/>
              <a:t>解：将</a:t>
            </a:r>
            <a:r>
              <a:rPr lang="en-US" altLang="zh-CN" b="1" i="1" dirty="0"/>
              <a:t>X</a:t>
            </a:r>
            <a:r>
              <a:rPr lang="en-US" altLang="zh-CN" dirty="0"/>
              <a:t>=[7,5]</a:t>
            </a:r>
            <a:r>
              <a:rPr lang="en-US" altLang="zh-CN" baseline="30000" dirty="0"/>
              <a:t>T</a:t>
            </a:r>
            <a:r>
              <a:rPr lang="zh-CN" altLang="en-US" dirty="0"/>
              <a:t>代入上三式，有：</a:t>
            </a:r>
          </a:p>
        </p:txBody>
      </p:sp>
      <p:graphicFrame>
        <p:nvGraphicFramePr>
          <p:cNvPr id="13" name="Object 23"/>
          <p:cNvGraphicFramePr>
            <a:graphicFrameLocks noChangeAspect="1"/>
          </p:cNvGraphicFramePr>
          <p:nvPr>
            <p:extLst>
              <p:ext uri="{D42A27DB-BD31-4B8C-83A1-F6EECF244321}">
                <p14:modId xmlns:p14="http://schemas.microsoft.com/office/powerpoint/2010/main" val="1760800451"/>
              </p:ext>
            </p:extLst>
          </p:nvPr>
        </p:nvGraphicFramePr>
        <p:xfrm>
          <a:off x="1076325" y="4808562"/>
          <a:ext cx="5949950" cy="466725"/>
        </p:xfrm>
        <a:graphic>
          <a:graphicData uri="http://schemas.openxmlformats.org/presentationml/2006/ole">
            <mc:AlternateContent xmlns:mc="http://schemas.openxmlformats.org/markup-compatibility/2006">
              <mc:Choice xmlns:v="urn:schemas-microsoft-com:vml" Requires="v">
                <p:oleObj spid="_x0000_s184864" name="公式" r:id="rId15" imgW="2679480" imgH="228600" progId="Equation.3">
                  <p:embed/>
                </p:oleObj>
              </mc:Choice>
              <mc:Fallback>
                <p:oleObj name="公式" r:id="rId15" imgW="267948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6325" y="4808562"/>
                        <a:ext cx="594995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28"/>
          <p:cNvGraphicFramePr>
            <a:graphicFrameLocks noChangeAspect="1"/>
          </p:cNvGraphicFramePr>
          <p:nvPr>
            <p:extLst>
              <p:ext uri="{D42A27DB-BD31-4B8C-83A1-F6EECF244321}">
                <p14:modId xmlns:p14="http://schemas.microsoft.com/office/powerpoint/2010/main" val="2780916160"/>
              </p:ext>
            </p:extLst>
          </p:nvPr>
        </p:nvGraphicFramePr>
        <p:xfrm>
          <a:off x="1192213" y="5802337"/>
          <a:ext cx="2024062" cy="434975"/>
        </p:xfrm>
        <a:graphic>
          <a:graphicData uri="http://schemas.openxmlformats.org/presentationml/2006/ole">
            <mc:AlternateContent xmlns:mc="http://schemas.openxmlformats.org/markup-compatibility/2006">
              <mc:Choice xmlns:v="urn:schemas-microsoft-com:vml" Requires="v">
                <p:oleObj spid="_x0000_s184865" name="公式" r:id="rId17" imgW="1015559" imgH="215806" progId="Equation.3">
                  <p:embed/>
                </p:oleObj>
              </mc:Choice>
              <mc:Fallback>
                <p:oleObj name="公式" r:id="rId17" imgW="1015559" imgH="215806"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92213" y="5802337"/>
                        <a:ext cx="2024062"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27"/>
          <p:cNvGraphicFramePr>
            <a:graphicFrameLocks noChangeAspect="1"/>
          </p:cNvGraphicFramePr>
          <p:nvPr>
            <p:extLst>
              <p:ext uri="{D42A27DB-BD31-4B8C-83A1-F6EECF244321}">
                <p14:modId xmlns:p14="http://schemas.microsoft.com/office/powerpoint/2010/main" val="3979685483"/>
              </p:ext>
            </p:extLst>
          </p:nvPr>
        </p:nvGraphicFramePr>
        <p:xfrm>
          <a:off x="3973513" y="5788050"/>
          <a:ext cx="1833562" cy="434975"/>
        </p:xfrm>
        <a:graphic>
          <a:graphicData uri="http://schemas.openxmlformats.org/presentationml/2006/ole">
            <mc:AlternateContent xmlns:mc="http://schemas.openxmlformats.org/markup-compatibility/2006">
              <mc:Choice xmlns:v="urn:schemas-microsoft-com:vml" Requires="v">
                <p:oleObj spid="_x0000_s184866" name="公式" r:id="rId19" imgW="926698" imgH="215806" progId="Equation.3">
                  <p:embed/>
                </p:oleObj>
              </mc:Choice>
              <mc:Fallback>
                <p:oleObj name="公式" r:id="rId19" imgW="926698" imgH="215806"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73513" y="5788050"/>
                        <a:ext cx="1833562"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26"/>
          <p:cNvGraphicFramePr>
            <a:graphicFrameLocks noChangeAspect="1"/>
          </p:cNvGraphicFramePr>
          <p:nvPr>
            <p:extLst>
              <p:ext uri="{D42A27DB-BD31-4B8C-83A1-F6EECF244321}">
                <p14:modId xmlns:p14="http://schemas.microsoft.com/office/powerpoint/2010/main" val="1786609264"/>
              </p:ext>
            </p:extLst>
          </p:nvPr>
        </p:nvGraphicFramePr>
        <p:xfrm>
          <a:off x="6424613" y="5802337"/>
          <a:ext cx="1455737" cy="434975"/>
        </p:xfrm>
        <a:graphic>
          <a:graphicData uri="http://schemas.openxmlformats.org/presentationml/2006/ole">
            <mc:AlternateContent xmlns:mc="http://schemas.openxmlformats.org/markup-compatibility/2006">
              <mc:Choice xmlns:v="urn:schemas-microsoft-com:vml" Requires="v">
                <p:oleObj spid="_x0000_s184867" name="公式" r:id="rId21" imgW="736280" imgH="215806" progId="Equation.3">
                  <p:embed/>
                </p:oleObj>
              </mc:Choice>
              <mc:Fallback>
                <p:oleObj name="公式" r:id="rId21" imgW="736280" imgH="215806"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24613" y="5802337"/>
                        <a:ext cx="1455737"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Rectangle 29"/>
          <p:cNvSpPr>
            <a:spLocks noChangeArrowheads="1"/>
          </p:cNvSpPr>
          <p:nvPr/>
        </p:nvSpPr>
        <p:spPr bwMode="auto">
          <a:xfrm>
            <a:off x="603250" y="5332437"/>
            <a:ext cx="30480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nSpc>
                <a:spcPct val="100000"/>
              </a:lnSpc>
            </a:pPr>
            <a:r>
              <a:rPr lang="zh-CN" altLang="en-US"/>
              <a:t>三个判别界面分别为：</a:t>
            </a:r>
            <a:endParaRPr lang="zh-CN" altLang="en-US">
              <a:latin typeface="Arial" panose="020B0604020202020204" pitchFamily="34" charset="0"/>
            </a:endParaRPr>
          </a:p>
        </p:txBody>
      </p:sp>
      <p:sp>
        <p:nvSpPr>
          <p:cNvPr id="18" name="Text Box 225"/>
          <p:cNvSpPr txBox="1">
            <a:spLocks noChangeArrowheads="1"/>
          </p:cNvSpPr>
          <p:nvPr/>
        </p:nvSpPr>
        <p:spPr bwMode="auto">
          <a:xfrm>
            <a:off x="603250" y="6237312"/>
            <a:ext cx="274461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defPPr>
              <a:defRPr lang="zh-CN"/>
            </a:defPPr>
            <a:lvl1pPr indent="0">
              <a:defRPr sz="2000">
                <a:solidFill>
                  <a:srgbClr val="000000"/>
                </a:solidFill>
                <a:latin typeface="Times New Roman" panose="02020603050405020304" pitchFamily="18"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vl6pPr fontAlgn="base">
              <a:spcBef>
                <a:spcPct val="0"/>
              </a:spcBef>
              <a:spcAft>
                <a:spcPct val="0"/>
              </a:spcAft>
              <a:defRPr>
                <a:latin typeface="Arial" panose="020B0604020202020204" pitchFamily="34" charset="0"/>
              </a:defRPr>
            </a:lvl6pPr>
            <a:lvl7pPr fontAlgn="base">
              <a:spcBef>
                <a:spcPct val="0"/>
              </a:spcBef>
              <a:spcAft>
                <a:spcPct val="0"/>
              </a:spcAft>
              <a:defRPr>
                <a:latin typeface="Arial" panose="020B0604020202020204" pitchFamily="34" charset="0"/>
              </a:defRPr>
            </a:lvl7pPr>
            <a:lvl8pPr fontAlgn="base">
              <a:spcBef>
                <a:spcPct val="0"/>
              </a:spcBef>
              <a:spcAft>
                <a:spcPct val="0"/>
              </a:spcAft>
              <a:defRPr>
                <a:latin typeface="Arial" panose="020B0604020202020204" pitchFamily="34" charset="0"/>
              </a:defRPr>
            </a:lvl8pPr>
            <a:lvl9pPr fontAlgn="base">
              <a:spcBef>
                <a:spcPct val="0"/>
              </a:spcBef>
              <a:spcAft>
                <a:spcPct val="0"/>
              </a:spcAft>
              <a:defRPr>
                <a:latin typeface="Arial" panose="020B0604020202020204" pitchFamily="34" charset="0"/>
              </a:defRPr>
            </a:lvl9pPr>
          </a:lstStyle>
          <a:p>
            <a:r>
              <a:rPr lang="zh-CN" altLang="en-US" dirty="0"/>
              <a:t>图示如下：</a:t>
            </a:r>
          </a:p>
        </p:txBody>
      </p:sp>
    </p:spTree>
    <p:extLst>
      <p:ext uri="{BB962C8B-B14F-4D97-AF65-F5344CB8AC3E}">
        <p14:creationId xmlns:p14="http://schemas.microsoft.com/office/powerpoint/2010/main" val="118513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9"/>
          <p:cNvGrpSpPr>
            <a:grpSpLocks/>
          </p:cNvGrpSpPr>
          <p:nvPr/>
        </p:nvGrpSpPr>
        <p:grpSpPr bwMode="auto">
          <a:xfrm>
            <a:off x="1333500" y="202357"/>
            <a:ext cx="6599238" cy="5637213"/>
            <a:chOff x="1468" y="202"/>
            <a:chExt cx="4141" cy="3543"/>
          </a:xfrm>
        </p:grpSpPr>
        <p:sp>
          <p:nvSpPr>
            <p:cNvPr id="5" name="Rectangle 50"/>
            <p:cNvSpPr>
              <a:spLocks noChangeArrowheads="1"/>
            </p:cNvSpPr>
            <p:nvPr/>
          </p:nvSpPr>
          <p:spPr bwMode="auto">
            <a:xfrm>
              <a:off x="2049" y="2853"/>
              <a:ext cx="65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700" b="1">
                  <a:solidFill>
                    <a:srgbClr val="000000"/>
                  </a:solidFill>
                  <a:latin typeface="Times New Roman" panose="02020603050405020304" pitchFamily="18" charset="0"/>
                </a:rPr>
                <a:t>1</a:t>
              </a:r>
              <a:endParaRPr lang="en-US" altLang="zh-CN">
                <a:solidFill>
                  <a:srgbClr val="000000"/>
                </a:solidFill>
                <a:latin typeface="Times New Roman" panose="02020603050405020304" pitchFamily="18" charset="0"/>
              </a:endParaRPr>
            </a:p>
          </p:txBody>
        </p:sp>
        <p:sp>
          <p:nvSpPr>
            <p:cNvPr id="6" name="Rectangle 51"/>
            <p:cNvSpPr>
              <a:spLocks noChangeArrowheads="1"/>
            </p:cNvSpPr>
            <p:nvPr/>
          </p:nvSpPr>
          <p:spPr bwMode="auto">
            <a:xfrm>
              <a:off x="2116" y="2853"/>
              <a:ext cx="62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700" b="1">
                  <a:solidFill>
                    <a:srgbClr val="000000"/>
                  </a:solidFill>
                  <a:latin typeface="Times New Roman" panose="02020603050405020304" pitchFamily="18" charset="0"/>
                </a:rPr>
                <a:t> </a:t>
              </a:r>
              <a:endParaRPr lang="en-US" altLang="zh-CN">
                <a:solidFill>
                  <a:srgbClr val="000000"/>
                </a:solidFill>
                <a:latin typeface="Times New Roman" panose="02020603050405020304" pitchFamily="18" charset="0"/>
              </a:endParaRPr>
            </a:p>
          </p:txBody>
        </p:sp>
        <p:sp>
          <p:nvSpPr>
            <p:cNvPr id="7" name="Rectangle 52"/>
            <p:cNvSpPr>
              <a:spLocks noChangeArrowheads="1"/>
            </p:cNvSpPr>
            <p:nvPr/>
          </p:nvSpPr>
          <p:spPr bwMode="auto">
            <a:xfrm>
              <a:off x="1485" y="2835"/>
              <a:ext cx="65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700" b="1">
                  <a:solidFill>
                    <a:srgbClr val="000000"/>
                  </a:solidFill>
                  <a:latin typeface="Times New Roman" panose="02020603050405020304" pitchFamily="18" charset="0"/>
                </a:rPr>
                <a:t>0</a:t>
              </a:r>
              <a:endParaRPr lang="en-US" altLang="zh-CN">
                <a:solidFill>
                  <a:srgbClr val="000000"/>
                </a:solidFill>
                <a:latin typeface="Times New Roman" panose="02020603050405020304" pitchFamily="18" charset="0"/>
              </a:endParaRPr>
            </a:p>
          </p:txBody>
        </p:sp>
        <p:sp>
          <p:nvSpPr>
            <p:cNvPr id="8" name="Rectangle 53"/>
            <p:cNvSpPr>
              <a:spLocks noChangeArrowheads="1"/>
            </p:cNvSpPr>
            <p:nvPr/>
          </p:nvSpPr>
          <p:spPr bwMode="auto">
            <a:xfrm>
              <a:off x="1471" y="3159"/>
              <a:ext cx="698"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700" b="1">
                  <a:solidFill>
                    <a:srgbClr val="000000"/>
                  </a:solidFill>
                  <a:latin typeface="Times New Roman" panose="02020603050405020304" pitchFamily="18" charset="0"/>
                </a:rPr>
                <a:t>-1</a:t>
              </a:r>
              <a:endParaRPr lang="en-US" altLang="zh-CN">
                <a:solidFill>
                  <a:srgbClr val="000000"/>
                </a:solidFill>
                <a:latin typeface="Times New Roman" panose="02020603050405020304" pitchFamily="18" charset="0"/>
              </a:endParaRPr>
            </a:p>
          </p:txBody>
        </p:sp>
        <p:sp>
          <p:nvSpPr>
            <p:cNvPr id="9" name="Rectangle 54"/>
            <p:cNvSpPr>
              <a:spLocks noChangeArrowheads="1"/>
            </p:cNvSpPr>
            <p:nvPr/>
          </p:nvSpPr>
          <p:spPr bwMode="auto">
            <a:xfrm>
              <a:off x="1468" y="2371"/>
              <a:ext cx="65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700" b="1">
                  <a:solidFill>
                    <a:srgbClr val="000000"/>
                  </a:solidFill>
                  <a:latin typeface="Times New Roman" panose="02020603050405020304" pitchFamily="18" charset="0"/>
                </a:rPr>
                <a:t>1</a:t>
              </a:r>
              <a:endParaRPr lang="en-US" altLang="zh-CN">
                <a:solidFill>
                  <a:srgbClr val="000000"/>
                </a:solidFill>
                <a:latin typeface="Times New Roman" panose="02020603050405020304" pitchFamily="18" charset="0"/>
              </a:endParaRPr>
            </a:p>
          </p:txBody>
        </p:sp>
        <p:grpSp>
          <p:nvGrpSpPr>
            <p:cNvPr id="10" name="Group 55"/>
            <p:cNvGrpSpPr>
              <a:grpSpLocks/>
            </p:cNvGrpSpPr>
            <p:nvPr/>
          </p:nvGrpSpPr>
          <p:grpSpPr bwMode="auto">
            <a:xfrm>
              <a:off x="1703" y="202"/>
              <a:ext cx="765" cy="367"/>
              <a:chOff x="1703" y="202"/>
              <a:chExt cx="765" cy="367"/>
            </a:xfrm>
          </p:grpSpPr>
          <p:sp>
            <p:nvSpPr>
              <p:cNvPr id="46" name="Rectangle 56"/>
              <p:cNvSpPr>
                <a:spLocks noChangeArrowheads="1"/>
              </p:cNvSpPr>
              <p:nvPr/>
            </p:nvSpPr>
            <p:spPr bwMode="auto">
              <a:xfrm>
                <a:off x="1811" y="354"/>
                <a:ext cx="65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800">
                    <a:solidFill>
                      <a:srgbClr val="000000"/>
                    </a:solidFill>
                    <a:latin typeface="Times New Roman" panose="02020603050405020304" pitchFamily="18" charset="0"/>
                  </a:rPr>
                  <a:t>2</a:t>
                </a:r>
                <a:endParaRPr lang="en-US" altLang="zh-CN">
                  <a:solidFill>
                    <a:srgbClr val="000000"/>
                  </a:solidFill>
                  <a:latin typeface="Times New Roman" panose="02020603050405020304" pitchFamily="18" charset="0"/>
                </a:endParaRPr>
              </a:p>
            </p:txBody>
          </p:sp>
          <p:sp>
            <p:nvSpPr>
              <p:cNvPr id="47" name="Rectangle 57"/>
              <p:cNvSpPr>
                <a:spLocks noChangeArrowheads="1"/>
              </p:cNvSpPr>
              <p:nvPr/>
            </p:nvSpPr>
            <p:spPr bwMode="auto">
              <a:xfrm>
                <a:off x="1703" y="202"/>
                <a:ext cx="692"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000" i="1">
                    <a:solidFill>
                      <a:srgbClr val="000000"/>
                    </a:solidFill>
                    <a:latin typeface="Times New Roman" panose="02020603050405020304" pitchFamily="18" charset="0"/>
                  </a:rPr>
                  <a:t>x</a:t>
                </a:r>
                <a:endParaRPr lang="en-US" altLang="zh-CN">
                  <a:solidFill>
                    <a:srgbClr val="000000"/>
                  </a:solidFill>
                  <a:latin typeface="Times New Roman" panose="02020603050405020304" pitchFamily="18" charset="0"/>
                </a:endParaRPr>
              </a:p>
            </p:txBody>
          </p:sp>
        </p:grpSp>
        <p:grpSp>
          <p:nvGrpSpPr>
            <p:cNvPr id="11" name="Group 58"/>
            <p:cNvGrpSpPr>
              <a:grpSpLocks/>
            </p:cNvGrpSpPr>
            <p:nvPr/>
          </p:nvGrpSpPr>
          <p:grpSpPr bwMode="auto">
            <a:xfrm>
              <a:off x="4107" y="2724"/>
              <a:ext cx="732" cy="325"/>
              <a:chOff x="4107" y="2724"/>
              <a:chExt cx="732" cy="325"/>
            </a:xfrm>
          </p:grpSpPr>
          <p:sp>
            <p:nvSpPr>
              <p:cNvPr id="44" name="Rectangle 59"/>
              <p:cNvSpPr>
                <a:spLocks noChangeArrowheads="1"/>
              </p:cNvSpPr>
              <p:nvPr/>
            </p:nvSpPr>
            <p:spPr bwMode="auto">
              <a:xfrm>
                <a:off x="4190" y="2856"/>
                <a:ext cx="64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solidFill>
                      <a:srgbClr val="000000"/>
                    </a:solidFill>
                    <a:latin typeface="Times New Roman" panose="02020603050405020304" pitchFamily="18" charset="0"/>
                  </a:rPr>
                  <a:t>1</a:t>
                </a:r>
                <a:endParaRPr lang="en-US" altLang="zh-CN">
                  <a:solidFill>
                    <a:srgbClr val="000000"/>
                  </a:solidFill>
                  <a:latin typeface="Times New Roman" panose="02020603050405020304" pitchFamily="18" charset="0"/>
                </a:endParaRPr>
              </a:p>
            </p:txBody>
          </p:sp>
          <p:sp>
            <p:nvSpPr>
              <p:cNvPr id="45" name="Rectangle 60"/>
              <p:cNvSpPr>
                <a:spLocks noChangeArrowheads="1"/>
              </p:cNvSpPr>
              <p:nvPr/>
            </p:nvSpPr>
            <p:spPr bwMode="auto">
              <a:xfrm>
                <a:off x="4107" y="2724"/>
                <a:ext cx="681"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700" i="1">
                    <a:solidFill>
                      <a:srgbClr val="000000"/>
                    </a:solidFill>
                    <a:latin typeface="Times New Roman" panose="02020603050405020304" pitchFamily="18" charset="0"/>
                  </a:rPr>
                  <a:t>x</a:t>
                </a:r>
                <a:endParaRPr lang="en-US" altLang="zh-CN">
                  <a:solidFill>
                    <a:srgbClr val="000000"/>
                  </a:solidFill>
                  <a:latin typeface="Times New Roman" panose="02020603050405020304" pitchFamily="18" charset="0"/>
                </a:endParaRPr>
              </a:p>
            </p:txBody>
          </p:sp>
        </p:grpSp>
        <p:grpSp>
          <p:nvGrpSpPr>
            <p:cNvPr id="12" name="Group 61"/>
            <p:cNvGrpSpPr>
              <a:grpSpLocks/>
            </p:cNvGrpSpPr>
            <p:nvPr/>
          </p:nvGrpSpPr>
          <p:grpSpPr bwMode="auto">
            <a:xfrm>
              <a:off x="3693" y="3437"/>
              <a:ext cx="1377" cy="308"/>
              <a:chOff x="3693" y="3437"/>
              <a:chExt cx="1377" cy="308"/>
            </a:xfrm>
          </p:grpSpPr>
          <p:sp>
            <p:nvSpPr>
              <p:cNvPr id="37" name="Rectangle 62"/>
              <p:cNvSpPr>
                <a:spLocks noChangeArrowheads="1"/>
              </p:cNvSpPr>
              <p:nvPr/>
            </p:nvSpPr>
            <p:spPr bwMode="auto">
              <a:xfrm>
                <a:off x="4388" y="3458"/>
                <a:ext cx="68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00"/>
                    </a:solidFill>
                    <a:latin typeface="Times New Roman" panose="02020603050405020304" pitchFamily="18" charset="0"/>
                  </a:rPr>
                  <a:t>0</a:t>
                </a:r>
              </a:p>
            </p:txBody>
          </p:sp>
          <p:sp>
            <p:nvSpPr>
              <p:cNvPr id="38" name="Rectangle 63"/>
              <p:cNvSpPr>
                <a:spLocks noChangeArrowheads="1"/>
              </p:cNvSpPr>
              <p:nvPr/>
            </p:nvSpPr>
            <p:spPr bwMode="auto">
              <a:xfrm>
                <a:off x="4122" y="3458"/>
                <a:ext cx="650"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00"/>
                    </a:solidFill>
                    <a:latin typeface="Times New Roman" panose="02020603050405020304" pitchFamily="18" charset="0"/>
                  </a:rPr>
                  <a:t>)</a:t>
                </a:r>
              </a:p>
            </p:txBody>
          </p:sp>
          <p:sp>
            <p:nvSpPr>
              <p:cNvPr id="39" name="Rectangle 64"/>
              <p:cNvSpPr>
                <a:spLocks noChangeArrowheads="1"/>
              </p:cNvSpPr>
              <p:nvPr/>
            </p:nvSpPr>
            <p:spPr bwMode="auto">
              <a:xfrm>
                <a:off x="3889" y="3458"/>
                <a:ext cx="650"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00"/>
                    </a:solidFill>
                    <a:latin typeface="Times New Roman" panose="02020603050405020304" pitchFamily="18" charset="0"/>
                  </a:rPr>
                  <a:t>(</a:t>
                </a:r>
              </a:p>
            </p:txBody>
          </p:sp>
          <p:sp>
            <p:nvSpPr>
              <p:cNvPr id="40" name="Rectangle 65"/>
              <p:cNvSpPr>
                <a:spLocks noChangeArrowheads="1"/>
              </p:cNvSpPr>
              <p:nvPr/>
            </p:nvSpPr>
            <p:spPr bwMode="auto">
              <a:xfrm>
                <a:off x="3805" y="3578"/>
                <a:ext cx="64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solidFill>
                      <a:srgbClr val="000000"/>
                    </a:solidFill>
                    <a:latin typeface="Times New Roman" panose="02020603050405020304" pitchFamily="18" charset="0"/>
                  </a:rPr>
                  <a:t>2</a:t>
                </a:r>
                <a:endParaRPr lang="en-US" altLang="zh-CN">
                  <a:solidFill>
                    <a:srgbClr val="000000"/>
                  </a:solidFill>
                  <a:latin typeface="Times New Roman" panose="02020603050405020304" pitchFamily="18" charset="0"/>
                </a:endParaRPr>
              </a:p>
            </p:txBody>
          </p:sp>
          <p:sp>
            <p:nvSpPr>
              <p:cNvPr id="41" name="Rectangle 66"/>
              <p:cNvSpPr>
                <a:spLocks noChangeArrowheads="1"/>
              </p:cNvSpPr>
              <p:nvPr/>
            </p:nvSpPr>
            <p:spPr bwMode="auto">
              <a:xfrm>
                <a:off x="4236" y="3437"/>
                <a:ext cx="69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00"/>
                    </a:solidFill>
                    <a:latin typeface="Symbol" panose="05050102010706020507" pitchFamily="18" charset="2"/>
                  </a:rPr>
                  <a:t>=</a:t>
                </a:r>
                <a:endParaRPr lang="en-US" altLang="zh-CN">
                  <a:solidFill>
                    <a:srgbClr val="000000"/>
                  </a:solidFill>
                  <a:latin typeface="Times New Roman" panose="02020603050405020304" pitchFamily="18" charset="0"/>
                </a:endParaRPr>
              </a:p>
            </p:txBody>
          </p:sp>
          <p:sp>
            <p:nvSpPr>
              <p:cNvPr id="42" name="Rectangle 67"/>
              <p:cNvSpPr>
                <a:spLocks noChangeArrowheads="1"/>
              </p:cNvSpPr>
              <p:nvPr/>
            </p:nvSpPr>
            <p:spPr bwMode="auto">
              <a:xfrm>
                <a:off x="3972" y="3458"/>
                <a:ext cx="713"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i="1">
                    <a:solidFill>
                      <a:srgbClr val="000000"/>
                    </a:solidFill>
                    <a:latin typeface="Times New Roman" panose="02020603050405020304" pitchFamily="18" charset="0"/>
                  </a:rPr>
                  <a:t>X</a:t>
                </a:r>
                <a:endParaRPr lang="en-US" altLang="zh-CN" b="1">
                  <a:solidFill>
                    <a:srgbClr val="000000"/>
                  </a:solidFill>
                  <a:latin typeface="Times New Roman" panose="02020603050405020304" pitchFamily="18" charset="0"/>
                </a:endParaRPr>
              </a:p>
            </p:txBody>
          </p:sp>
          <p:sp>
            <p:nvSpPr>
              <p:cNvPr id="43" name="Rectangle 68"/>
              <p:cNvSpPr>
                <a:spLocks noChangeArrowheads="1"/>
              </p:cNvSpPr>
              <p:nvPr/>
            </p:nvSpPr>
            <p:spPr bwMode="auto">
              <a:xfrm>
                <a:off x="3693" y="3458"/>
                <a:ext cx="68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grpSp>
        <p:grpSp>
          <p:nvGrpSpPr>
            <p:cNvPr id="13" name="Group 69"/>
            <p:cNvGrpSpPr>
              <a:grpSpLocks/>
            </p:cNvGrpSpPr>
            <p:nvPr/>
          </p:nvGrpSpPr>
          <p:grpSpPr bwMode="auto">
            <a:xfrm>
              <a:off x="4276" y="2177"/>
              <a:ext cx="1333" cy="295"/>
              <a:chOff x="4276" y="2177"/>
              <a:chExt cx="1333" cy="295"/>
            </a:xfrm>
          </p:grpSpPr>
          <p:sp>
            <p:nvSpPr>
              <p:cNvPr id="30" name="Rectangle 70"/>
              <p:cNvSpPr>
                <a:spLocks noChangeArrowheads="1"/>
              </p:cNvSpPr>
              <p:nvPr/>
            </p:nvSpPr>
            <p:spPr bwMode="auto">
              <a:xfrm>
                <a:off x="4932" y="2197"/>
                <a:ext cx="677"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300">
                    <a:solidFill>
                      <a:srgbClr val="000000"/>
                    </a:solidFill>
                    <a:latin typeface="Times New Roman" panose="02020603050405020304" pitchFamily="18" charset="0"/>
                  </a:rPr>
                  <a:t>0</a:t>
                </a:r>
                <a:endParaRPr lang="en-US" altLang="zh-CN">
                  <a:solidFill>
                    <a:srgbClr val="000000"/>
                  </a:solidFill>
                  <a:latin typeface="Times New Roman" panose="02020603050405020304" pitchFamily="18" charset="0"/>
                </a:endParaRPr>
              </a:p>
            </p:txBody>
          </p:sp>
          <p:sp>
            <p:nvSpPr>
              <p:cNvPr id="31" name="Rectangle 71"/>
              <p:cNvSpPr>
                <a:spLocks noChangeArrowheads="1"/>
              </p:cNvSpPr>
              <p:nvPr/>
            </p:nvSpPr>
            <p:spPr bwMode="auto">
              <a:xfrm>
                <a:off x="4679" y="2197"/>
                <a:ext cx="647"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300">
                    <a:solidFill>
                      <a:srgbClr val="000000"/>
                    </a:solidFill>
                    <a:latin typeface="Times New Roman" panose="02020603050405020304" pitchFamily="18" charset="0"/>
                  </a:rPr>
                  <a:t>)</a:t>
                </a:r>
                <a:endParaRPr lang="en-US" altLang="zh-CN">
                  <a:solidFill>
                    <a:srgbClr val="000000"/>
                  </a:solidFill>
                  <a:latin typeface="Times New Roman" panose="02020603050405020304" pitchFamily="18" charset="0"/>
                </a:endParaRPr>
              </a:p>
            </p:txBody>
          </p:sp>
          <p:sp>
            <p:nvSpPr>
              <p:cNvPr id="32" name="Rectangle 72"/>
              <p:cNvSpPr>
                <a:spLocks noChangeArrowheads="1"/>
              </p:cNvSpPr>
              <p:nvPr/>
            </p:nvSpPr>
            <p:spPr bwMode="auto">
              <a:xfrm>
                <a:off x="4457" y="2197"/>
                <a:ext cx="647"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300">
                    <a:solidFill>
                      <a:srgbClr val="000000"/>
                    </a:solidFill>
                    <a:latin typeface="Times New Roman" panose="02020603050405020304" pitchFamily="18" charset="0"/>
                  </a:rPr>
                  <a:t>(</a:t>
                </a:r>
                <a:endParaRPr lang="en-US" altLang="zh-CN">
                  <a:solidFill>
                    <a:srgbClr val="000000"/>
                  </a:solidFill>
                  <a:latin typeface="Times New Roman" panose="02020603050405020304" pitchFamily="18" charset="0"/>
                </a:endParaRPr>
              </a:p>
            </p:txBody>
          </p:sp>
          <p:sp>
            <p:nvSpPr>
              <p:cNvPr id="33" name="Rectangle 73"/>
              <p:cNvSpPr>
                <a:spLocks noChangeArrowheads="1"/>
              </p:cNvSpPr>
              <p:nvPr/>
            </p:nvSpPr>
            <p:spPr bwMode="auto">
              <a:xfrm>
                <a:off x="4381" y="2311"/>
                <a:ext cx="63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300">
                    <a:solidFill>
                      <a:srgbClr val="000000"/>
                    </a:solidFill>
                    <a:latin typeface="Times New Roman" panose="02020603050405020304" pitchFamily="18" charset="0"/>
                  </a:rPr>
                  <a:t>3</a:t>
                </a:r>
                <a:endParaRPr lang="en-US" altLang="zh-CN">
                  <a:solidFill>
                    <a:srgbClr val="000000"/>
                  </a:solidFill>
                  <a:latin typeface="Times New Roman" panose="02020603050405020304" pitchFamily="18" charset="0"/>
                </a:endParaRPr>
              </a:p>
            </p:txBody>
          </p:sp>
          <p:sp>
            <p:nvSpPr>
              <p:cNvPr id="34" name="Rectangle 74"/>
              <p:cNvSpPr>
                <a:spLocks noChangeArrowheads="1"/>
              </p:cNvSpPr>
              <p:nvPr/>
            </p:nvSpPr>
            <p:spPr bwMode="auto">
              <a:xfrm>
                <a:off x="4787" y="2177"/>
                <a:ext cx="687"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300">
                    <a:solidFill>
                      <a:srgbClr val="000000"/>
                    </a:solidFill>
                    <a:latin typeface="Symbol" panose="05050102010706020507" pitchFamily="18" charset="2"/>
                  </a:rPr>
                  <a:t>=</a:t>
                </a:r>
                <a:endParaRPr lang="en-US" altLang="zh-CN">
                  <a:solidFill>
                    <a:srgbClr val="000000"/>
                  </a:solidFill>
                  <a:latin typeface="Times New Roman" panose="02020603050405020304" pitchFamily="18" charset="0"/>
                </a:endParaRPr>
              </a:p>
            </p:txBody>
          </p:sp>
          <p:sp>
            <p:nvSpPr>
              <p:cNvPr id="35" name="Rectangle 75"/>
              <p:cNvSpPr>
                <a:spLocks noChangeArrowheads="1"/>
              </p:cNvSpPr>
              <p:nvPr/>
            </p:nvSpPr>
            <p:spPr bwMode="auto">
              <a:xfrm>
                <a:off x="4536" y="2197"/>
                <a:ext cx="708"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300" b="1" i="1">
                    <a:solidFill>
                      <a:srgbClr val="000000"/>
                    </a:solidFill>
                    <a:latin typeface="Times New Roman" panose="02020603050405020304" pitchFamily="18" charset="0"/>
                  </a:rPr>
                  <a:t>X</a:t>
                </a:r>
                <a:endParaRPr lang="en-US" altLang="zh-CN" b="1">
                  <a:solidFill>
                    <a:srgbClr val="000000"/>
                  </a:solidFill>
                  <a:latin typeface="Times New Roman" panose="02020603050405020304" pitchFamily="18" charset="0"/>
                </a:endParaRPr>
              </a:p>
            </p:txBody>
          </p:sp>
          <p:sp>
            <p:nvSpPr>
              <p:cNvPr id="36" name="Rectangle 76"/>
              <p:cNvSpPr>
                <a:spLocks noChangeArrowheads="1"/>
              </p:cNvSpPr>
              <p:nvPr/>
            </p:nvSpPr>
            <p:spPr bwMode="auto">
              <a:xfrm>
                <a:off x="4276" y="2197"/>
                <a:ext cx="677"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300"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grpSp>
        <p:sp>
          <p:nvSpPr>
            <p:cNvPr id="14" name="Rectangle 77"/>
            <p:cNvSpPr>
              <a:spLocks noChangeArrowheads="1"/>
            </p:cNvSpPr>
            <p:nvPr/>
          </p:nvSpPr>
          <p:spPr bwMode="auto">
            <a:xfrm>
              <a:off x="3965" y="697"/>
              <a:ext cx="650"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00"/>
                  </a:solidFill>
                  <a:latin typeface="Times New Roman" panose="02020603050405020304" pitchFamily="18" charset="0"/>
                </a:rPr>
                <a:t>(</a:t>
              </a:r>
            </a:p>
          </p:txBody>
        </p:sp>
        <p:sp>
          <p:nvSpPr>
            <p:cNvPr id="15" name="Rectangle 78"/>
            <p:cNvSpPr>
              <a:spLocks noChangeArrowheads="1"/>
            </p:cNvSpPr>
            <p:nvPr/>
          </p:nvSpPr>
          <p:spPr bwMode="auto">
            <a:xfrm>
              <a:off x="3890" y="817"/>
              <a:ext cx="64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solidFill>
                    <a:srgbClr val="000000"/>
                  </a:solidFill>
                  <a:latin typeface="Times New Roman" panose="02020603050405020304" pitchFamily="18" charset="0"/>
                </a:rPr>
                <a:t>1</a:t>
              </a:r>
              <a:endParaRPr lang="en-US" altLang="zh-CN">
                <a:solidFill>
                  <a:srgbClr val="000000"/>
                </a:solidFill>
                <a:latin typeface="Times New Roman" panose="02020603050405020304" pitchFamily="18" charset="0"/>
              </a:endParaRPr>
            </a:p>
          </p:txBody>
        </p:sp>
        <p:grpSp>
          <p:nvGrpSpPr>
            <p:cNvPr id="16" name="Group 79"/>
            <p:cNvGrpSpPr>
              <a:grpSpLocks/>
            </p:cNvGrpSpPr>
            <p:nvPr/>
          </p:nvGrpSpPr>
          <p:grpSpPr bwMode="auto">
            <a:xfrm>
              <a:off x="4198" y="676"/>
              <a:ext cx="948" cy="308"/>
              <a:chOff x="4198" y="676"/>
              <a:chExt cx="948" cy="308"/>
            </a:xfrm>
          </p:grpSpPr>
          <p:sp>
            <p:nvSpPr>
              <p:cNvPr id="27" name="Rectangle 80"/>
              <p:cNvSpPr>
                <a:spLocks noChangeArrowheads="1"/>
              </p:cNvSpPr>
              <p:nvPr/>
            </p:nvSpPr>
            <p:spPr bwMode="auto">
              <a:xfrm>
                <a:off x="4464" y="697"/>
                <a:ext cx="68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00"/>
                    </a:solidFill>
                    <a:latin typeface="Times New Roman" panose="02020603050405020304" pitchFamily="18" charset="0"/>
                  </a:rPr>
                  <a:t>0</a:t>
                </a:r>
              </a:p>
            </p:txBody>
          </p:sp>
          <p:sp>
            <p:nvSpPr>
              <p:cNvPr id="28" name="Rectangle 81"/>
              <p:cNvSpPr>
                <a:spLocks noChangeArrowheads="1"/>
              </p:cNvSpPr>
              <p:nvPr/>
            </p:nvSpPr>
            <p:spPr bwMode="auto">
              <a:xfrm>
                <a:off x="4198" y="697"/>
                <a:ext cx="650"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00"/>
                    </a:solidFill>
                    <a:latin typeface="Times New Roman" panose="02020603050405020304" pitchFamily="18" charset="0"/>
                  </a:rPr>
                  <a:t>)</a:t>
                </a:r>
              </a:p>
            </p:txBody>
          </p:sp>
          <p:sp>
            <p:nvSpPr>
              <p:cNvPr id="29" name="Rectangle 82"/>
              <p:cNvSpPr>
                <a:spLocks noChangeArrowheads="1"/>
              </p:cNvSpPr>
              <p:nvPr/>
            </p:nvSpPr>
            <p:spPr bwMode="auto">
              <a:xfrm>
                <a:off x="4311" y="676"/>
                <a:ext cx="690"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00"/>
                    </a:solidFill>
                    <a:latin typeface="Symbol" panose="05050102010706020507" pitchFamily="18" charset="2"/>
                  </a:rPr>
                  <a:t>=</a:t>
                </a:r>
                <a:endParaRPr lang="en-US" altLang="zh-CN">
                  <a:solidFill>
                    <a:srgbClr val="000000"/>
                  </a:solidFill>
                  <a:latin typeface="Times New Roman" panose="02020603050405020304" pitchFamily="18" charset="0"/>
                </a:endParaRPr>
              </a:p>
            </p:txBody>
          </p:sp>
        </p:grpSp>
        <p:sp>
          <p:nvSpPr>
            <p:cNvPr id="17" name="Rectangle 83"/>
            <p:cNvSpPr>
              <a:spLocks noChangeArrowheads="1"/>
            </p:cNvSpPr>
            <p:nvPr/>
          </p:nvSpPr>
          <p:spPr bwMode="auto">
            <a:xfrm>
              <a:off x="4048" y="697"/>
              <a:ext cx="713"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i="1">
                  <a:solidFill>
                    <a:srgbClr val="000000"/>
                  </a:solidFill>
                  <a:latin typeface="Times New Roman" panose="02020603050405020304" pitchFamily="18" charset="0"/>
                </a:rPr>
                <a:t>X</a:t>
              </a:r>
              <a:endParaRPr lang="en-US" altLang="zh-CN" b="1">
                <a:solidFill>
                  <a:srgbClr val="000000"/>
                </a:solidFill>
                <a:latin typeface="Times New Roman" panose="02020603050405020304" pitchFamily="18" charset="0"/>
              </a:endParaRPr>
            </a:p>
          </p:txBody>
        </p:sp>
        <p:sp>
          <p:nvSpPr>
            <p:cNvPr id="18" name="Rectangle 84"/>
            <p:cNvSpPr>
              <a:spLocks noChangeArrowheads="1"/>
            </p:cNvSpPr>
            <p:nvPr/>
          </p:nvSpPr>
          <p:spPr bwMode="auto">
            <a:xfrm>
              <a:off x="3789" y="697"/>
              <a:ext cx="68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sp>
          <p:nvSpPr>
            <p:cNvPr id="19" name="Line 85"/>
            <p:cNvSpPr>
              <a:spLocks noChangeShapeType="1"/>
            </p:cNvSpPr>
            <p:nvPr/>
          </p:nvSpPr>
          <p:spPr bwMode="auto">
            <a:xfrm>
              <a:off x="1684" y="2358"/>
              <a:ext cx="3141" cy="1"/>
            </a:xfrm>
            <a:prstGeom prst="line">
              <a:avLst/>
            </a:prstGeom>
            <a:noFill/>
            <a:ln w="26988">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86"/>
            <p:cNvSpPr>
              <a:spLocks noChangeShapeType="1"/>
            </p:cNvSpPr>
            <p:nvPr/>
          </p:nvSpPr>
          <p:spPr bwMode="auto">
            <a:xfrm>
              <a:off x="1832" y="612"/>
              <a:ext cx="2746" cy="2808"/>
            </a:xfrm>
            <a:prstGeom prst="line">
              <a:avLst/>
            </a:prstGeom>
            <a:noFill/>
            <a:ln w="26988">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87"/>
            <p:cNvSpPr>
              <a:spLocks noChangeShapeType="1"/>
            </p:cNvSpPr>
            <p:nvPr/>
          </p:nvSpPr>
          <p:spPr bwMode="auto">
            <a:xfrm flipV="1">
              <a:off x="2097" y="976"/>
              <a:ext cx="2422" cy="2387"/>
            </a:xfrm>
            <a:prstGeom prst="line">
              <a:avLst/>
            </a:prstGeom>
            <a:noFill/>
            <a:ln w="26988">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Freeform 88"/>
            <p:cNvSpPr>
              <a:spLocks noEditPoints="1"/>
            </p:cNvSpPr>
            <p:nvPr/>
          </p:nvSpPr>
          <p:spPr bwMode="auto">
            <a:xfrm>
              <a:off x="1691" y="2774"/>
              <a:ext cx="2985" cy="67"/>
            </a:xfrm>
            <a:custGeom>
              <a:avLst/>
              <a:gdLst>
                <a:gd name="T0" fmla="*/ 0 w 2985"/>
                <a:gd name="T1" fmla="*/ 25 h 67"/>
                <a:gd name="T2" fmla="*/ 2930 w 2985"/>
                <a:gd name="T3" fmla="*/ 25 h 67"/>
                <a:gd name="T4" fmla="*/ 2930 w 2985"/>
                <a:gd name="T5" fmla="*/ 42 h 67"/>
                <a:gd name="T6" fmla="*/ 0 w 2985"/>
                <a:gd name="T7" fmla="*/ 42 h 67"/>
                <a:gd name="T8" fmla="*/ 0 w 2985"/>
                <a:gd name="T9" fmla="*/ 25 h 67"/>
                <a:gd name="T10" fmla="*/ 2919 w 2985"/>
                <a:gd name="T11" fmla="*/ 0 h 67"/>
                <a:gd name="T12" fmla="*/ 2985 w 2985"/>
                <a:gd name="T13" fmla="*/ 34 h 67"/>
                <a:gd name="T14" fmla="*/ 2919 w 2985"/>
                <a:gd name="T15" fmla="*/ 67 h 67"/>
                <a:gd name="T16" fmla="*/ 2919 w 2985"/>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85" h="67">
                  <a:moveTo>
                    <a:pt x="0" y="25"/>
                  </a:moveTo>
                  <a:lnTo>
                    <a:pt x="2930" y="25"/>
                  </a:lnTo>
                  <a:lnTo>
                    <a:pt x="2930" y="42"/>
                  </a:lnTo>
                  <a:lnTo>
                    <a:pt x="0" y="42"/>
                  </a:lnTo>
                  <a:lnTo>
                    <a:pt x="0" y="25"/>
                  </a:lnTo>
                  <a:close/>
                  <a:moveTo>
                    <a:pt x="2919" y="0"/>
                  </a:moveTo>
                  <a:lnTo>
                    <a:pt x="2985" y="34"/>
                  </a:lnTo>
                  <a:lnTo>
                    <a:pt x="2919" y="67"/>
                  </a:lnTo>
                  <a:lnTo>
                    <a:pt x="2919" y="0"/>
                  </a:lnTo>
                  <a:close/>
                </a:path>
              </a:pathLst>
            </a:custGeom>
            <a:solidFill>
              <a:srgbClr val="000000"/>
            </a:solidFill>
            <a:ln w="1588" cap="flat">
              <a:solidFill>
                <a:srgbClr val="000000"/>
              </a:solidFill>
              <a:prstDash val="solid"/>
              <a:bevel/>
              <a:headEnd/>
              <a:tailEnd/>
            </a:ln>
          </p:spPr>
          <p:txBody>
            <a:bodyPr/>
            <a:lstStyle/>
            <a:p>
              <a:endParaRPr lang="zh-CN" altLang="en-US"/>
            </a:p>
          </p:txBody>
        </p:sp>
        <p:sp>
          <p:nvSpPr>
            <p:cNvPr id="23" name="Freeform 89"/>
            <p:cNvSpPr>
              <a:spLocks noEditPoints="1"/>
            </p:cNvSpPr>
            <p:nvPr/>
          </p:nvSpPr>
          <p:spPr bwMode="auto">
            <a:xfrm>
              <a:off x="2190" y="388"/>
              <a:ext cx="66" cy="3148"/>
            </a:xfrm>
            <a:custGeom>
              <a:avLst/>
              <a:gdLst>
                <a:gd name="T0" fmla="*/ 24 w 66"/>
                <a:gd name="T1" fmla="*/ 3148 h 3148"/>
                <a:gd name="T2" fmla="*/ 25 w 66"/>
                <a:gd name="T3" fmla="*/ 55 h 3148"/>
                <a:gd name="T4" fmla="*/ 41 w 66"/>
                <a:gd name="T5" fmla="*/ 55 h 3148"/>
                <a:gd name="T6" fmla="*/ 41 w 66"/>
                <a:gd name="T7" fmla="*/ 3148 h 3148"/>
                <a:gd name="T8" fmla="*/ 24 w 66"/>
                <a:gd name="T9" fmla="*/ 3148 h 3148"/>
                <a:gd name="T10" fmla="*/ 0 w 66"/>
                <a:gd name="T11" fmla="*/ 66 h 3148"/>
                <a:gd name="T12" fmla="*/ 33 w 66"/>
                <a:gd name="T13" fmla="*/ 0 h 3148"/>
                <a:gd name="T14" fmla="*/ 66 w 66"/>
                <a:gd name="T15" fmla="*/ 66 h 3148"/>
                <a:gd name="T16" fmla="*/ 0 w 66"/>
                <a:gd name="T17" fmla="*/ 66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3148">
                  <a:moveTo>
                    <a:pt x="24" y="3148"/>
                  </a:moveTo>
                  <a:lnTo>
                    <a:pt x="25" y="55"/>
                  </a:lnTo>
                  <a:lnTo>
                    <a:pt x="41" y="55"/>
                  </a:lnTo>
                  <a:lnTo>
                    <a:pt x="41" y="3148"/>
                  </a:lnTo>
                  <a:lnTo>
                    <a:pt x="24" y="3148"/>
                  </a:lnTo>
                  <a:close/>
                  <a:moveTo>
                    <a:pt x="0" y="66"/>
                  </a:moveTo>
                  <a:lnTo>
                    <a:pt x="33" y="0"/>
                  </a:lnTo>
                  <a:lnTo>
                    <a:pt x="66" y="66"/>
                  </a:lnTo>
                  <a:lnTo>
                    <a:pt x="0" y="66"/>
                  </a:lnTo>
                  <a:close/>
                </a:path>
              </a:pathLst>
            </a:custGeom>
            <a:solidFill>
              <a:srgbClr val="000000"/>
            </a:solidFill>
            <a:ln w="1588" cap="flat">
              <a:solidFill>
                <a:srgbClr val="000000"/>
              </a:solidFill>
              <a:prstDash val="solid"/>
              <a:bevel/>
              <a:headEnd/>
              <a:tailEnd/>
            </a:ln>
          </p:spPr>
          <p:txBody>
            <a:bodyPr/>
            <a:lstStyle/>
            <a:p>
              <a:endParaRPr lang="zh-CN" altLang="en-US"/>
            </a:p>
          </p:txBody>
        </p:sp>
        <p:sp>
          <p:nvSpPr>
            <p:cNvPr id="24" name="Rectangle 90"/>
            <p:cNvSpPr>
              <a:spLocks noChangeArrowheads="1"/>
            </p:cNvSpPr>
            <p:nvPr/>
          </p:nvSpPr>
          <p:spPr bwMode="auto">
            <a:xfrm>
              <a:off x="1468" y="988"/>
              <a:ext cx="65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700" b="1">
                  <a:solidFill>
                    <a:srgbClr val="000000"/>
                  </a:solidFill>
                  <a:latin typeface="Times New Roman" panose="02020603050405020304" pitchFamily="18" charset="0"/>
                </a:rPr>
                <a:t>4</a:t>
              </a:r>
              <a:endParaRPr lang="en-US" altLang="zh-CN">
                <a:solidFill>
                  <a:srgbClr val="000000"/>
                </a:solidFill>
                <a:latin typeface="Times New Roman" panose="02020603050405020304" pitchFamily="18" charset="0"/>
              </a:endParaRPr>
            </a:p>
          </p:txBody>
        </p:sp>
        <p:sp>
          <p:nvSpPr>
            <p:cNvPr id="25" name="Rectangle 91"/>
            <p:cNvSpPr>
              <a:spLocks noChangeArrowheads="1"/>
            </p:cNvSpPr>
            <p:nvPr/>
          </p:nvSpPr>
          <p:spPr bwMode="auto">
            <a:xfrm>
              <a:off x="3292" y="2853"/>
              <a:ext cx="65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700" b="1">
                  <a:solidFill>
                    <a:srgbClr val="000000"/>
                  </a:solidFill>
                  <a:latin typeface="Times New Roman" panose="02020603050405020304" pitchFamily="18" charset="0"/>
                </a:rPr>
                <a:t>4</a:t>
              </a:r>
              <a:endParaRPr lang="en-US" altLang="zh-CN">
                <a:solidFill>
                  <a:srgbClr val="000000"/>
                </a:solidFill>
                <a:latin typeface="Times New Roman" panose="02020603050405020304" pitchFamily="18" charset="0"/>
              </a:endParaRPr>
            </a:p>
          </p:txBody>
        </p:sp>
        <p:sp>
          <p:nvSpPr>
            <p:cNvPr id="26" name="Rectangle 92"/>
            <p:cNvSpPr>
              <a:spLocks noChangeArrowheads="1"/>
            </p:cNvSpPr>
            <p:nvPr/>
          </p:nvSpPr>
          <p:spPr bwMode="auto">
            <a:xfrm>
              <a:off x="3358" y="2853"/>
              <a:ext cx="619"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700" b="1">
                  <a:solidFill>
                    <a:srgbClr val="000000"/>
                  </a:solidFill>
                  <a:latin typeface="Times New Roman" panose="02020603050405020304" pitchFamily="18" charset="0"/>
                </a:rPr>
                <a:t> </a:t>
              </a:r>
              <a:endParaRPr lang="en-US" altLang="zh-CN">
                <a:solidFill>
                  <a:srgbClr val="000000"/>
                </a:solidFill>
                <a:latin typeface="Times New Roman" panose="02020603050405020304" pitchFamily="18" charset="0"/>
              </a:endParaRPr>
            </a:p>
          </p:txBody>
        </p:sp>
      </p:grpSp>
      <p:sp>
        <p:nvSpPr>
          <p:cNvPr id="48" name="Rectangle 3"/>
          <p:cNvSpPr>
            <a:spLocks noChangeArrowheads="1"/>
          </p:cNvSpPr>
          <p:nvPr/>
        </p:nvSpPr>
        <p:spPr bwMode="auto">
          <a:xfrm>
            <a:off x="3213100" y="116632"/>
            <a:ext cx="2501900" cy="1371600"/>
          </a:xfrm>
          <a:prstGeom prst="rect">
            <a:avLst/>
          </a:prstGeom>
          <a:solidFill>
            <a:srgbClr val="CCFFCC">
              <a:alpha val="46001"/>
            </a:srgbClr>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graphicFrame>
        <p:nvGraphicFramePr>
          <p:cNvPr id="49" name="Object 4"/>
          <p:cNvGraphicFramePr>
            <a:graphicFrameLocks noChangeAspect="1"/>
          </p:cNvGraphicFramePr>
          <p:nvPr>
            <p:extLst>
              <p:ext uri="{D42A27DB-BD31-4B8C-83A1-F6EECF244321}">
                <p14:modId xmlns:p14="http://schemas.microsoft.com/office/powerpoint/2010/main" val="2344292157"/>
              </p:ext>
            </p:extLst>
          </p:nvPr>
        </p:nvGraphicFramePr>
        <p:xfrm>
          <a:off x="6134100" y="4802932"/>
          <a:ext cx="368300" cy="366713"/>
        </p:xfrm>
        <a:graphic>
          <a:graphicData uri="http://schemas.openxmlformats.org/presentationml/2006/ole">
            <mc:AlternateContent xmlns:mc="http://schemas.openxmlformats.org/markup-compatibility/2006">
              <mc:Choice xmlns:v="urn:schemas-microsoft-com:vml" Requires="v">
                <p:oleObj spid="_x0000_s165818" name="公式" r:id="rId3" imgW="139680" imgH="139680" progId="Equation.3">
                  <p:embed/>
                </p:oleObj>
              </mc:Choice>
              <mc:Fallback>
                <p:oleObj name="公式" r:id="rId3" imgW="139680" imgH="139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4100" y="4802932"/>
                        <a:ext cx="3683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5"/>
          <p:cNvGraphicFramePr>
            <a:graphicFrameLocks noChangeAspect="1"/>
          </p:cNvGraphicFramePr>
          <p:nvPr>
            <p:extLst>
              <p:ext uri="{D42A27DB-BD31-4B8C-83A1-F6EECF244321}">
                <p14:modId xmlns:p14="http://schemas.microsoft.com/office/powerpoint/2010/main" val="867424436"/>
              </p:ext>
            </p:extLst>
          </p:nvPr>
        </p:nvGraphicFramePr>
        <p:xfrm>
          <a:off x="6340475" y="3664695"/>
          <a:ext cx="381000" cy="381000"/>
        </p:xfrm>
        <a:graphic>
          <a:graphicData uri="http://schemas.openxmlformats.org/presentationml/2006/ole">
            <mc:AlternateContent xmlns:mc="http://schemas.openxmlformats.org/markup-compatibility/2006">
              <mc:Choice xmlns:v="urn:schemas-microsoft-com:vml" Requires="v">
                <p:oleObj spid="_x0000_s165819" name="公式" r:id="rId5" imgW="139680" imgH="139680" progId="Equation.3">
                  <p:embed/>
                </p:oleObj>
              </mc:Choice>
              <mc:Fallback>
                <p:oleObj name="公式" r:id="rId5" imgW="139680" imgH="1396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0475" y="3664695"/>
                        <a:ext cx="381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6"/>
          <p:cNvGraphicFramePr>
            <a:graphicFrameLocks noChangeAspect="1"/>
          </p:cNvGraphicFramePr>
          <p:nvPr>
            <p:extLst>
              <p:ext uri="{D42A27DB-BD31-4B8C-83A1-F6EECF244321}">
                <p14:modId xmlns:p14="http://schemas.microsoft.com/office/powerpoint/2010/main" val="3688159127"/>
              </p:ext>
            </p:extLst>
          </p:nvPr>
        </p:nvGraphicFramePr>
        <p:xfrm>
          <a:off x="5564188" y="1275507"/>
          <a:ext cx="387350" cy="385763"/>
        </p:xfrm>
        <a:graphic>
          <a:graphicData uri="http://schemas.openxmlformats.org/presentationml/2006/ole">
            <mc:AlternateContent xmlns:mc="http://schemas.openxmlformats.org/markup-compatibility/2006">
              <mc:Choice xmlns:v="urn:schemas-microsoft-com:vml" Requires="v">
                <p:oleObj spid="_x0000_s165820" name="公式" r:id="rId7" imgW="139680" imgH="139680" progId="Equation.3">
                  <p:embed/>
                </p:oleObj>
              </mc:Choice>
              <mc:Fallback>
                <p:oleObj name="公式" r:id="rId7" imgW="139680" imgH="1396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4188" y="1275507"/>
                        <a:ext cx="387350"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7"/>
          <p:cNvGraphicFramePr>
            <a:graphicFrameLocks noChangeAspect="1"/>
          </p:cNvGraphicFramePr>
          <p:nvPr>
            <p:extLst>
              <p:ext uri="{D42A27DB-BD31-4B8C-83A1-F6EECF244321}">
                <p14:modId xmlns:p14="http://schemas.microsoft.com/office/powerpoint/2010/main" val="2315873526"/>
              </p:ext>
            </p:extLst>
          </p:nvPr>
        </p:nvGraphicFramePr>
        <p:xfrm>
          <a:off x="5668963" y="5171232"/>
          <a:ext cx="377825" cy="227013"/>
        </p:xfrm>
        <a:graphic>
          <a:graphicData uri="http://schemas.openxmlformats.org/presentationml/2006/ole">
            <mc:AlternateContent xmlns:mc="http://schemas.openxmlformats.org/markup-compatibility/2006">
              <mc:Choice xmlns:v="urn:schemas-microsoft-com:vml" Requires="v">
                <p:oleObj spid="_x0000_s165821" name="公式" r:id="rId9" imgW="126720" imgH="75960" progId="Equation.3">
                  <p:embed/>
                </p:oleObj>
              </mc:Choice>
              <mc:Fallback>
                <p:oleObj name="公式" r:id="rId9" imgW="126720" imgH="759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68963" y="5171232"/>
                        <a:ext cx="377825"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8"/>
          <p:cNvGraphicFramePr>
            <a:graphicFrameLocks noChangeAspect="1"/>
          </p:cNvGraphicFramePr>
          <p:nvPr>
            <p:extLst>
              <p:ext uri="{D42A27DB-BD31-4B8C-83A1-F6EECF244321}">
                <p14:modId xmlns:p14="http://schemas.microsoft.com/office/powerpoint/2010/main" val="1633671561"/>
              </p:ext>
            </p:extLst>
          </p:nvPr>
        </p:nvGraphicFramePr>
        <p:xfrm>
          <a:off x="6130925" y="1604120"/>
          <a:ext cx="327025" cy="196850"/>
        </p:xfrm>
        <a:graphic>
          <a:graphicData uri="http://schemas.openxmlformats.org/presentationml/2006/ole">
            <mc:AlternateContent xmlns:mc="http://schemas.openxmlformats.org/markup-compatibility/2006">
              <mc:Choice xmlns:v="urn:schemas-microsoft-com:vml" Requires="v">
                <p:oleObj spid="_x0000_s165822" name="公式" r:id="rId11" imgW="126720" imgH="75960" progId="Equation.3">
                  <p:embed/>
                </p:oleObj>
              </mc:Choice>
              <mc:Fallback>
                <p:oleObj name="公式" r:id="rId11" imgW="126720" imgH="759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30925" y="1604120"/>
                        <a:ext cx="327025" cy="196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 name="Object 9"/>
          <p:cNvGraphicFramePr>
            <a:graphicFrameLocks noChangeAspect="1"/>
          </p:cNvGraphicFramePr>
          <p:nvPr>
            <p:extLst>
              <p:ext uri="{D42A27DB-BD31-4B8C-83A1-F6EECF244321}">
                <p14:modId xmlns:p14="http://schemas.microsoft.com/office/powerpoint/2010/main" val="174848481"/>
              </p:ext>
            </p:extLst>
          </p:nvPr>
        </p:nvGraphicFramePr>
        <p:xfrm>
          <a:off x="6356350" y="3290045"/>
          <a:ext cx="352425" cy="209550"/>
        </p:xfrm>
        <a:graphic>
          <a:graphicData uri="http://schemas.openxmlformats.org/presentationml/2006/ole">
            <mc:AlternateContent xmlns:mc="http://schemas.openxmlformats.org/markup-compatibility/2006">
              <mc:Choice xmlns:v="urn:schemas-microsoft-com:vml" Requires="v">
                <p:oleObj spid="_x0000_s165823" name="公式" r:id="rId13" imgW="126720" imgH="75960" progId="Equation.3">
                  <p:embed/>
                </p:oleObj>
              </mc:Choice>
              <mc:Fallback>
                <p:oleObj name="公式" r:id="rId13" imgW="126720" imgH="7596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56350" y="3290045"/>
                        <a:ext cx="352425"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5" name="Group 10"/>
          <p:cNvGrpSpPr>
            <a:grpSpLocks/>
          </p:cNvGrpSpPr>
          <p:nvPr/>
        </p:nvGrpSpPr>
        <p:grpSpPr bwMode="auto">
          <a:xfrm>
            <a:off x="4359275" y="1361232"/>
            <a:ext cx="2117725" cy="2347913"/>
            <a:chOff x="4586" y="707"/>
            <a:chExt cx="1334" cy="1479"/>
          </a:xfrm>
        </p:grpSpPr>
        <p:sp>
          <p:nvSpPr>
            <p:cNvPr id="56" name="AutoShape 11"/>
            <p:cNvSpPr>
              <a:spLocks noChangeArrowheads="1"/>
            </p:cNvSpPr>
            <p:nvPr/>
          </p:nvSpPr>
          <p:spPr bwMode="auto">
            <a:xfrm rot="2635115">
              <a:off x="5059" y="707"/>
              <a:ext cx="171" cy="1479"/>
            </a:xfrm>
            <a:prstGeom prst="parallelogram">
              <a:avLst>
                <a:gd name="adj" fmla="val 25000"/>
              </a:avLst>
            </a:prstGeom>
            <a:solidFill>
              <a:srgbClr val="FF9900"/>
            </a:solidFill>
            <a:ln>
              <a:noFill/>
            </a:ln>
            <a:extLst>
              <a:ext uri="{91240B29-F687-4F45-9708-019B960494DF}">
                <a14:hiddenLine xmlns:a14="http://schemas.microsoft.com/office/drawing/2010/main" w="9525">
                  <a:solidFill>
                    <a:srgbClr val="FFFFFF"/>
                  </a:solidFill>
                  <a:prstDash val="dashDot"/>
                  <a:miter lim="800000"/>
                  <a:headEnd/>
                  <a:tailEnd/>
                </a14:hiddenLine>
              </a:ext>
            </a:extLst>
          </p:spPr>
          <p:txBody>
            <a:bodyPr/>
            <a:lstStyle/>
            <a:p>
              <a:endParaRPr lang="zh-CN" altLang="en-US"/>
            </a:p>
          </p:txBody>
        </p:sp>
        <p:sp>
          <p:nvSpPr>
            <p:cNvPr id="57" name="AutoShape 12"/>
            <p:cNvSpPr>
              <a:spLocks noChangeArrowheads="1"/>
            </p:cNvSpPr>
            <p:nvPr/>
          </p:nvSpPr>
          <p:spPr bwMode="auto">
            <a:xfrm rot="7794516">
              <a:off x="4633" y="1861"/>
              <a:ext cx="162" cy="255"/>
            </a:xfrm>
            <a:prstGeom prst="parallelogram">
              <a:avLst>
                <a:gd name="adj" fmla="val 25000"/>
              </a:avLst>
            </a:prstGeom>
            <a:solidFill>
              <a:srgbClr val="FF9900"/>
            </a:solidFill>
            <a:ln>
              <a:noFill/>
            </a:ln>
            <a:extLst>
              <a:ext uri="{91240B29-F687-4F45-9708-019B960494DF}">
                <a14:hiddenLine xmlns:a14="http://schemas.microsoft.com/office/drawing/2010/main" w="9525">
                  <a:solidFill>
                    <a:srgbClr val="FFFFFF"/>
                  </a:solidFill>
                  <a:prstDash val="dashDot"/>
                  <a:miter lim="800000"/>
                  <a:headEnd/>
                  <a:tailEnd/>
                </a14:hiddenLine>
              </a:ext>
            </a:extLst>
          </p:spPr>
          <p:txBody>
            <a:bodyPr/>
            <a:lstStyle/>
            <a:p>
              <a:endParaRPr lang="zh-CN" altLang="en-US"/>
            </a:p>
          </p:txBody>
        </p:sp>
        <p:sp>
          <p:nvSpPr>
            <p:cNvPr id="58" name="AutoShape 13"/>
            <p:cNvSpPr>
              <a:spLocks noChangeArrowheads="1"/>
            </p:cNvSpPr>
            <p:nvPr/>
          </p:nvSpPr>
          <p:spPr bwMode="auto">
            <a:xfrm rot="5400000">
              <a:off x="5283" y="1492"/>
              <a:ext cx="117" cy="1157"/>
            </a:xfrm>
            <a:prstGeom prst="parallelogram">
              <a:avLst>
                <a:gd name="adj" fmla="val 3005"/>
              </a:avLst>
            </a:prstGeom>
            <a:solidFill>
              <a:srgbClr val="FF9900"/>
            </a:solidFill>
            <a:ln>
              <a:noFill/>
            </a:ln>
            <a:extLst>
              <a:ext uri="{91240B29-F687-4F45-9708-019B960494DF}">
                <a14:hiddenLine xmlns:a14="http://schemas.microsoft.com/office/drawing/2010/main" w="9525">
                  <a:solidFill>
                    <a:srgbClr val="FFFFFF"/>
                  </a:solidFill>
                  <a:prstDash val="dashDot"/>
                  <a:miter lim="800000"/>
                  <a:headEnd/>
                  <a:tailEnd/>
                </a14:hiddenLine>
              </a:ext>
            </a:extLst>
          </p:spPr>
          <p:txBody>
            <a:bodyPr/>
            <a:lstStyle/>
            <a:p>
              <a:endParaRPr lang="zh-CN" altLang="en-US"/>
            </a:p>
          </p:txBody>
        </p:sp>
      </p:grpSp>
      <p:grpSp>
        <p:nvGrpSpPr>
          <p:cNvPr id="59" name="Group 14"/>
          <p:cNvGrpSpPr>
            <a:grpSpLocks/>
          </p:cNvGrpSpPr>
          <p:nvPr/>
        </p:nvGrpSpPr>
        <p:grpSpPr bwMode="auto">
          <a:xfrm>
            <a:off x="1770063" y="1323132"/>
            <a:ext cx="2505075" cy="2341563"/>
            <a:chOff x="971" y="939"/>
            <a:chExt cx="1578" cy="1475"/>
          </a:xfrm>
        </p:grpSpPr>
        <p:sp>
          <p:nvSpPr>
            <p:cNvPr id="60" name="Rectangle 15"/>
            <p:cNvSpPr>
              <a:spLocks noChangeArrowheads="1"/>
            </p:cNvSpPr>
            <p:nvPr/>
          </p:nvSpPr>
          <p:spPr bwMode="auto">
            <a:xfrm rot="2742437">
              <a:off x="1228" y="1612"/>
              <a:ext cx="1475" cy="130"/>
            </a:xfrm>
            <a:prstGeom prst="rect">
              <a:avLst/>
            </a:prstGeom>
            <a:solidFill>
              <a:srgbClr val="008000"/>
            </a:solidFill>
            <a:ln>
              <a:noFill/>
            </a:ln>
            <a:extLst>
              <a:ext uri="{91240B29-F687-4F45-9708-019B960494DF}">
                <a14:hiddenLine xmlns:a14="http://schemas.microsoft.com/office/drawing/2010/main" w="19050">
                  <a:solidFill>
                    <a:srgbClr val="FFFFFF"/>
                  </a:solidFill>
                  <a:prstDash val="dash"/>
                  <a:miter lim="800000"/>
                  <a:headEnd/>
                  <a:tailEnd/>
                </a14:hiddenLine>
              </a:ext>
            </a:extLst>
          </p:spPr>
          <p:txBody>
            <a:bodyPr/>
            <a:lstStyle/>
            <a:p>
              <a:endParaRPr lang="zh-CN" altLang="en-US"/>
            </a:p>
          </p:txBody>
        </p:sp>
        <p:sp>
          <p:nvSpPr>
            <p:cNvPr id="61" name="Rectangle 16"/>
            <p:cNvSpPr>
              <a:spLocks noChangeArrowheads="1"/>
            </p:cNvSpPr>
            <p:nvPr/>
          </p:nvSpPr>
          <p:spPr bwMode="auto">
            <a:xfrm>
              <a:off x="971" y="2261"/>
              <a:ext cx="1362" cy="116"/>
            </a:xfrm>
            <a:prstGeom prst="rect">
              <a:avLst/>
            </a:prstGeom>
            <a:solidFill>
              <a:srgbClr val="008000"/>
            </a:solidFill>
            <a:ln>
              <a:noFill/>
            </a:ln>
            <a:extLst>
              <a:ext uri="{91240B29-F687-4F45-9708-019B960494DF}">
                <a14:hiddenLine xmlns:a14="http://schemas.microsoft.com/office/drawing/2010/main" w="19050">
                  <a:solidFill>
                    <a:srgbClr val="FFFFFF"/>
                  </a:solidFill>
                  <a:prstDash val="dash"/>
                  <a:miter lim="800000"/>
                  <a:headEnd/>
                  <a:tailEnd/>
                </a14:hiddenLine>
              </a:ext>
            </a:extLst>
          </p:spPr>
          <p:txBody>
            <a:bodyPr/>
            <a:lstStyle/>
            <a:p>
              <a:endParaRPr lang="zh-CN" altLang="en-US"/>
            </a:p>
          </p:txBody>
        </p:sp>
        <p:sp>
          <p:nvSpPr>
            <p:cNvPr id="62" name="Rectangle 17"/>
            <p:cNvSpPr>
              <a:spLocks noChangeArrowheads="1"/>
            </p:cNvSpPr>
            <p:nvPr/>
          </p:nvSpPr>
          <p:spPr bwMode="auto">
            <a:xfrm rot="-2667924">
              <a:off x="2264" y="2185"/>
              <a:ext cx="285" cy="100"/>
            </a:xfrm>
            <a:prstGeom prst="rect">
              <a:avLst/>
            </a:prstGeom>
            <a:solidFill>
              <a:srgbClr val="008000"/>
            </a:solidFill>
            <a:ln>
              <a:noFill/>
            </a:ln>
            <a:extLst>
              <a:ext uri="{91240B29-F687-4F45-9708-019B960494DF}">
                <a14:hiddenLine xmlns:a14="http://schemas.microsoft.com/office/drawing/2010/main" w="19050">
                  <a:solidFill>
                    <a:srgbClr val="FFFFFF"/>
                  </a:solidFill>
                  <a:prstDash val="dash"/>
                  <a:miter lim="800000"/>
                  <a:headEnd/>
                  <a:tailEnd/>
                </a14:hiddenLine>
              </a:ext>
            </a:extLst>
          </p:spPr>
          <p:txBody>
            <a:bodyPr/>
            <a:lstStyle/>
            <a:p>
              <a:endParaRPr lang="zh-CN" altLang="en-US"/>
            </a:p>
          </p:txBody>
        </p:sp>
      </p:grpSp>
      <p:sp>
        <p:nvSpPr>
          <p:cNvPr id="63" name="Rectangle 18"/>
          <p:cNvSpPr>
            <a:spLocks noChangeArrowheads="1"/>
          </p:cNvSpPr>
          <p:nvPr/>
        </p:nvSpPr>
        <p:spPr bwMode="auto">
          <a:xfrm rot="2742437">
            <a:off x="1762919" y="3284488"/>
            <a:ext cx="4911725" cy="195263"/>
          </a:xfrm>
          <a:prstGeom prst="rect">
            <a:avLst/>
          </a:prstGeom>
          <a:solidFill>
            <a:srgbClr val="008000">
              <a:alpha val="74001"/>
            </a:srgbClr>
          </a:solidFill>
          <a:ln>
            <a:noFill/>
          </a:ln>
          <a:extLst>
            <a:ext uri="{91240B29-F687-4F45-9708-019B960494DF}">
              <a14:hiddenLine xmlns:a14="http://schemas.microsoft.com/office/drawing/2010/main" w="19050">
                <a:solidFill>
                  <a:srgbClr val="FFFFFF"/>
                </a:solidFill>
                <a:prstDash val="dash"/>
                <a:miter lim="800000"/>
                <a:headEnd/>
                <a:tailEnd/>
              </a14:hiddenLine>
            </a:ext>
          </a:extLst>
        </p:spPr>
        <p:txBody>
          <a:bodyPr/>
          <a:lstStyle/>
          <a:p>
            <a:endParaRPr lang="zh-CN" altLang="en-US"/>
          </a:p>
        </p:txBody>
      </p:sp>
      <p:sp>
        <p:nvSpPr>
          <p:cNvPr id="64" name="Rectangle 19"/>
          <p:cNvSpPr>
            <a:spLocks noChangeArrowheads="1"/>
          </p:cNvSpPr>
          <p:nvPr/>
        </p:nvSpPr>
        <p:spPr bwMode="auto">
          <a:xfrm>
            <a:off x="1746250" y="3436095"/>
            <a:ext cx="4613275" cy="184150"/>
          </a:xfrm>
          <a:prstGeom prst="rect">
            <a:avLst/>
          </a:prstGeom>
          <a:solidFill>
            <a:srgbClr val="008000">
              <a:alpha val="74001"/>
            </a:srgbClr>
          </a:solidFill>
          <a:ln>
            <a:noFill/>
          </a:ln>
          <a:extLst>
            <a:ext uri="{91240B29-F687-4F45-9708-019B960494DF}">
              <a14:hiddenLine xmlns:a14="http://schemas.microsoft.com/office/drawing/2010/main" w="19050">
                <a:solidFill>
                  <a:srgbClr val="FFFFFF"/>
                </a:solidFill>
                <a:prstDash val="dash"/>
                <a:miter lim="800000"/>
                <a:headEnd/>
                <a:tailEnd/>
              </a14:hiddenLine>
            </a:ext>
          </a:extLst>
        </p:spPr>
        <p:txBody>
          <a:bodyPr/>
          <a:lstStyle/>
          <a:p>
            <a:endParaRPr lang="zh-CN" altLang="en-US"/>
          </a:p>
        </p:txBody>
      </p:sp>
      <p:sp>
        <p:nvSpPr>
          <p:cNvPr id="65" name="Rectangle 20"/>
          <p:cNvSpPr>
            <a:spLocks noChangeArrowheads="1"/>
          </p:cNvSpPr>
          <p:nvPr/>
        </p:nvSpPr>
        <p:spPr bwMode="auto">
          <a:xfrm rot="18932076">
            <a:off x="1603375" y="3201145"/>
            <a:ext cx="5114925" cy="176212"/>
          </a:xfrm>
          <a:prstGeom prst="rect">
            <a:avLst/>
          </a:prstGeom>
          <a:solidFill>
            <a:srgbClr val="008000">
              <a:alpha val="74001"/>
            </a:srgbClr>
          </a:solidFill>
          <a:ln>
            <a:noFill/>
          </a:ln>
          <a:extLst>
            <a:ext uri="{91240B29-F687-4F45-9708-019B960494DF}">
              <a14:hiddenLine xmlns:a14="http://schemas.microsoft.com/office/drawing/2010/main" w="19050">
                <a:solidFill>
                  <a:srgbClr val="FFFFFF"/>
                </a:solidFill>
                <a:prstDash val="dash"/>
                <a:miter lim="800000"/>
                <a:headEnd/>
                <a:tailEnd/>
              </a14:hiddenLine>
            </a:ext>
          </a:extLst>
        </p:spPr>
        <p:txBody>
          <a:bodyPr/>
          <a:lstStyle/>
          <a:p>
            <a:endParaRPr lang="zh-CN" altLang="en-US"/>
          </a:p>
        </p:txBody>
      </p:sp>
      <p:sp>
        <p:nvSpPr>
          <p:cNvPr id="66" name="AutoShape 21"/>
          <p:cNvSpPr>
            <a:spLocks noChangeArrowheads="1"/>
          </p:cNvSpPr>
          <p:nvPr/>
        </p:nvSpPr>
        <p:spPr bwMode="auto">
          <a:xfrm rot="2692205">
            <a:off x="4241800" y="973882"/>
            <a:ext cx="246063" cy="4854575"/>
          </a:xfrm>
          <a:prstGeom prst="parallelogram">
            <a:avLst>
              <a:gd name="adj" fmla="val 25000"/>
            </a:avLst>
          </a:prstGeom>
          <a:solidFill>
            <a:srgbClr val="FF9900">
              <a:alpha val="80000"/>
            </a:srgbClr>
          </a:solidFill>
          <a:ln>
            <a:noFill/>
          </a:ln>
          <a:extLst>
            <a:ext uri="{91240B29-F687-4F45-9708-019B960494DF}">
              <a14:hiddenLine xmlns:a14="http://schemas.microsoft.com/office/drawing/2010/main" w="9525">
                <a:solidFill>
                  <a:srgbClr val="FFFFFF"/>
                </a:solidFill>
                <a:prstDash val="dashDot"/>
                <a:miter lim="800000"/>
                <a:headEnd/>
                <a:tailEnd/>
              </a14:hiddenLine>
            </a:ext>
          </a:extLst>
        </p:spPr>
        <p:txBody>
          <a:bodyPr/>
          <a:lstStyle/>
          <a:p>
            <a:endParaRPr lang="zh-CN" altLang="en-US"/>
          </a:p>
        </p:txBody>
      </p:sp>
      <p:sp>
        <p:nvSpPr>
          <p:cNvPr id="67" name="AutoShape 22"/>
          <p:cNvSpPr>
            <a:spLocks noChangeArrowheads="1"/>
          </p:cNvSpPr>
          <p:nvPr/>
        </p:nvSpPr>
        <p:spPr bwMode="auto">
          <a:xfrm rot="8094736">
            <a:off x="4252913" y="732582"/>
            <a:ext cx="212725" cy="4968875"/>
          </a:xfrm>
          <a:prstGeom prst="parallelogram">
            <a:avLst>
              <a:gd name="adj" fmla="val 25000"/>
            </a:avLst>
          </a:prstGeom>
          <a:solidFill>
            <a:srgbClr val="FF9900">
              <a:alpha val="80000"/>
            </a:srgbClr>
          </a:solidFill>
          <a:ln>
            <a:noFill/>
          </a:ln>
          <a:extLst>
            <a:ext uri="{91240B29-F687-4F45-9708-019B960494DF}">
              <a14:hiddenLine xmlns:a14="http://schemas.microsoft.com/office/drawing/2010/main" w="9525">
                <a:solidFill>
                  <a:srgbClr val="FFFFFF"/>
                </a:solidFill>
                <a:prstDash val="dashDot"/>
                <a:miter lim="800000"/>
                <a:headEnd/>
                <a:tailEnd/>
              </a14:hiddenLine>
            </a:ext>
          </a:extLst>
        </p:spPr>
        <p:txBody>
          <a:bodyPr/>
          <a:lstStyle/>
          <a:p>
            <a:endParaRPr lang="zh-CN" altLang="en-US"/>
          </a:p>
        </p:txBody>
      </p:sp>
      <p:sp>
        <p:nvSpPr>
          <p:cNvPr id="68" name="AutoShape 23"/>
          <p:cNvSpPr>
            <a:spLocks noChangeArrowheads="1"/>
          </p:cNvSpPr>
          <p:nvPr/>
        </p:nvSpPr>
        <p:spPr bwMode="auto">
          <a:xfrm rot="5400000">
            <a:off x="3759200" y="1167557"/>
            <a:ext cx="185738" cy="4719638"/>
          </a:xfrm>
          <a:prstGeom prst="parallelogram">
            <a:avLst>
              <a:gd name="adj" fmla="val 3005"/>
            </a:avLst>
          </a:prstGeom>
          <a:solidFill>
            <a:srgbClr val="FF9900">
              <a:alpha val="80000"/>
            </a:srgbClr>
          </a:solidFill>
          <a:ln>
            <a:noFill/>
          </a:ln>
          <a:extLst>
            <a:ext uri="{91240B29-F687-4F45-9708-019B960494DF}">
              <a14:hiddenLine xmlns:a14="http://schemas.microsoft.com/office/drawing/2010/main" w="9525">
                <a:solidFill>
                  <a:srgbClr val="FFFFFF"/>
                </a:solidFill>
                <a:prstDash val="dashDot"/>
                <a:miter lim="800000"/>
                <a:headEnd/>
                <a:tailEnd/>
              </a14:hiddenLine>
            </a:ext>
          </a:extLst>
        </p:spPr>
        <p:txBody>
          <a:bodyPr/>
          <a:lstStyle/>
          <a:p>
            <a:endParaRPr lang="zh-CN" altLang="en-US"/>
          </a:p>
        </p:txBody>
      </p:sp>
      <p:grpSp>
        <p:nvGrpSpPr>
          <p:cNvPr id="69" name="Group 24"/>
          <p:cNvGrpSpPr>
            <a:grpSpLocks/>
          </p:cNvGrpSpPr>
          <p:nvPr/>
        </p:nvGrpSpPr>
        <p:grpSpPr bwMode="auto">
          <a:xfrm>
            <a:off x="2193925" y="3498007"/>
            <a:ext cx="3036888" cy="1625600"/>
            <a:chOff x="1486" y="237"/>
            <a:chExt cx="1913" cy="1024"/>
          </a:xfrm>
        </p:grpSpPr>
        <p:sp>
          <p:nvSpPr>
            <p:cNvPr id="70" name="Rectangle 25"/>
            <p:cNvSpPr>
              <a:spLocks noChangeArrowheads="1"/>
            </p:cNvSpPr>
            <p:nvPr/>
          </p:nvSpPr>
          <p:spPr bwMode="auto">
            <a:xfrm>
              <a:off x="2624" y="331"/>
              <a:ext cx="400" cy="119"/>
            </a:xfrm>
            <a:prstGeom prst="rect">
              <a:avLst/>
            </a:prstGeom>
            <a:solidFill>
              <a:srgbClr val="3366FF"/>
            </a:solidFill>
            <a:ln>
              <a:noFill/>
            </a:ln>
            <a:extLst>
              <a:ext uri="{91240B29-F687-4F45-9708-019B960494DF}">
                <a14:hiddenLine xmlns:a14="http://schemas.microsoft.com/office/drawing/2010/main" w="19050">
                  <a:solidFill>
                    <a:srgbClr val="FFFFFF"/>
                  </a:solidFill>
                  <a:prstDash val="sysDot"/>
                  <a:miter lim="800000"/>
                  <a:headEnd/>
                  <a:tailEnd/>
                </a14:hiddenLine>
              </a:ext>
            </a:extLst>
          </p:spPr>
          <p:txBody>
            <a:bodyPr/>
            <a:lstStyle/>
            <a:p>
              <a:endParaRPr lang="zh-CN" altLang="en-US"/>
            </a:p>
          </p:txBody>
        </p:sp>
        <p:sp>
          <p:nvSpPr>
            <p:cNvPr id="71" name="Rectangle 26"/>
            <p:cNvSpPr>
              <a:spLocks noChangeArrowheads="1"/>
            </p:cNvSpPr>
            <p:nvPr/>
          </p:nvSpPr>
          <p:spPr bwMode="auto">
            <a:xfrm rot="2744358">
              <a:off x="2822" y="684"/>
              <a:ext cx="1024" cy="130"/>
            </a:xfrm>
            <a:prstGeom prst="rect">
              <a:avLst/>
            </a:prstGeom>
            <a:solidFill>
              <a:srgbClr val="3366FF"/>
            </a:solidFill>
            <a:ln>
              <a:noFill/>
            </a:ln>
            <a:extLst>
              <a:ext uri="{91240B29-F687-4F45-9708-019B960494DF}">
                <a14:hiddenLine xmlns:a14="http://schemas.microsoft.com/office/drawing/2010/main" w="19050">
                  <a:solidFill>
                    <a:srgbClr val="FFFFFF"/>
                  </a:solidFill>
                  <a:prstDash val="sysDot"/>
                  <a:miter lim="800000"/>
                  <a:headEnd/>
                  <a:tailEnd/>
                </a14:hiddenLine>
              </a:ext>
            </a:extLst>
          </p:spPr>
          <p:txBody>
            <a:bodyPr/>
            <a:lstStyle/>
            <a:p>
              <a:endParaRPr lang="zh-CN" altLang="en-US"/>
            </a:p>
          </p:txBody>
        </p:sp>
        <p:sp>
          <p:nvSpPr>
            <p:cNvPr id="72" name="Rectangle 27"/>
            <p:cNvSpPr>
              <a:spLocks noChangeArrowheads="1"/>
            </p:cNvSpPr>
            <p:nvPr/>
          </p:nvSpPr>
          <p:spPr bwMode="auto">
            <a:xfrm rot="-2667924">
              <a:off x="1486" y="794"/>
              <a:ext cx="1376" cy="123"/>
            </a:xfrm>
            <a:prstGeom prst="rect">
              <a:avLst/>
            </a:prstGeom>
            <a:solidFill>
              <a:srgbClr val="3366FF"/>
            </a:solidFill>
            <a:ln>
              <a:noFill/>
            </a:ln>
            <a:extLst>
              <a:ext uri="{91240B29-F687-4F45-9708-019B960494DF}">
                <a14:hiddenLine xmlns:a14="http://schemas.microsoft.com/office/drawing/2010/main" w="19050">
                  <a:solidFill>
                    <a:srgbClr val="FFFFFF"/>
                  </a:solidFill>
                  <a:prstDash val="dash"/>
                  <a:miter lim="800000"/>
                  <a:headEnd/>
                  <a:tailEnd/>
                </a14:hiddenLine>
              </a:ext>
            </a:extLst>
          </p:spPr>
          <p:txBody>
            <a:bodyPr/>
            <a:lstStyle/>
            <a:p>
              <a:endParaRPr lang="zh-CN" altLang="en-US"/>
            </a:p>
          </p:txBody>
        </p:sp>
      </p:grpSp>
      <p:sp>
        <p:nvSpPr>
          <p:cNvPr id="73" name="Rectangle 28"/>
          <p:cNvSpPr>
            <a:spLocks noChangeArrowheads="1"/>
          </p:cNvSpPr>
          <p:nvPr/>
        </p:nvSpPr>
        <p:spPr bwMode="auto">
          <a:xfrm>
            <a:off x="2554288" y="3655170"/>
            <a:ext cx="3822700" cy="201612"/>
          </a:xfrm>
          <a:prstGeom prst="rect">
            <a:avLst/>
          </a:prstGeom>
          <a:solidFill>
            <a:srgbClr val="3366FF">
              <a:alpha val="82001"/>
            </a:srgbClr>
          </a:solidFill>
          <a:ln>
            <a:noFill/>
          </a:ln>
          <a:extLst>
            <a:ext uri="{91240B29-F687-4F45-9708-019B960494DF}">
              <a14:hiddenLine xmlns:a14="http://schemas.microsoft.com/office/drawing/2010/main" w="19050">
                <a:solidFill>
                  <a:srgbClr val="FFFFFF"/>
                </a:solidFill>
                <a:prstDash val="sysDot"/>
                <a:miter lim="800000"/>
                <a:headEnd/>
                <a:tailEnd/>
              </a14:hiddenLine>
            </a:ext>
          </a:extLst>
        </p:spPr>
        <p:txBody>
          <a:bodyPr/>
          <a:lstStyle/>
          <a:p>
            <a:endParaRPr lang="zh-CN" altLang="en-US"/>
          </a:p>
        </p:txBody>
      </p:sp>
      <p:sp>
        <p:nvSpPr>
          <p:cNvPr id="74" name="Rectangle 29"/>
          <p:cNvSpPr>
            <a:spLocks noChangeArrowheads="1"/>
          </p:cNvSpPr>
          <p:nvPr/>
        </p:nvSpPr>
        <p:spPr bwMode="auto">
          <a:xfrm rot="2744358">
            <a:off x="2530476" y="3432919"/>
            <a:ext cx="3663950" cy="225425"/>
          </a:xfrm>
          <a:prstGeom prst="rect">
            <a:avLst/>
          </a:prstGeom>
          <a:solidFill>
            <a:srgbClr val="3366FF">
              <a:alpha val="82001"/>
            </a:srgbClr>
          </a:solidFill>
          <a:ln>
            <a:noFill/>
          </a:ln>
          <a:extLst>
            <a:ext uri="{91240B29-F687-4F45-9708-019B960494DF}">
              <a14:hiddenLine xmlns:a14="http://schemas.microsoft.com/office/drawing/2010/main" w="19050">
                <a:solidFill>
                  <a:srgbClr val="FFFFFF"/>
                </a:solidFill>
                <a:prstDash val="sysDot"/>
                <a:miter lim="800000"/>
                <a:headEnd/>
                <a:tailEnd/>
              </a14:hiddenLine>
            </a:ext>
          </a:extLst>
        </p:spPr>
        <p:txBody>
          <a:bodyPr/>
          <a:lstStyle/>
          <a:p>
            <a:endParaRPr lang="zh-CN" altLang="en-US"/>
          </a:p>
        </p:txBody>
      </p:sp>
      <p:sp>
        <p:nvSpPr>
          <p:cNvPr id="75" name="Rectangle 30"/>
          <p:cNvSpPr>
            <a:spLocks noChangeArrowheads="1"/>
          </p:cNvSpPr>
          <p:nvPr/>
        </p:nvSpPr>
        <p:spPr bwMode="auto">
          <a:xfrm rot="18932076">
            <a:off x="1746250" y="3369420"/>
            <a:ext cx="5114925" cy="176212"/>
          </a:xfrm>
          <a:prstGeom prst="rect">
            <a:avLst/>
          </a:prstGeom>
          <a:solidFill>
            <a:srgbClr val="3366FF">
              <a:alpha val="82001"/>
            </a:srgbClr>
          </a:solidFill>
          <a:ln>
            <a:noFill/>
          </a:ln>
          <a:extLst>
            <a:ext uri="{91240B29-F687-4F45-9708-019B960494DF}">
              <a14:hiddenLine xmlns:a14="http://schemas.microsoft.com/office/drawing/2010/main" w="19050">
                <a:solidFill>
                  <a:srgbClr val="FFFFFF"/>
                </a:solidFill>
                <a:prstDash val="dash"/>
                <a:miter lim="800000"/>
                <a:headEnd/>
                <a:tailEnd/>
              </a14:hiddenLine>
            </a:ext>
          </a:extLst>
        </p:spPr>
        <p:txBody>
          <a:bodyPr/>
          <a:lstStyle/>
          <a:p>
            <a:endParaRPr lang="zh-CN" altLang="en-US"/>
          </a:p>
        </p:txBody>
      </p:sp>
      <p:graphicFrame>
        <p:nvGraphicFramePr>
          <p:cNvPr id="76" name="Object 31"/>
          <p:cNvGraphicFramePr>
            <a:graphicFrameLocks noChangeAspect="1"/>
          </p:cNvGraphicFramePr>
          <p:nvPr>
            <p:extLst>
              <p:ext uri="{D42A27DB-BD31-4B8C-83A1-F6EECF244321}">
                <p14:modId xmlns:p14="http://schemas.microsoft.com/office/powerpoint/2010/main" val="2618183609"/>
              </p:ext>
            </p:extLst>
          </p:nvPr>
        </p:nvGraphicFramePr>
        <p:xfrm>
          <a:off x="5575300" y="2396282"/>
          <a:ext cx="1766888" cy="903288"/>
        </p:xfrm>
        <a:graphic>
          <a:graphicData uri="http://schemas.openxmlformats.org/presentationml/2006/ole">
            <mc:AlternateContent xmlns:mc="http://schemas.openxmlformats.org/markup-compatibility/2006">
              <mc:Choice xmlns:v="urn:schemas-microsoft-com:vml" Requires="v">
                <p:oleObj spid="_x0000_s165824" name="公式" r:id="rId15" imgW="812520" imgH="457200" progId="Equation.3">
                  <p:embed/>
                </p:oleObj>
              </mc:Choice>
              <mc:Fallback>
                <p:oleObj name="公式" r:id="rId15" imgW="812520" imgH="4572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75300" y="2396282"/>
                        <a:ext cx="1766888" cy="903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 name="Object 32"/>
          <p:cNvGraphicFramePr>
            <a:graphicFrameLocks noChangeAspect="1"/>
          </p:cNvGraphicFramePr>
          <p:nvPr>
            <p:extLst>
              <p:ext uri="{D42A27DB-BD31-4B8C-83A1-F6EECF244321}">
                <p14:modId xmlns:p14="http://schemas.microsoft.com/office/powerpoint/2010/main" val="2049889306"/>
              </p:ext>
            </p:extLst>
          </p:nvPr>
        </p:nvGraphicFramePr>
        <p:xfrm>
          <a:off x="3430588" y="4480670"/>
          <a:ext cx="1766887" cy="903287"/>
        </p:xfrm>
        <a:graphic>
          <a:graphicData uri="http://schemas.openxmlformats.org/presentationml/2006/ole">
            <mc:AlternateContent xmlns:mc="http://schemas.openxmlformats.org/markup-compatibility/2006">
              <mc:Choice xmlns:v="urn:schemas-microsoft-com:vml" Requires="v">
                <p:oleObj spid="_x0000_s165825" name="公式" r:id="rId17" imgW="812520" imgH="457200" progId="Equation.3">
                  <p:embed/>
                </p:oleObj>
              </mc:Choice>
              <mc:Fallback>
                <p:oleObj name="公式" r:id="rId17" imgW="812520" imgH="4572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30588" y="4480670"/>
                        <a:ext cx="1766887" cy="903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 name="Object 33"/>
          <p:cNvGraphicFramePr>
            <a:graphicFrameLocks noChangeAspect="1"/>
          </p:cNvGraphicFramePr>
          <p:nvPr>
            <p:extLst>
              <p:ext uri="{D42A27DB-BD31-4B8C-83A1-F6EECF244321}">
                <p14:modId xmlns:p14="http://schemas.microsoft.com/office/powerpoint/2010/main" val="4099192257"/>
              </p:ext>
            </p:extLst>
          </p:nvPr>
        </p:nvGraphicFramePr>
        <p:xfrm>
          <a:off x="683568" y="2385170"/>
          <a:ext cx="1766887" cy="903287"/>
        </p:xfrm>
        <a:graphic>
          <a:graphicData uri="http://schemas.openxmlformats.org/presentationml/2006/ole">
            <mc:AlternateContent xmlns:mc="http://schemas.openxmlformats.org/markup-compatibility/2006">
              <mc:Choice xmlns:v="urn:schemas-microsoft-com:vml" Requires="v">
                <p:oleObj spid="_x0000_s165826" name="公式" r:id="rId19" imgW="812520" imgH="457200" progId="Equation.3">
                  <p:embed/>
                </p:oleObj>
              </mc:Choice>
              <mc:Fallback>
                <p:oleObj name="公式" r:id="rId19" imgW="812520" imgH="4572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3568" y="2385170"/>
                        <a:ext cx="1766887" cy="903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9" name="Group 36"/>
          <p:cNvGrpSpPr>
            <a:grpSpLocks/>
          </p:cNvGrpSpPr>
          <p:nvPr/>
        </p:nvGrpSpPr>
        <p:grpSpPr bwMode="auto">
          <a:xfrm>
            <a:off x="6210300" y="264270"/>
            <a:ext cx="2451100" cy="3365500"/>
            <a:chOff x="4016" y="205"/>
            <a:chExt cx="1544" cy="2120"/>
          </a:xfrm>
        </p:grpSpPr>
        <p:sp>
          <p:nvSpPr>
            <p:cNvPr id="80" name="Oval 37"/>
            <p:cNvSpPr>
              <a:spLocks noChangeArrowheads="1"/>
            </p:cNvSpPr>
            <p:nvPr/>
          </p:nvSpPr>
          <p:spPr bwMode="auto">
            <a:xfrm>
              <a:off x="5058" y="637"/>
              <a:ext cx="56" cy="56"/>
            </a:xfrm>
            <a:prstGeom prst="ellipse">
              <a:avLst/>
            </a:prstGeom>
            <a:solidFill>
              <a:srgbClr val="660066"/>
            </a:solidFill>
            <a:ln w="0" algn="ctr">
              <a:solidFill>
                <a:srgbClr val="66006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81" name="Object 38"/>
            <p:cNvGraphicFramePr>
              <a:graphicFrameLocks noChangeAspect="1"/>
            </p:cNvGraphicFramePr>
            <p:nvPr/>
          </p:nvGraphicFramePr>
          <p:xfrm>
            <a:off x="4838" y="749"/>
            <a:ext cx="450" cy="248"/>
          </p:xfrm>
          <a:graphic>
            <a:graphicData uri="http://schemas.openxmlformats.org/presentationml/2006/ole">
              <mc:AlternateContent xmlns:mc="http://schemas.openxmlformats.org/markup-compatibility/2006">
                <mc:Choice xmlns:v="urn:schemas-microsoft-com:vml" Requires="v">
                  <p:oleObj spid="_x0000_s165827" name="公式" r:id="rId21" imgW="368280" imgH="203040" progId="Equation.3">
                    <p:embed/>
                  </p:oleObj>
                </mc:Choice>
                <mc:Fallback>
                  <p:oleObj name="公式" r:id="rId21" imgW="368280" imgH="2030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38" y="749"/>
                          <a:ext cx="450"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 name="Line 39"/>
            <p:cNvSpPr>
              <a:spLocks noChangeShapeType="1"/>
            </p:cNvSpPr>
            <p:nvPr/>
          </p:nvSpPr>
          <p:spPr bwMode="auto">
            <a:xfrm flipV="1">
              <a:off x="4016" y="205"/>
              <a:ext cx="768" cy="728"/>
            </a:xfrm>
            <a:prstGeom prst="line">
              <a:avLst/>
            </a:prstGeom>
            <a:noFill/>
            <a:ln w="0">
              <a:solidFill>
                <a:srgbClr val="99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83" name="Line 40"/>
            <p:cNvSpPr>
              <a:spLocks noChangeShapeType="1"/>
            </p:cNvSpPr>
            <p:nvPr/>
          </p:nvSpPr>
          <p:spPr bwMode="auto">
            <a:xfrm flipV="1">
              <a:off x="4296" y="2317"/>
              <a:ext cx="1264" cy="8"/>
            </a:xfrm>
            <a:prstGeom prst="line">
              <a:avLst/>
            </a:prstGeom>
            <a:noFill/>
            <a:ln w="0">
              <a:solidFill>
                <a:srgbClr val="99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grpSp>
      <p:sp>
        <p:nvSpPr>
          <p:cNvPr id="84" name="Text Box 41"/>
          <p:cNvSpPr txBox="1">
            <a:spLocks noChangeArrowheads="1"/>
          </p:cNvSpPr>
          <p:nvPr/>
        </p:nvSpPr>
        <p:spPr bwMode="auto">
          <a:xfrm>
            <a:off x="-368300" y="4917232"/>
            <a:ext cx="21844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a:solidFill>
                  <a:srgbClr val="000000"/>
                </a:solidFill>
                <a:latin typeface="Times New Roman" panose="02020603050405020304" pitchFamily="18" charset="0"/>
              </a:rPr>
              <a:t>步骤：</a:t>
            </a:r>
          </a:p>
        </p:txBody>
      </p:sp>
      <p:sp>
        <p:nvSpPr>
          <p:cNvPr id="85" name="Text Box 42"/>
          <p:cNvSpPr txBox="1">
            <a:spLocks noChangeArrowheads="1"/>
          </p:cNvSpPr>
          <p:nvPr/>
        </p:nvSpPr>
        <p:spPr bwMode="auto">
          <a:xfrm>
            <a:off x="501376" y="5501432"/>
            <a:ext cx="377190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defPPr>
              <a:defRPr lang="zh-CN"/>
            </a:defPPr>
            <a:lvl1pPr indent="0">
              <a:defRPr sz="2000">
                <a:solidFill>
                  <a:srgbClr val="000000"/>
                </a:solidFill>
                <a:latin typeface="Times New Roman" panose="02020603050405020304" pitchFamily="18"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vl6pPr fontAlgn="base">
              <a:spcBef>
                <a:spcPct val="0"/>
              </a:spcBef>
              <a:spcAft>
                <a:spcPct val="0"/>
              </a:spcAft>
              <a:defRPr>
                <a:latin typeface="Arial" panose="020B0604020202020204" pitchFamily="34" charset="0"/>
              </a:defRPr>
            </a:lvl6pPr>
            <a:lvl7pPr fontAlgn="base">
              <a:spcBef>
                <a:spcPct val="0"/>
              </a:spcBef>
              <a:spcAft>
                <a:spcPct val="0"/>
              </a:spcAft>
              <a:defRPr>
                <a:latin typeface="Arial" panose="020B0604020202020204" pitchFamily="34" charset="0"/>
              </a:defRPr>
            </a:lvl7pPr>
            <a:lvl8pPr fontAlgn="base">
              <a:spcBef>
                <a:spcPct val="0"/>
              </a:spcBef>
              <a:spcAft>
                <a:spcPct val="0"/>
              </a:spcAft>
              <a:defRPr>
                <a:latin typeface="Arial" panose="020B0604020202020204" pitchFamily="34" charset="0"/>
              </a:defRPr>
            </a:lvl8pPr>
            <a:lvl9pPr fontAlgn="base">
              <a:spcBef>
                <a:spcPct val="0"/>
              </a:spcBef>
              <a:spcAft>
                <a:spcPct val="0"/>
              </a:spcAft>
              <a:defRPr>
                <a:latin typeface="Arial" panose="020B0604020202020204" pitchFamily="34" charset="0"/>
              </a:defRPr>
            </a:lvl9pPr>
          </a:lstStyle>
          <a:p>
            <a:r>
              <a:rPr lang="en-US" altLang="zh-CN" dirty="0"/>
              <a:t>a) </a:t>
            </a:r>
            <a:r>
              <a:rPr lang="zh-CN" altLang="en-US" dirty="0"/>
              <a:t>画出界面直线。</a:t>
            </a:r>
          </a:p>
        </p:txBody>
      </p:sp>
      <p:sp>
        <p:nvSpPr>
          <p:cNvPr id="86" name="Text Box 43"/>
          <p:cNvSpPr txBox="1">
            <a:spLocks noChangeArrowheads="1"/>
          </p:cNvSpPr>
          <p:nvPr/>
        </p:nvSpPr>
        <p:spPr bwMode="auto">
          <a:xfrm>
            <a:off x="501376" y="5817458"/>
            <a:ext cx="7363099"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defPPr>
              <a:defRPr lang="zh-CN"/>
            </a:defPPr>
            <a:lvl1pPr indent="0">
              <a:defRPr sz="2000">
                <a:solidFill>
                  <a:srgbClr val="000000"/>
                </a:solidFill>
                <a:latin typeface="Times New Roman" panose="02020603050405020304" pitchFamily="18"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vl6pPr fontAlgn="base">
              <a:spcBef>
                <a:spcPct val="0"/>
              </a:spcBef>
              <a:spcAft>
                <a:spcPct val="0"/>
              </a:spcAft>
              <a:defRPr>
                <a:latin typeface="Arial" panose="020B0604020202020204" pitchFamily="34" charset="0"/>
              </a:defRPr>
            </a:lvl6pPr>
            <a:lvl7pPr fontAlgn="base">
              <a:spcBef>
                <a:spcPct val="0"/>
              </a:spcBef>
              <a:spcAft>
                <a:spcPct val="0"/>
              </a:spcAft>
              <a:defRPr>
                <a:latin typeface="Arial" panose="020B0604020202020204" pitchFamily="34" charset="0"/>
              </a:defRPr>
            </a:lvl7pPr>
            <a:lvl8pPr fontAlgn="base">
              <a:spcBef>
                <a:spcPct val="0"/>
              </a:spcBef>
              <a:spcAft>
                <a:spcPct val="0"/>
              </a:spcAft>
              <a:defRPr>
                <a:latin typeface="Arial" panose="020B0604020202020204" pitchFamily="34" charset="0"/>
              </a:defRPr>
            </a:lvl8pPr>
            <a:lvl9pPr fontAlgn="base">
              <a:spcBef>
                <a:spcPct val="0"/>
              </a:spcBef>
              <a:spcAft>
                <a:spcPct val="0"/>
              </a:spcAft>
              <a:defRPr>
                <a:latin typeface="Arial" panose="020B0604020202020204" pitchFamily="34" charset="0"/>
              </a:defRPr>
            </a:lvl9pPr>
          </a:lstStyle>
          <a:p>
            <a:r>
              <a:rPr lang="en-US" altLang="zh-CN" dirty="0"/>
              <a:t>b) </a:t>
            </a:r>
            <a:r>
              <a:rPr lang="zh-CN" altLang="en-US" dirty="0"/>
              <a:t>判别界面正负侧：找特殊</a:t>
            </a:r>
            <a:r>
              <a:rPr lang="zh-CN" altLang="en-US" dirty="0" smtClean="0"/>
              <a:t>点代入。或者：</a:t>
            </a:r>
            <a:r>
              <a:rPr lang="zh-CN" altLang="en-US" dirty="0" smtClean="0">
                <a:solidFill>
                  <a:srgbClr val="FF0000"/>
                </a:solidFill>
              </a:rPr>
              <a:t>画矢量</a:t>
            </a:r>
            <a:r>
              <a:rPr lang="en-US" altLang="zh-CN" i="1" dirty="0" smtClean="0">
                <a:solidFill>
                  <a:srgbClr val="FF0000"/>
                </a:solidFill>
              </a:rPr>
              <a:t>W</a:t>
            </a:r>
            <a:r>
              <a:rPr lang="en-US" altLang="zh-CN" i="1" baseline="-25000" dirty="0" smtClean="0">
                <a:solidFill>
                  <a:srgbClr val="FF0000"/>
                </a:solidFill>
              </a:rPr>
              <a:t>0</a:t>
            </a:r>
            <a:r>
              <a:rPr lang="zh-CN" altLang="en-US" dirty="0" smtClean="0"/>
              <a:t>（以原点为起点），</a:t>
            </a:r>
            <a:r>
              <a:rPr lang="zh-CN" altLang="en-US" dirty="0" smtClean="0">
                <a:solidFill>
                  <a:srgbClr val="FF0000"/>
                </a:solidFill>
              </a:rPr>
              <a:t>箭头指向的方向就是</a:t>
            </a:r>
            <a:r>
              <a:rPr lang="en-US" altLang="zh-CN" dirty="0" smtClean="0">
                <a:solidFill>
                  <a:srgbClr val="FF0000"/>
                </a:solidFill>
              </a:rPr>
              <a:t>d(X)</a:t>
            </a:r>
            <a:r>
              <a:rPr lang="zh-CN" altLang="en-US" dirty="0" smtClean="0">
                <a:solidFill>
                  <a:srgbClr val="FF0000"/>
                </a:solidFill>
              </a:rPr>
              <a:t>的正侧</a:t>
            </a:r>
            <a:endParaRPr lang="zh-CN" altLang="en-US" dirty="0">
              <a:solidFill>
                <a:srgbClr val="FF0000"/>
              </a:solidFill>
            </a:endParaRPr>
          </a:p>
        </p:txBody>
      </p:sp>
      <p:sp>
        <p:nvSpPr>
          <p:cNvPr id="87" name="Text Box 44"/>
          <p:cNvSpPr txBox="1">
            <a:spLocks noChangeArrowheads="1"/>
          </p:cNvSpPr>
          <p:nvPr/>
        </p:nvSpPr>
        <p:spPr bwMode="auto">
          <a:xfrm>
            <a:off x="501376" y="6413266"/>
            <a:ext cx="48114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defPPr>
              <a:defRPr lang="zh-CN"/>
            </a:defPPr>
            <a:lvl1pPr indent="0">
              <a:defRPr sz="2000">
                <a:solidFill>
                  <a:srgbClr val="000000"/>
                </a:solidFill>
                <a:latin typeface="Times New Roman" panose="02020603050405020304" pitchFamily="18"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vl6pPr fontAlgn="base">
              <a:spcBef>
                <a:spcPct val="0"/>
              </a:spcBef>
              <a:spcAft>
                <a:spcPct val="0"/>
              </a:spcAft>
              <a:defRPr>
                <a:latin typeface="Arial" panose="020B0604020202020204" pitchFamily="34" charset="0"/>
              </a:defRPr>
            </a:lvl6pPr>
            <a:lvl7pPr fontAlgn="base">
              <a:spcBef>
                <a:spcPct val="0"/>
              </a:spcBef>
              <a:spcAft>
                <a:spcPct val="0"/>
              </a:spcAft>
              <a:defRPr>
                <a:latin typeface="Arial" panose="020B0604020202020204" pitchFamily="34" charset="0"/>
              </a:defRPr>
            </a:lvl7pPr>
            <a:lvl8pPr fontAlgn="base">
              <a:spcBef>
                <a:spcPct val="0"/>
              </a:spcBef>
              <a:spcAft>
                <a:spcPct val="0"/>
              </a:spcAft>
              <a:defRPr>
                <a:latin typeface="Arial" panose="020B0604020202020204" pitchFamily="34" charset="0"/>
              </a:defRPr>
            </a:lvl8pPr>
            <a:lvl9pPr fontAlgn="base">
              <a:spcBef>
                <a:spcPct val="0"/>
              </a:spcBef>
              <a:spcAft>
                <a:spcPct val="0"/>
              </a:spcAft>
              <a:defRPr>
                <a:latin typeface="Arial" panose="020B0604020202020204" pitchFamily="34" charset="0"/>
              </a:defRPr>
            </a:lvl9pPr>
          </a:lstStyle>
          <a:p>
            <a:r>
              <a:rPr lang="en-US" altLang="zh-CN" dirty="0"/>
              <a:t>c) </a:t>
            </a:r>
            <a:r>
              <a:rPr lang="zh-CN" altLang="en-US" dirty="0"/>
              <a:t>找</a:t>
            </a:r>
            <a:r>
              <a:rPr lang="zh-CN" altLang="en-US" dirty="0" smtClean="0"/>
              <a:t>交集（一正测、多负则侧）。</a:t>
            </a:r>
            <a:endParaRPr lang="zh-CN" altLang="en-US" dirty="0"/>
          </a:p>
        </p:txBody>
      </p:sp>
      <p:graphicFrame>
        <p:nvGraphicFramePr>
          <p:cNvPr id="88" name="Object 45"/>
          <p:cNvGraphicFramePr>
            <a:graphicFrameLocks noChangeAspect="1"/>
          </p:cNvGraphicFramePr>
          <p:nvPr>
            <p:extLst>
              <p:ext uri="{D42A27DB-BD31-4B8C-83A1-F6EECF244321}">
                <p14:modId xmlns:p14="http://schemas.microsoft.com/office/powerpoint/2010/main" val="3974992095"/>
              </p:ext>
            </p:extLst>
          </p:nvPr>
        </p:nvGraphicFramePr>
        <p:xfrm>
          <a:off x="3376613" y="192832"/>
          <a:ext cx="2147887" cy="431800"/>
        </p:xfrm>
        <a:graphic>
          <a:graphicData uri="http://schemas.openxmlformats.org/presentationml/2006/ole">
            <mc:AlternateContent xmlns:mc="http://schemas.openxmlformats.org/markup-compatibility/2006">
              <mc:Choice xmlns:v="urn:schemas-microsoft-com:vml" Requires="v">
                <p:oleObj spid="_x0000_s165828" name="公式" r:id="rId23" imgW="1231560" imgH="215640" progId="Equation.3">
                  <p:embed/>
                </p:oleObj>
              </mc:Choice>
              <mc:Fallback>
                <p:oleObj name="公式" r:id="rId23" imgW="1231560" imgH="21564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76613" y="192832"/>
                        <a:ext cx="2147887"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 name="Object 46"/>
          <p:cNvGraphicFramePr>
            <a:graphicFrameLocks noChangeAspect="1"/>
          </p:cNvGraphicFramePr>
          <p:nvPr>
            <p:extLst>
              <p:ext uri="{D42A27DB-BD31-4B8C-83A1-F6EECF244321}">
                <p14:modId xmlns:p14="http://schemas.microsoft.com/office/powerpoint/2010/main" val="4214819614"/>
              </p:ext>
            </p:extLst>
          </p:nvPr>
        </p:nvGraphicFramePr>
        <p:xfrm>
          <a:off x="3332163" y="632570"/>
          <a:ext cx="2112962" cy="431800"/>
        </p:xfrm>
        <a:graphic>
          <a:graphicData uri="http://schemas.openxmlformats.org/presentationml/2006/ole">
            <mc:AlternateContent xmlns:mc="http://schemas.openxmlformats.org/markup-compatibility/2006">
              <mc:Choice xmlns:v="urn:schemas-microsoft-com:vml" Requires="v">
                <p:oleObj spid="_x0000_s165829" name="公式" r:id="rId25" imgW="1193760" imgH="215640" progId="Equation.3">
                  <p:embed/>
                </p:oleObj>
              </mc:Choice>
              <mc:Fallback>
                <p:oleObj name="公式" r:id="rId25" imgW="1193760" imgH="21564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332163" y="632570"/>
                        <a:ext cx="2112962"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 name="Object 47"/>
          <p:cNvGraphicFramePr>
            <a:graphicFrameLocks noChangeAspect="1"/>
          </p:cNvGraphicFramePr>
          <p:nvPr>
            <p:extLst>
              <p:ext uri="{D42A27DB-BD31-4B8C-83A1-F6EECF244321}">
                <p14:modId xmlns:p14="http://schemas.microsoft.com/office/powerpoint/2010/main" val="3013598820"/>
              </p:ext>
            </p:extLst>
          </p:nvPr>
        </p:nvGraphicFramePr>
        <p:xfrm>
          <a:off x="3330575" y="1043732"/>
          <a:ext cx="1766888" cy="457200"/>
        </p:xfrm>
        <a:graphic>
          <a:graphicData uri="http://schemas.openxmlformats.org/presentationml/2006/ole">
            <mc:AlternateContent xmlns:mc="http://schemas.openxmlformats.org/markup-compatibility/2006">
              <mc:Choice xmlns:v="urn:schemas-microsoft-com:vml" Requires="v">
                <p:oleObj spid="_x0000_s165830" name="公式" r:id="rId27" imgW="990360" imgH="228600" progId="Equation.3">
                  <p:embed/>
                </p:oleObj>
              </mc:Choice>
              <mc:Fallback>
                <p:oleObj name="公式" r:id="rId27" imgW="990360" imgH="2286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30575" y="1043732"/>
                        <a:ext cx="1766888"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4712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2000"/>
                                        <p:tgtEl>
                                          <p:spTgt spid="51"/>
                                        </p:tgtEl>
                                      </p:cBhvr>
                                    </p:animEffect>
                                    <p:anim calcmode="lin" valueType="num">
                                      <p:cBhvr>
                                        <p:cTn id="13" dur="2000" fill="hold"/>
                                        <p:tgtEl>
                                          <p:spTgt spid="51"/>
                                        </p:tgtEl>
                                        <p:attrNameLst>
                                          <p:attrName>style.rotation</p:attrName>
                                        </p:attrNameLst>
                                      </p:cBhvr>
                                      <p:tavLst>
                                        <p:tav tm="0">
                                          <p:val>
                                            <p:fltVal val="720"/>
                                          </p:val>
                                        </p:tav>
                                        <p:tav tm="100000">
                                          <p:val>
                                            <p:fltVal val="0"/>
                                          </p:val>
                                        </p:tav>
                                      </p:tavLst>
                                    </p:anim>
                                    <p:anim calcmode="lin" valueType="num">
                                      <p:cBhvr>
                                        <p:cTn id="14" dur="2000" fill="hold"/>
                                        <p:tgtEl>
                                          <p:spTgt spid="51"/>
                                        </p:tgtEl>
                                        <p:attrNameLst>
                                          <p:attrName>ppt_h</p:attrName>
                                        </p:attrNameLst>
                                      </p:cBhvr>
                                      <p:tavLst>
                                        <p:tav tm="0">
                                          <p:val>
                                            <p:fltVal val="0"/>
                                          </p:val>
                                        </p:tav>
                                        <p:tav tm="100000">
                                          <p:val>
                                            <p:strVal val="#ppt_h"/>
                                          </p:val>
                                        </p:tav>
                                      </p:tavLst>
                                    </p:anim>
                                    <p:anim calcmode="lin" valueType="num">
                                      <p:cBhvr>
                                        <p:cTn id="15" dur="2000" fill="hold"/>
                                        <p:tgtEl>
                                          <p:spTgt spid="51"/>
                                        </p:tgtEl>
                                        <p:attrNameLst>
                                          <p:attrName>ppt_w</p:attrName>
                                        </p:attrNameLst>
                                      </p:cBhvr>
                                      <p:tavLst>
                                        <p:tav tm="0">
                                          <p:val>
                                            <p:fltVal val="0"/>
                                          </p:val>
                                        </p:tav>
                                        <p:tav tm="100000">
                                          <p:val>
                                            <p:strVal val="#ppt_w"/>
                                          </p:val>
                                        </p:tav>
                                      </p:tavLst>
                                    </p:anim>
                                  </p:childTnLst>
                                </p:cTn>
                              </p:par>
                              <p:par>
                                <p:cTn id="16" presetID="35" presetClass="entr" presetSubtype="0" fill="hold"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2000"/>
                                        <p:tgtEl>
                                          <p:spTgt spid="53"/>
                                        </p:tgtEl>
                                      </p:cBhvr>
                                    </p:animEffect>
                                    <p:anim calcmode="lin" valueType="num">
                                      <p:cBhvr>
                                        <p:cTn id="19" dur="2000" fill="hold"/>
                                        <p:tgtEl>
                                          <p:spTgt spid="53"/>
                                        </p:tgtEl>
                                        <p:attrNameLst>
                                          <p:attrName>style.rotation</p:attrName>
                                        </p:attrNameLst>
                                      </p:cBhvr>
                                      <p:tavLst>
                                        <p:tav tm="0">
                                          <p:val>
                                            <p:fltVal val="720"/>
                                          </p:val>
                                        </p:tav>
                                        <p:tav tm="100000">
                                          <p:val>
                                            <p:fltVal val="0"/>
                                          </p:val>
                                        </p:tav>
                                      </p:tavLst>
                                    </p:anim>
                                    <p:anim calcmode="lin" valueType="num">
                                      <p:cBhvr>
                                        <p:cTn id="20" dur="2000" fill="hold"/>
                                        <p:tgtEl>
                                          <p:spTgt spid="53"/>
                                        </p:tgtEl>
                                        <p:attrNameLst>
                                          <p:attrName>ppt_h</p:attrName>
                                        </p:attrNameLst>
                                      </p:cBhvr>
                                      <p:tavLst>
                                        <p:tav tm="0">
                                          <p:val>
                                            <p:fltVal val="0"/>
                                          </p:val>
                                        </p:tav>
                                        <p:tav tm="100000">
                                          <p:val>
                                            <p:strVal val="#ppt_h"/>
                                          </p:val>
                                        </p:tav>
                                      </p:tavLst>
                                    </p:anim>
                                    <p:anim calcmode="lin" valueType="num">
                                      <p:cBhvr>
                                        <p:cTn id="21" dur="2000" fill="hold"/>
                                        <p:tgtEl>
                                          <p:spTgt spid="53"/>
                                        </p:tgtEl>
                                        <p:attrNameLst>
                                          <p:attrName>ppt_w</p:attrName>
                                        </p:attrNameLst>
                                      </p:cBhvr>
                                      <p:tavLst>
                                        <p:tav tm="0">
                                          <p:val>
                                            <p:fltVal val="0"/>
                                          </p:val>
                                        </p:tav>
                                        <p:tav tm="100000">
                                          <p:val>
                                            <p:strVal val="#ppt_w"/>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ntr" presetSubtype="0" fill="hold" nodeType="click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2000"/>
                                        <p:tgtEl>
                                          <p:spTgt spid="52"/>
                                        </p:tgtEl>
                                      </p:cBhvr>
                                    </p:animEffect>
                                    <p:anim calcmode="lin" valueType="num">
                                      <p:cBhvr>
                                        <p:cTn id="27" dur="2000" fill="hold"/>
                                        <p:tgtEl>
                                          <p:spTgt spid="52"/>
                                        </p:tgtEl>
                                        <p:attrNameLst>
                                          <p:attrName>style.rotation</p:attrName>
                                        </p:attrNameLst>
                                      </p:cBhvr>
                                      <p:tavLst>
                                        <p:tav tm="0">
                                          <p:val>
                                            <p:fltVal val="720"/>
                                          </p:val>
                                        </p:tav>
                                        <p:tav tm="100000">
                                          <p:val>
                                            <p:fltVal val="0"/>
                                          </p:val>
                                        </p:tav>
                                      </p:tavLst>
                                    </p:anim>
                                    <p:anim calcmode="lin" valueType="num">
                                      <p:cBhvr>
                                        <p:cTn id="28" dur="2000" fill="hold"/>
                                        <p:tgtEl>
                                          <p:spTgt spid="52"/>
                                        </p:tgtEl>
                                        <p:attrNameLst>
                                          <p:attrName>ppt_h</p:attrName>
                                        </p:attrNameLst>
                                      </p:cBhvr>
                                      <p:tavLst>
                                        <p:tav tm="0">
                                          <p:val>
                                            <p:fltVal val="0"/>
                                          </p:val>
                                        </p:tav>
                                        <p:tav tm="100000">
                                          <p:val>
                                            <p:strVal val="#ppt_h"/>
                                          </p:val>
                                        </p:tav>
                                      </p:tavLst>
                                    </p:anim>
                                    <p:anim calcmode="lin" valueType="num">
                                      <p:cBhvr>
                                        <p:cTn id="29" dur="2000" fill="hold"/>
                                        <p:tgtEl>
                                          <p:spTgt spid="52"/>
                                        </p:tgtEl>
                                        <p:attrNameLst>
                                          <p:attrName>ppt_w</p:attrName>
                                        </p:attrNameLst>
                                      </p:cBhvr>
                                      <p:tavLst>
                                        <p:tav tm="0">
                                          <p:val>
                                            <p:fltVal val="0"/>
                                          </p:val>
                                        </p:tav>
                                        <p:tav tm="100000">
                                          <p:val>
                                            <p:strVal val="#ppt_w"/>
                                          </p:val>
                                        </p:tav>
                                      </p:tavLst>
                                    </p:anim>
                                  </p:childTnLst>
                                </p:cTn>
                              </p:par>
                              <p:par>
                                <p:cTn id="30" presetID="35" presetClass="entr" presetSubtype="0" fill="hold"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2000"/>
                                        <p:tgtEl>
                                          <p:spTgt spid="49"/>
                                        </p:tgtEl>
                                      </p:cBhvr>
                                    </p:animEffect>
                                    <p:anim calcmode="lin" valueType="num">
                                      <p:cBhvr>
                                        <p:cTn id="33" dur="2000" fill="hold"/>
                                        <p:tgtEl>
                                          <p:spTgt spid="49"/>
                                        </p:tgtEl>
                                        <p:attrNameLst>
                                          <p:attrName>style.rotation</p:attrName>
                                        </p:attrNameLst>
                                      </p:cBhvr>
                                      <p:tavLst>
                                        <p:tav tm="0">
                                          <p:val>
                                            <p:fltVal val="720"/>
                                          </p:val>
                                        </p:tav>
                                        <p:tav tm="100000">
                                          <p:val>
                                            <p:fltVal val="0"/>
                                          </p:val>
                                        </p:tav>
                                      </p:tavLst>
                                    </p:anim>
                                    <p:anim calcmode="lin" valueType="num">
                                      <p:cBhvr>
                                        <p:cTn id="34" dur="2000" fill="hold"/>
                                        <p:tgtEl>
                                          <p:spTgt spid="49"/>
                                        </p:tgtEl>
                                        <p:attrNameLst>
                                          <p:attrName>ppt_h</p:attrName>
                                        </p:attrNameLst>
                                      </p:cBhvr>
                                      <p:tavLst>
                                        <p:tav tm="0">
                                          <p:val>
                                            <p:fltVal val="0"/>
                                          </p:val>
                                        </p:tav>
                                        <p:tav tm="100000">
                                          <p:val>
                                            <p:strVal val="#ppt_h"/>
                                          </p:val>
                                        </p:tav>
                                      </p:tavLst>
                                    </p:anim>
                                    <p:anim calcmode="lin" valueType="num">
                                      <p:cBhvr>
                                        <p:cTn id="35" dur="2000" fill="hold"/>
                                        <p:tgtEl>
                                          <p:spTgt spid="49"/>
                                        </p:tgtEl>
                                        <p:attrNameLst>
                                          <p:attrName>ppt_w</p:attrName>
                                        </p:attrNameLst>
                                      </p:cBhvr>
                                      <p:tavLst>
                                        <p:tav tm="0">
                                          <p:val>
                                            <p:fltVal val="0"/>
                                          </p:val>
                                        </p:tav>
                                        <p:tav tm="100000">
                                          <p:val>
                                            <p:strVal val="#ppt_w"/>
                                          </p:val>
                                        </p:tav>
                                      </p:tavLst>
                                    </p:anim>
                                  </p:childTnLst>
                                </p:cTn>
                              </p:par>
                            </p:childTnLst>
                          </p:cTn>
                        </p:par>
                      </p:childTnLst>
                    </p:cTn>
                  </p:par>
                  <p:par>
                    <p:cTn id="36" fill="hold">
                      <p:stCondLst>
                        <p:cond delay="indefinite"/>
                      </p:stCondLst>
                      <p:childTnLst>
                        <p:par>
                          <p:cTn id="37" fill="hold">
                            <p:stCondLst>
                              <p:cond delay="0"/>
                            </p:stCondLst>
                            <p:childTnLst>
                              <p:par>
                                <p:cTn id="38" presetID="35" presetClass="entr" presetSubtype="0" fill="hold"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2000"/>
                                        <p:tgtEl>
                                          <p:spTgt spid="50"/>
                                        </p:tgtEl>
                                      </p:cBhvr>
                                    </p:animEffect>
                                    <p:anim calcmode="lin" valueType="num">
                                      <p:cBhvr>
                                        <p:cTn id="41" dur="2000" fill="hold"/>
                                        <p:tgtEl>
                                          <p:spTgt spid="50"/>
                                        </p:tgtEl>
                                        <p:attrNameLst>
                                          <p:attrName>style.rotation</p:attrName>
                                        </p:attrNameLst>
                                      </p:cBhvr>
                                      <p:tavLst>
                                        <p:tav tm="0">
                                          <p:val>
                                            <p:fltVal val="720"/>
                                          </p:val>
                                        </p:tav>
                                        <p:tav tm="100000">
                                          <p:val>
                                            <p:fltVal val="0"/>
                                          </p:val>
                                        </p:tav>
                                      </p:tavLst>
                                    </p:anim>
                                    <p:anim calcmode="lin" valueType="num">
                                      <p:cBhvr>
                                        <p:cTn id="42" dur="2000" fill="hold"/>
                                        <p:tgtEl>
                                          <p:spTgt spid="50"/>
                                        </p:tgtEl>
                                        <p:attrNameLst>
                                          <p:attrName>ppt_h</p:attrName>
                                        </p:attrNameLst>
                                      </p:cBhvr>
                                      <p:tavLst>
                                        <p:tav tm="0">
                                          <p:val>
                                            <p:fltVal val="0"/>
                                          </p:val>
                                        </p:tav>
                                        <p:tav tm="100000">
                                          <p:val>
                                            <p:strVal val="#ppt_h"/>
                                          </p:val>
                                        </p:tav>
                                      </p:tavLst>
                                    </p:anim>
                                    <p:anim calcmode="lin" valueType="num">
                                      <p:cBhvr>
                                        <p:cTn id="43" dur="2000" fill="hold"/>
                                        <p:tgtEl>
                                          <p:spTgt spid="50"/>
                                        </p:tgtEl>
                                        <p:attrNameLst>
                                          <p:attrName>ppt_w</p:attrName>
                                        </p:attrNameLst>
                                      </p:cBhvr>
                                      <p:tavLst>
                                        <p:tav tm="0">
                                          <p:val>
                                            <p:fltVal val="0"/>
                                          </p:val>
                                        </p:tav>
                                        <p:tav tm="100000">
                                          <p:val>
                                            <p:strVal val="#ppt_w"/>
                                          </p:val>
                                        </p:tav>
                                      </p:tavLst>
                                    </p:anim>
                                  </p:childTnLst>
                                </p:cTn>
                              </p:par>
                              <p:par>
                                <p:cTn id="44" presetID="35" presetClass="entr" presetSubtype="0"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2000"/>
                                        <p:tgtEl>
                                          <p:spTgt spid="54"/>
                                        </p:tgtEl>
                                      </p:cBhvr>
                                    </p:animEffect>
                                    <p:anim calcmode="lin" valueType="num">
                                      <p:cBhvr>
                                        <p:cTn id="47" dur="2000" fill="hold"/>
                                        <p:tgtEl>
                                          <p:spTgt spid="54"/>
                                        </p:tgtEl>
                                        <p:attrNameLst>
                                          <p:attrName>style.rotation</p:attrName>
                                        </p:attrNameLst>
                                      </p:cBhvr>
                                      <p:tavLst>
                                        <p:tav tm="0">
                                          <p:val>
                                            <p:fltVal val="720"/>
                                          </p:val>
                                        </p:tav>
                                        <p:tav tm="100000">
                                          <p:val>
                                            <p:fltVal val="0"/>
                                          </p:val>
                                        </p:tav>
                                      </p:tavLst>
                                    </p:anim>
                                    <p:anim calcmode="lin" valueType="num">
                                      <p:cBhvr>
                                        <p:cTn id="48" dur="2000" fill="hold"/>
                                        <p:tgtEl>
                                          <p:spTgt spid="54"/>
                                        </p:tgtEl>
                                        <p:attrNameLst>
                                          <p:attrName>ppt_h</p:attrName>
                                        </p:attrNameLst>
                                      </p:cBhvr>
                                      <p:tavLst>
                                        <p:tav tm="0">
                                          <p:val>
                                            <p:fltVal val="0"/>
                                          </p:val>
                                        </p:tav>
                                        <p:tav tm="100000">
                                          <p:val>
                                            <p:strVal val="#ppt_h"/>
                                          </p:val>
                                        </p:tav>
                                      </p:tavLst>
                                    </p:anim>
                                    <p:anim calcmode="lin" valueType="num">
                                      <p:cBhvr>
                                        <p:cTn id="49" dur="2000" fill="hold"/>
                                        <p:tgtEl>
                                          <p:spTgt spid="54"/>
                                        </p:tgtEl>
                                        <p:attrNameLst>
                                          <p:attrName>ppt_w</p:attrName>
                                        </p:attrNameLst>
                                      </p:cBhvr>
                                      <p:tavLst>
                                        <p:tav tm="0">
                                          <p:val>
                                            <p:fltVal val="0"/>
                                          </p:val>
                                        </p:tav>
                                        <p:tav tm="100000">
                                          <p:val>
                                            <p:strVal val="#ppt_w"/>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fade">
                                      <p:cBhvr>
                                        <p:cTn id="69" dur="500"/>
                                        <p:tgtEl>
                                          <p:spTgt spid="6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1000"/>
                                        <p:tgtEl>
                                          <p:spTgt spid="59"/>
                                        </p:tgtEl>
                                      </p:cBhvr>
                                    </p:animEffect>
                                  </p:childTnLst>
                                </p:cTn>
                              </p:par>
                              <p:par>
                                <p:cTn id="75" presetID="10" presetClass="exit" presetSubtype="0" fill="hold" grpId="1" nodeType="withEffect">
                                  <p:stCondLst>
                                    <p:cond delay="0"/>
                                  </p:stCondLst>
                                  <p:childTnLst>
                                    <p:animEffect transition="out" filter="fade">
                                      <p:cBhvr>
                                        <p:cTn id="76" dur="1000"/>
                                        <p:tgtEl>
                                          <p:spTgt spid="63"/>
                                        </p:tgtEl>
                                      </p:cBhvr>
                                    </p:animEffect>
                                    <p:set>
                                      <p:cBhvr>
                                        <p:cTn id="77" dur="1" fill="hold">
                                          <p:stCondLst>
                                            <p:cond delay="999"/>
                                          </p:stCondLst>
                                        </p:cTn>
                                        <p:tgtEl>
                                          <p:spTgt spid="63"/>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1000"/>
                                        <p:tgtEl>
                                          <p:spTgt spid="65"/>
                                        </p:tgtEl>
                                      </p:cBhvr>
                                    </p:animEffect>
                                    <p:set>
                                      <p:cBhvr>
                                        <p:cTn id="80" dur="1" fill="hold">
                                          <p:stCondLst>
                                            <p:cond delay="999"/>
                                          </p:stCondLst>
                                        </p:cTn>
                                        <p:tgtEl>
                                          <p:spTgt spid="65"/>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1000"/>
                                        <p:tgtEl>
                                          <p:spTgt spid="64"/>
                                        </p:tgtEl>
                                      </p:cBhvr>
                                    </p:animEffect>
                                    <p:set>
                                      <p:cBhvr>
                                        <p:cTn id="83" dur="1" fill="hold">
                                          <p:stCondLst>
                                            <p:cond delay="999"/>
                                          </p:stCondLst>
                                        </p:cTn>
                                        <p:tgtEl>
                                          <p:spTgt spid="64"/>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78"/>
                                        </p:tgtEl>
                                        <p:attrNameLst>
                                          <p:attrName>style.visibility</p:attrName>
                                        </p:attrNameLst>
                                      </p:cBhvr>
                                      <p:to>
                                        <p:strVal val="visible"/>
                                      </p:to>
                                    </p:set>
                                    <p:animEffect transition="in" filter="fade">
                                      <p:cBhvr>
                                        <p:cTn id="88" dur="500"/>
                                        <p:tgtEl>
                                          <p:spTgt spid="7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66"/>
                                        </p:tgtEl>
                                        <p:attrNameLst>
                                          <p:attrName>style.visibility</p:attrName>
                                        </p:attrNameLst>
                                      </p:cBhvr>
                                      <p:to>
                                        <p:strVal val="visible"/>
                                      </p:to>
                                    </p:set>
                                    <p:animEffect transition="in" filter="fade">
                                      <p:cBhvr>
                                        <p:cTn id="98" dur="500"/>
                                        <p:tgtEl>
                                          <p:spTgt spid="6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fade">
                                      <p:cBhvr>
                                        <p:cTn id="103" dur="500"/>
                                        <p:tgtEl>
                                          <p:spTgt spid="6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fade">
                                      <p:cBhvr>
                                        <p:cTn id="108" dur="1000"/>
                                        <p:tgtEl>
                                          <p:spTgt spid="55"/>
                                        </p:tgtEl>
                                      </p:cBhvr>
                                    </p:animEffect>
                                  </p:childTnLst>
                                </p:cTn>
                              </p:par>
                              <p:par>
                                <p:cTn id="109" presetID="10" presetClass="exit" presetSubtype="0" fill="hold" grpId="1" nodeType="withEffect">
                                  <p:stCondLst>
                                    <p:cond delay="0"/>
                                  </p:stCondLst>
                                  <p:childTnLst>
                                    <p:animEffect transition="out" filter="fade">
                                      <p:cBhvr>
                                        <p:cTn id="110" dur="1000"/>
                                        <p:tgtEl>
                                          <p:spTgt spid="66"/>
                                        </p:tgtEl>
                                      </p:cBhvr>
                                    </p:animEffect>
                                    <p:set>
                                      <p:cBhvr>
                                        <p:cTn id="111" dur="1" fill="hold">
                                          <p:stCondLst>
                                            <p:cond delay="999"/>
                                          </p:stCondLst>
                                        </p:cTn>
                                        <p:tgtEl>
                                          <p:spTgt spid="66"/>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1000"/>
                                        <p:tgtEl>
                                          <p:spTgt spid="67"/>
                                        </p:tgtEl>
                                      </p:cBhvr>
                                    </p:animEffect>
                                    <p:set>
                                      <p:cBhvr>
                                        <p:cTn id="114" dur="1" fill="hold">
                                          <p:stCondLst>
                                            <p:cond delay="999"/>
                                          </p:stCondLst>
                                        </p:cTn>
                                        <p:tgtEl>
                                          <p:spTgt spid="67"/>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1000"/>
                                        <p:tgtEl>
                                          <p:spTgt spid="68"/>
                                        </p:tgtEl>
                                      </p:cBhvr>
                                    </p:animEffect>
                                    <p:set>
                                      <p:cBhvr>
                                        <p:cTn id="117" dur="1" fill="hold">
                                          <p:stCondLst>
                                            <p:cond delay="999"/>
                                          </p:stCondLst>
                                        </p:cTn>
                                        <p:tgtEl>
                                          <p:spTgt spid="68"/>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6"/>
                                        </p:tgtEl>
                                        <p:attrNameLst>
                                          <p:attrName>style.visibility</p:attrName>
                                        </p:attrNameLst>
                                      </p:cBhvr>
                                      <p:to>
                                        <p:strVal val="visible"/>
                                      </p:to>
                                    </p:set>
                                    <p:animEffect transition="in" filter="fade">
                                      <p:cBhvr>
                                        <p:cTn id="122" dur="500"/>
                                        <p:tgtEl>
                                          <p:spTgt spid="76"/>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73"/>
                                        </p:tgtEl>
                                        <p:attrNameLst>
                                          <p:attrName>style.visibility</p:attrName>
                                        </p:attrNameLst>
                                      </p:cBhvr>
                                      <p:to>
                                        <p:strVal val="visible"/>
                                      </p:to>
                                    </p:set>
                                    <p:animEffect transition="in" filter="fade">
                                      <p:cBhvr>
                                        <p:cTn id="127" dur="500"/>
                                        <p:tgtEl>
                                          <p:spTgt spid="7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5"/>
                                        </p:tgtEl>
                                        <p:attrNameLst>
                                          <p:attrName>style.visibility</p:attrName>
                                        </p:attrNameLst>
                                      </p:cBhvr>
                                      <p:to>
                                        <p:strVal val="visible"/>
                                      </p:to>
                                    </p:set>
                                    <p:animEffect transition="in" filter="fade">
                                      <p:cBhvr>
                                        <p:cTn id="132" dur="500"/>
                                        <p:tgtEl>
                                          <p:spTgt spid="75"/>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74"/>
                                        </p:tgtEl>
                                        <p:attrNameLst>
                                          <p:attrName>style.visibility</p:attrName>
                                        </p:attrNameLst>
                                      </p:cBhvr>
                                      <p:to>
                                        <p:strVal val="visible"/>
                                      </p:to>
                                    </p:set>
                                    <p:animEffect transition="in" filter="fade">
                                      <p:cBhvr>
                                        <p:cTn id="137" dur="500"/>
                                        <p:tgtEl>
                                          <p:spTgt spid="74"/>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69"/>
                                        </p:tgtEl>
                                        <p:attrNameLst>
                                          <p:attrName>style.visibility</p:attrName>
                                        </p:attrNameLst>
                                      </p:cBhvr>
                                      <p:to>
                                        <p:strVal val="visible"/>
                                      </p:to>
                                    </p:set>
                                    <p:animEffect transition="in" filter="fade">
                                      <p:cBhvr>
                                        <p:cTn id="142" dur="1000"/>
                                        <p:tgtEl>
                                          <p:spTgt spid="69"/>
                                        </p:tgtEl>
                                      </p:cBhvr>
                                    </p:animEffect>
                                  </p:childTnLst>
                                </p:cTn>
                              </p:par>
                              <p:par>
                                <p:cTn id="143" presetID="10" presetClass="exit" presetSubtype="0" fill="hold" grpId="1" nodeType="withEffect">
                                  <p:stCondLst>
                                    <p:cond delay="0"/>
                                  </p:stCondLst>
                                  <p:childTnLst>
                                    <p:animEffect transition="out" filter="fade">
                                      <p:cBhvr>
                                        <p:cTn id="144" dur="1000"/>
                                        <p:tgtEl>
                                          <p:spTgt spid="75"/>
                                        </p:tgtEl>
                                      </p:cBhvr>
                                    </p:animEffect>
                                    <p:set>
                                      <p:cBhvr>
                                        <p:cTn id="145" dur="1" fill="hold">
                                          <p:stCondLst>
                                            <p:cond delay="999"/>
                                          </p:stCondLst>
                                        </p:cTn>
                                        <p:tgtEl>
                                          <p:spTgt spid="75"/>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0"/>
                                        <p:tgtEl>
                                          <p:spTgt spid="73"/>
                                        </p:tgtEl>
                                      </p:cBhvr>
                                    </p:animEffect>
                                    <p:set>
                                      <p:cBhvr>
                                        <p:cTn id="148" dur="1" fill="hold">
                                          <p:stCondLst>
                                            <p:cond delay="999"/>
                                          </p:stCondLst>
                                        </p:cTn>
                                        <p:tgtEl>
                                          <p:spTgt spid="73"/>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0"/>
                                        <p:tgtEl>
                                          <p:spTgt spid="74"/>
                                        </p:tgtEl>
                                      </p:cBhvr>
                                    </p:animEffect>
                                    <p:set>
                                      <p:cBhvr>
                                        <p:cTn id="151" dur="1" fill="hold">
                                          <p:stCondLst>
                                            <p:cond delay="999"/>
                                          </p:stCondLst>
                                        </p:cTn>
                                        <p:tgtEl>
                                          <p:spTgt spid="74"/>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nodeType="clickEffect">
                                  <p:stCondLst>
                                    <p:cond delay="0"/>
                                  </p:stCondLst>
                                  <p:childTnLst>
                                    <p:set>
                                      <p:cBhvr>
                                        <p:cTn id="155" dur="1" fill="hold">
                                          <p:stCondLst>
                                            <p:cond delay="0"/>
                                          </p:stCondLst>
                                        </p:cTn>
                                        <p:tgtEl>
                                          <p:spTgt spid="77"/>
                                        </p:tgtEl>
                                        <p:attrNameLst>
                                          <p:attrName>style.visibility</p:attrName>
                                        </p:attrNameLst>
                                      </p:cBhvr>
                                      <p:to>
                                        <p:strVal val="visible"/>
                                      </p:to>
                                    </p:set>
                                    <p:animEffect transition="in" filter="fade">
                                      <p:cBhvr>
                                        <p:cTn id="156" dur="500"/>
                                        <p:tgtEl>
                                          <p:spTgt spid="77"/>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79"/>
                                        </p:tgtEl>
                                        <p:attrNameLst>
                                          <p:attrName>style.visibility</p:attrName>
                                        </p:attrNameLst>
                                      </p:cBhvr>
                                      <p:to>
                                        <p:strVal val="visible"/>
                                      </p:to>
                                    </p:set>
                                    <p:animEffect transition="in" filter="fade">
                                      <p:cBhvr>
                                        <p:cTn id="16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73" grpId="0" animBg="1"/>
      <p:bldP spid="73" grpId="1" animBg="1"/>
      <p:bldP spid="74" grpId="0" animBg="1"/>
      <p:bldP spid="74" grpId="1" animBg="1"/>
      <p:bldP spid="75" grpId="0" animBg="1"/>
      <p:bldP spid="75" grpId="1" animBg="1"/>
      <p:bldP spid="86" grpId="0"/>
      <p:bldP spid="8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4"/>
          <p:cNvSpPr txBox="1">
            <a:spLocks noChangeArrowheads="1"/>
          </p:cNvSpPr>
          <p:nvPr/>
        </p:nvSpPr>
        <p:spPr bwMode="auto">
          <a:xfrm>
            <a:off x="1748963" y="332656"/>
            <a:ext cx="564607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defPPr>
              <a:defRPr lang="zh-CN"/>
            </a:defPPr>
            <a:lvl1pPr indent="0">
              <a:defRPr sz="2000">
                <a:solidFill>
                  <a:srgbClr val="000000"/>
                </a:solidFill>
                <a:latin typeface="Times New Roman" panose="02020603050405020304" pitchFamily="18"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vl6pPr fontAlgn="base">
              <a:spcBef>
                <a:spcPct val="0"/>
              </a:spcBef>
              <a:spcAft>
                <a:spcPct val="0"/>
              </a:spcAft>
              <a:defRPr>
                <a:latin typeface="Arial" panose="020B0604020202020204" pitchFamily="34" charset="0"/>
              </a:defRPr>
            </a:lvl6pPr>
            <a:lvl7pPr fontAlgn="base">
              <a:spcBef>
                <a:spcPct val="0"/>
              </a:spcBef>
              <a:spcAft>
                <a:spcPct val="0"/>
              </a:spcAft>
              <a:defRPr>
                <a:latin typeface="Arial" panose="020B0604020202020204" pitchFamily="34" charset="0"/>
              </a:defRPr>
            </a:lvl7pPr>
            <a:lvl8pPr fontAlgn="base">
              <a:spcBef>
                <a:spcPct val="0"/>
              </a:spcBef>
              <a:spcAft>
                <a:spcPct val="0"/>
              </a:spcAft>
              <a:defRPr>
                <a:latin typeface="Arial" panose="020B0604020202020204" pitchFamily="34" charset="0"/>
              </a:defRPr>
            </a:lvl8pPr>
            <a:lvl9pPr fontAlgn="base">
              <a:spcBef>
                <a:spcPct val="0"/>
              </a:spcBef>
              <a:spcAft>
                <a:spcPct val="0"/>
              </a:spcAft>
              <a:defRPr>
                <a:latin typeface="Arial" panose="020B0604020202020204" pitchFamily="34" charset="0"/>
              </a:defRPr>
            </a:lvl9pPr>
          </a:lstStyle>
          <a:p>
            <a:pPr algn="ctr"/>
            <a:r>
              <a:rPr lang="zh-CN" altLang="en-US" sz="2400" dirty="0">
                <a:solidFill>
                  <a:srgbClr val="0070C0"/>
                </a:solidFill>
              </a:rPr>
              <a:t>记号</a:t>
            </a:r>
            <a:r>
              <a:rPr lang="zh-CN" altLang="en-US" sz="2400" dirty="0" smtClean="0">
                <a:solidFill>
                  <a:srgbClr val="0070C0"/>
                </a:solidFill>
              </a:rPr>
              <a:t>：多元函数的偏导</a:t>
            </a:r>
            <a:r>
              <a:rPr lang="en-US" altLang="zh-CN" sz="2400" dirty="0" smtClean="0">
                <a:solidFill>
                  <a:srgbClr val="0070C0"/>
                </a:solidFill>
              </a:rPr>
              <a:t>——</a:t>
            </a:r>
            <a:r>
              <a:rPr lang="zh-CN" altLang="en-US" sz="2400" dirty="0" smtClean="0">
                <a:solidFill>
                  <a:srgbClr val="0070C0"/>
                </a:solidFill>
              </a:rPr>
              <a:t>梯度</a:t>
            </a:r>
            <a:endParaRPr lang="zh-CN" altLang="en-US" sz="2400" dirty="0">
              <a:solidFill>
                <a:srgbClr val="0070C0"/>
              </a:solidFill>
            </a:endParaRPr>
          </a:p>
        </p:txBody>
      </p:sp>
      <p:graphicFrame>
        <p:nvGraphicFramePr>
          <p:cNvPr id="3" name="Object 6"/>
          <p:cNvGraphicFramePr>
            <a:graphicFrameLocks noChangeAspect="1"/>
          </p:cNvGraphicFramePr>
          <p:nvPr>
            <p:extLst>
              <p:ext uri="{D42A27DB-BD31-4B8C-83A1-F6EECF244321}">
                <p14:modId xmlns:p14="http://schemas.microsoft.com/office/powerpoint/2010/main" val="1579993724"/>
              </p:ext>
            </p:extLst>
          </p:nvPr>
        </p:nvGraphicFramePr>
        <p:xfrm>
          <a:off x="1331640" y="1079871"/>
          <a:ext cx="6710363" cy="2997201"/>
        </p:xfrm>
        <a:graphic>
          <a:graphicData uri="http://schemas.openxmlformats.org/presentationml/2006/ole">
            <mc:AlternateContent xmlns:mc="http://schemas.openxmlformats.org/markup-compatibility/2006">
              <mc:Choice xmlns:v="urn:schemas-microsoft-com:vml" Requires="v">
                <p:oleObj spid="_x0000_s186411" name="Equation" r:id="rId3" imgW="3314520" imgH="1498320" progId="Equation.DSMT4">
                  <p:embed/>
                </p:oleObj>
              </mc:Choice>
              <mc:Fallback>
                <p:oleObj name="Equation" r:id="rId3" imgW="3314520" imgH="1498320" progId="Equation.DSMT4">
                  <p:embed/>
                  <p:pic>
                    <p:nvPicPr>
                      <p:cNvPr id="0" name=""/>
                      <p:cNvPicPr>
                        <a:picLocks noChangeAspect="1" noChangeArrowheads="1"/>
                      </p:cNvPicPr>
                      <p:nvPr/>
                    </p:nvPicPr>
                    <p:blipFill>
                      <a:blip r:embed="rId4"/>
                      <a:srcRect/>
                      <a:stretch>
                        <a:fillRect/>
                      </a:stretch>
                    </p:blipFill>
                    <p:spPr bwMode="auto">
                      <a:xfrm>
                        <a:off x="1331640" y="1079871"/>
                        <a:ext cx="6710363" cy="29972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8820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Group 99"/>
          <p:cNvGrpSpPr>
            <a:grpSpLocks/>
          </p:cNvGrpSpPr>
          <p:nvPr/>
        </p:nvGrpSpPr>
        <p:grpSpPr bwMode="auto">
          <a:xfrm>
            <a:off x="4492625" y="1204913"/>
            <a:ext cx="1684338" cy="811212"/>
            <a:chOff x="2830" y="759"/>
            <a:chExt cx="1061" cy="511"/>
          </a:xfrm>
        </p:grpSpPr>
        <p:grpSp>
          <p:nvGrpSpPr>
            <p:cNvPr id="160" name="Group 92"/>
            <p:cNvGrpSpPr>
              <a:grpSpLocks/>
            </p:cNvGrpSpPr>
            <p:nvPr/>
          </p:nvGrpSpPr>
          <p:grpSpPr bwMode="auto">
            <a:xfrm>
              <a:off x="2954" y="759"/>
              <a:ext cx="937" cy="254"/>
              <a:chOff x="3154" y="639"/>
              <a:chExt cx="937" cy="254"/>
            </a:xfrm>
          </p:grpSpPr>
          <p:sp>
            <p:nvSpPr>
              <p:cNvPr id="163" name="Rectangle 41"/>
              <p:cNvSpPr>
                <a:spLocks noChangeArrowheads="1"/>
              </p:cNvSpPr>
              <p:nvPr/>
            </p:nvSpPr>
            <p:spPr bwMode="auto">
              <a:xfrm>
                <a:off x="3803" y="652"/>
                <a:ext cx="2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a:solidFill>
                      <a:srgbClr val="000000"/>
                    </a:solidFill>
                    <a:latin typeface="Times New Roman" panose="02020603050405020304" pitchFamily="18" charset="0"/>
                  </a:rPr>
                  <a:t>0</a:t>
                </a:r>
              </a:p>
            </p:txBody>
          </p:sp>
          <p:sp>
            <p:nvSpPr>
              <p:cNvPr id="164" name="Rectangle 42"/>
              <p:cNvSpPr>
                <a:spLocks noChangeArrowheads="1"/>
              </p:cNvSpPr>
              <p:nvPr/>
            </p:nvSpPr>
            <p:spPr bwMode="auto">
              <a:xfrm>
                <a:off x="3552" y="652"/>
                <a:ext cx="25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a:solidFill>
                      <a:srgbClr val="000000"/>
                    </a:solidFill>
                    <a:latin typeface="Times New Roman" panose="02020603050405020304" pitchFamily="18" charset="0"/>
                  </a:rPr>
                  <a:t>)</a:t>
                </a:r>
              </a:p>
            </p:txBody>
          </p:sp>
          <p:sp>
            <p:nvSpPr>
              <p:cNvPr id="165" name="Rectangle 43"/>
              <p:cNvSpPr>
                <a:spLocks noChangeArrowheads="1"/>
              </p:cNvSpPr>
              <p:nvPr/>
            </p:nvSpPr>
            <p:spPr bwMode="auto">
              <a:xfrm>
                <a:off x="3332" y="652"/>
                <a:ext cx="25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a:solidFill>
                      <a:srgbClr val="000000"/>
                    </a:solidFill>
                    <a:latin typeface="Times New Roman" panose="02020603050405020304" pitchFamily="18" charset="0"/>
                  </a:rPr>
                  <a:t>(</a:t>
                </a:r>
              </a:p>
            </p:txBody>
          </p:sp>
          <p:sp>
            <p:nvSpPr>
              <p:cNvPr id="166" name="Rectangle 44"/>
              <p:cNvSpPr>
                <a:spLocks noChangeArrowheads="1"/>
              </p:cNvSpPr>
              <p:nvPr/>
            </p:nvSpPr>
            <p:spPr bwMode="auto">
              <a:xfrm>
                <a:off x="3257" y="720"/>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a:solidFill>
                      <a:srgbClr val="000000"/>
                    </a:solidFill>
                    <a:latin typeface="Times New Roman" panose="02020603050405020304" pitchFamily="18" charset="0"/>
                  </a:rPr>
                  <a:t>3</a:t>
                </a:r>
              </a:p>
            </p:txBody>
          </p:sp>
          <p:sp>
            <p:nvSpPr>
              <p:cNvPr id="167" name="Rectangle 45"/>
              <p:cNvSpPr>
                <a:spLocks noChangeArrowheads="1"/>
              </p:cNvSpPr>
              <p:nvPr/>
            </p:nvSpPr>
            <p:spPr bwMode="auto">
              <a:xfrm>
                <a:off x="3659" y="639"/>
                <a:ext cx="29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a:solidFill>
                      <a:srgbClr val="000000"/>
                    </a:solidFill>
                    <a:latin typeface="Symbol" panose="05050102010706020507" pitchFamily="18" charset="2"/>
                  </a:rPr>
                  <a:t>=</a:t>
                </a:r>
                <a:endParaRPr lang="en-US" altLang="zh-CN">
                  <a:solidFill>
                    <a:srgbClr val="000000"/>
                  </a:solidFill>
                  <a:latin typeface="Times New Roman" panose="02020603050405020304" pitchFamily="18" charset="0"/>
                </a:endParaRPr>
              </a:p>
            </p:txBody>
          </p:sp>
          <p:sp>
            <p:nvSpPr>
              <p:cNvPr id="168" name="Rectangle 46"/>
              <p:cNvSpPr>
                <a:spLocks noChangeArrowheads="1"/>
              </p:cNvSpPr>
              <p:nvPr/>
            </p:nvSpPr>
            <p:spPr bwMode="auto">
              <a:xfrm>
                <a:off x="3411" y="652"/>
                <a:ext cx="32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b="1" i="1">
                    <a:solidFill>
                      <a:srgbClr val="000000"/>
                    </a:solidFill>
                    <a:latin typeface="Times New Roman" panose="02020603050405020304" pitchFamily="18" charset="0"/>
                  </a:rPr>
                  <a:t>X</a:t>
                </a:r>
                <a:endParaRPr lang="en-US" altLang="zh-CN" b="1">
                  <a:solidFill>
                    <a:srgbClr val="000000"/>
                  </a:solidFill>
                  <a:latin typeface="Times New Roman" panose="02020603050405020304" pitchFamily="18" charset="0"/>
                </a:endParaRPr>
              </a:p>
            </p:txBody>
          </p:sp>
          <p:sp>
            <p:nvSpPr>
              <p:cNvPr id="169" name="Rectangle 47"/>
              <p:cNvSpPr>
                <a:spLocks noChangeArrowheads="1"/>
              </p:cNvSpPr>
              <p:nvPr/>
            </p:nvSpPr>
            <p:spPr bwMode="auto">
              <a:xfrm>
                <a:off x="3154" y="652"/>
                <a:ext cx="29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grpSp>
        <p:sp>
          <p:nvSpPr>
            <p:cNvPr id="161" name="Rectangle 70"/>
            <p:cNvSpPr>
              <a:spLocks noChangeArrowheads="1"/>
            </p:cNvSpPr>
            <p:nvPr/>
          </p:nvSpPr>
          <p:spPr bwMode="auto">
            <a:xfrm>
              <a:off x="2830" y="1040"/>
              <a:ext cx="30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a:solidFill>
                    <a:srgbClr val="000000"/>
                  </a:solidFill>
                  <a:latin typeface="Times New Roman" panose="02020603050405020304" pitchFamily="18" charset="0"/>
                </a:rPr>
                <a:t>+</a:t>
              </a:r>
            </a:p>
          </p:txBody>
        </p:sp>
        <p:sp>
          <p:nvSpPr>
            <p:cNvPr id="162" name="Rectangle 81"/>
            <p:cNvSpPr>
              <a:spLocks noChangeArrowheads="1"/>
            </p:cNvSpPr>
            <p:nvPr/>
          </p:nvSpPr>
          <p:spPr bwMode="auto">
            <a:xfrm>
              <a:off x="3118" y="1075"/>
              <a:ext cx="28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200">
                  <a:solidFill>
                    <a:srgbClr val="000000"/>
                  </a:solidFill>
                  <a:latin typeface="Times New Roman" panose="02020603050405020304" pitchFamily="18" charset="0"/>
                </a:rPr>
                <a:t>—</a:t>
              </a:r>
              <a:endParaRPr lang="en-US" altLang="zh-CN">
                <a:solidFill>
                  <a:srgbClr val="000000"/>
                </a:solidFill>
                <a:latin typeface="Times New Roman" panose="02020603050405020304" pitchFamily="18" charset="0"/>
              </a:endParaRPr>
            </a:p>
          </p:txBody>
        </p:sp>
      </p:grpSp>
      <p:sp>
        <p:nvSpPr>
          <p:cNvPr id="170" name="Rectangle 5"/>
          <p:cNvSpPr>
            <a:spLocks noChangeArrowheads="1"/>
          </p:cNvSpPr>
          <p:nvPr/>
        </p:nvSpPr>
        <p:spPr bwMode="auto">
          <a:xfrm>
            <a:off x="333375" y="44624"/>
            <a:ext cx="8578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nSpc>
                <a:spcPct val="100000"/>
              </a:lnSpc>
            </a:pPr>
            <a:r>
              <a:rPr lang="zh-CN" altLang="en-US" sz="2400" dirty="0" smtClean="0"/>
              <a:t>例 </a:t>
            </a:r>
            <a:r>
              <a:rPr lang="en-US" altLang="zh-CN" sz="2400" dirty="0" smtClean="0"/>
              <a:t>2   </a:t>
            </a:r>
            <a:r>
              <a:rPr lang="zh-CN" altLang="en-US" sz="2400" dirty="0"/>
              <a:t>已知</a:t>
            </a:r>
            <a:r>
              <a:rPr lang="en-US" altLang="zh-CN" sz="2400" i="1" dirty="0"/>
              <a:t>d</a:t>
            </a:r>
            <a:r>
              <a:rPr lang="en-US" altLang="zh-CN" sz="2400" i="1" baseline="-25000" dirty="0"/>
              <a:t>i</a:t>
            </a:r>
            <a:r>
              <a:rPr lang="en-US" altLang="zh-CN" sz="2400" dirty="0"/>
              <a:t>(</a:t>
            </a:r>
            <a:r>
              <a:rPr lang="en-US" altLang="zh-CN" sz="2400" b="1" i="1" dirty="0"/>
              <a:t>X</a:t>
            </a:r>
            <a:r>
              <a:rPr lang="en-US" altLang="zh-CN" sz="2400" dirty="0"/>
              <a:t>)</a:t>
            </a:r>
            <a:r>
              <a:rPr lang="zh-CN" altLang="en-US" sz="2400" dirty="0"/>
              <a:t>的位置和正负侧，分析三类模式的分布</a:t>
            </a:r>
            <a:r>
              <a:rPr lang="zh-CN" altLang="en-US" sz="2400" dirty="0" smtClean="0"/>
              <a:t>区域。</a:t>
            </a:r>
            <a:endParaRPr lang="zh-CN" altLang="en-US" sz="2400" dirty="0"/>
          </a:p>
        </p:txBody>
      </p:sp>
      <p:grpSp>
        <p:nvGrpSpPr>
          <p:cNvPr id="171" name="Group 96"/>
          <p:cNvGrpSpPr>
            <a:grpSpLocks/>
          </p:cNvGrpSpPr>
          <p:nvPr/>
        </p:nvGrpSpPr>
        <p:grpSpPr bwMode="auto">
          <a:xfrm>
            <a:off x="1955800" y="1717675"/>
            <a:ext cx="4222750" cy="3814763"/>
            <a:chOff x="1232" y="1082"/>
            <a:chExt cx="2660" cy="2403"/>
          </a:xfrm>
        </p:grpSpPr>
        <p:sp>
          <p:nvSpPr>
            <p:cNvPr id="172" name="Line 21"/>
            <p:cNvSpPr>
              <a:spLocks noChangeShapeType="1"/>
            </p:cNvSpPr>
            <p:nvPr/>
          </p:nvSpPr>
          <p:spPr bwMode="auto">
            <a:xfrm flipH="1">
              <a:off x="2655" y="1082"/>
              <a:ext cx="568" cy="2403"/>
            </a:xfrm>
            <a:prstGeom prst="line">
              <a:avLst/>
            </a:prstGeom>
            <a:noFill/>
            <a:ln w="44450">
              <a:solidFill>
                <a:srgbClr val="007A7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3" name="Line 22"/>
            <p:cNvSpPr>
              <a:spLocks noChangeShapeType="1"/>
            </p:cNvSpPr>
            <p:nvPr/>
          </p:nvSpPr>
          <p:spPr bwMode="auto">
            <a:xfrm>
              <a:off x="1509" y="1489"/>
              <a:ext cx="2383" cy="1637"/>
            </a:xfrm>
            <a:prstGeom prst="line">
              <a:avLst/>
            </a:prstGeom>
            <a:noFill/>
            <a:ln w="44450">
              <a:solidFill>
                <a:srgbClr val="007A7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 name="Line 23"/>
            <p:cNvSpPr>
              <a:spLocks noChangeShapeType="1"/>
            </p:cNvSpPr>
            <p:nvPr/>
          </p:nvSpPr>
          <p:spPr bwMode="auto">
            <a:xfrm flipV="1">
              <a:off x="1232" y="1339"/>
              <a:ext cx="2536" cy="1919"/>
            </a:xfrm>
            <a:prstGeom prst="line">
              <a:avLst/>
            </a:prstGeom>
            <a:noFill/>
            <a:ln w="44450">
              <a:solidFill>
                <a:srgbClr val="007A77"/>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75" name="Group 97"/>
          <p:cNvGrpSpPr>
            <a:grpSpLocks/>
          </p:cNvGrpSpPr>
          <p:nvPr/>
        </p:nvGrpSpPr>
        <p:grpSpPr bwMode="auto">
          <a:xfrm>
            <a:off x="5519738" y="4518025"/>
            <a:ext cx="1579562" cy="838200"/>
            <a:chOff x="3477" y="2846"/>
            <a:chExt cx="995" cy="528"/>
          </a:xfrm>
        </p:grpSpPr>
        <p:sp>
          <p:nvSpPr>
            <p:cNvPr id="176" name="Rectangle 15"/>
            <p:cNvSpPr>
              <a:spLocks noChangeArrowheads="1"/>
            </p:cNvSpPr>
            <p:nvPr/>
          </p:nvSpPr>
          <p:spPr bwMode="auto">
            <a:xfrm>
              <a:off x="3477" y="3116"/>
              <a:ext cx="3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a:solidFill>
                    <a:srgbClr val="000000"/>
                  </a:solidFill>
                  <a:latin typeface="Times New Roman" panose="02020603050405020304" pitchFamily="18" charset="0"/>
                </a:rPr>
                <a:t>—</a:t>
              </a:r>
            </a:p>
          </p:txBody>
        </p:sp>
        <p:grpSp>
          <p:nvGrpSpPr>
            <p:cNvPr id="177" name="Group 56"/>
            <p:cNvGrpSpPr>
              <a:grpSpLocks/>
            </p:cNvGrpSpPr>
            <p:nvPr/>
          </p:nvGrpSpPr>
          <p:grpSpPr bwMode="auto">
            <a:xfrm>
              <a:off x="3643" y="3131"/>
              <a:ext cx="829" cy="243"/>
              <a:chOff x="3723" y="3163"/>
              <a:chExt cx="596" cy="243"/>
            </a:xfrm>
          </p:grpSpPr>
          <p:sp>
            <p:nvSpPr>
              <p:cNvPr id="179" name="Rectangle 49"/>
              <p:cNvSpPr>
                <a:spLocks noChangeArrowheads="1"/>
              </p:cNvSpPr>
              <p:nvPr/>
            </p:nvSpPr>
            <p:spPr bwMode="auto">
              <a:xfrm>
                <a:off x="4112" y="3176"/>
                <a:ext cx="20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a:solidFill>
                      <a:srgbClr val="000000"/>
                    </a:solidFill>
                    <a:latin typeface="Times New Roman" panose="02020603050405020304" pitchFamily="18" charset="0"/>
                  </a:rPr>
                  <a:t>0</a:t>
                </a:r>
              </a:p>
            </p:txBody>
          </p:sp>
          <p:sp>
            <p:nvSpPr>
              <p:cNvPr id="180" name="Rectangle 50"/>
              <p:cNvSpPr>
                <a:spLocks noChangeArrowheads="1"/>
              </p:cNvSpPr>
              <p:nvPr/>
            </p:nvSpPr>
            <p:spPr bwMode="auto">
              <a:xfrm>
                <a:off x="3959" y="3176"/>
                <a:ext cx="18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a:solidFill>
                      <a:srgbClr val="000000"/>
                    </a:solidFill>
                    <a:latin typeface="Times New Roman" panose="02020603050405020304" pitchFamily="18" charset="0"/>
                  </a:rPr>
                  <a:t>)</a:t>
                </a:r>
              </a:p>
            </p:txBody>
          </p:sp>
          <p:sp>
            <p:nvSpPr>
              <p:cNvPr id="181" name="Rectangle 51"/>
              <p:cNvSpPr>
                <a:spLocks noChangeArrowheads="1"/>
              </p:cNvSpPr>
              <p:nvPr/>
            </p:nvSpPr>
            <p:spPr bwMode="auto">
              <a:xfrm>
                <a:off x="3824" y="3176"/>
                <a:ext cx="18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a:solidFill>
                      <a:srgbClr val="000000"/>
                    </a:solidFill>
                    <a:latin typeface="Times New Roman" panose="02020603050405020304" pitchFamily="18" charset="0"/>
                  </a:rPr>
                  <a:t>(</a:t>
                </a:r>
              </a:p>
            </p:txBody>
          </p:sp>
          <p:sp>
            <p:nvSpPr>
              <p:cNvPr id="182" name="Rectangle 52"/>
              <p:cNvSpPr>
                <a:spLocks noChangeArrowheads="1"/>
              </p:cNvSpPr>
              <p:nvPr/>
            </p:nvSpPr>
            <p:spPr bwMode="auto">
              <a:xfrm>
                <a:off x="3781" y="3244"/>
                <a:ext cx="1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a:solidFill>
                      <a:srgbClr val="000000"/>
                    </a:solidFill>
                    <a:latin typeface="Times New Roman" panose="02020603050405020304" pitchFamily="18" charset="0"/>
                  </a:rPr>
                  <a:t>1</a:t>
                </a:r>
              </a:p>
            </p:txBody>
          </p:sp>
          <p:sp>
            <p:nvSpPr>
              <p:cNvPr id="183" name="Rectangle 53"/>
              <p:cNvSpPr>
                <a:spLocks noChangeArrowheads="1"/>
              </p:cNvSpPr>
              <p:nvPr/>
            </p:nvSpPr>
            <p:spPr bwMode="auto">
              <a:xfrm>
                <a:off x="4024" y="3163"/>
                <a:ext cx="21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a:solidFill>
                      <a:srgbClr val="000000"/>
                    </a:solidFill>
                    <a:latin typeface="Symbol" panose="05050102010706020507" pitchFamily="18" charset="2"/>
                  </a:rPr>
                  <a:t>=</a:t>
                </a:r>
                <a:endParaRPr lang="en-US" altLang="zh-CN">
                  <a:solidFill>
                    <a:srgbClr val="000000"/>
                  </a:solidFill>
                  <a:latin typeface="Times New Roman" panose="02020603050405020304" pitchFamily="18" charset="0"/>
                </a:endParaRPr>
              </a:p>
            </p:txBody>
          </p:sp>
          <p:sp>
            <p:nvSpPr>
              <p:cNvPr id="184" name="Rectangle 54"/>
              <p:cNvSpPr>
                <a:spLocks noChangeArrowheads="1"/>
              </p:cNvSpPr>
              <p:nvPr/>
            </p:nvSpPr>
            <p:spPr bwMode="auto">
              <a:xfrm>
                <a:off x="3873" y="3176"/>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b="1" i="1">
                    <a:solidFill>
                      <a:srgbClr val="000000"/>
                    </a:solidFill>
                    <a:latin typeface="Times New Roman" panose="02020603050405020304" pitchFamily="18" charset="0"/>
                  </a:rPr>
                  <a:t>X</a:t>
                </a:r>
                <a:endParaRPr lang="en-US" altLang="zh-CN" b="1">
                  <a:solidFill>
                    <a:srgbClr val="000000"/>
                  </a:solidFill>
                  <a:latin typeface="Times New Roman" panose="02020603050405020304" pitchFamily="18" charset="0"/>
                </a:endParaRPr>
              </a:p>
            </p:txBody>
          </p:sp>
          <p:sp>
            <p:nvSpPr>
              <p:cNvPr id="185" name="Rectangle 55"/>
              <p:cNvSpPr>
                <a:spLocks noChangeArrowheads="1"/>
              </p:cNvSpPr>
              <p:nvPr/>
            </p:nvSpPr>
            <p:spPr bwMode="auto">
              <a:xfrm>
                <a:off x="3723" y="3176"/>
                <a:ext cx="20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grpSp>
        <p:sp>
          <p:nvSpPr>
            <p:cNvPr id="178" name="Rectangle 60"/>
            <p:cNvSpPr>
              <a:spLocks noChangeArrowheads="1"/>
            </p:cNvSpPr>
            <p:nvPr/>
          </p:nvSpPr>
          <p:spPr bwMode="auto">
            <a:xfrm>
              <a:off x="3617" y="2846"/>
              <a:ext cx="31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a:solidFill>
                    <a:srgbClr val="000000"/>
                  </a:solidFill>
                  <a:latin typeface="Times New Roman" panose="02020603050405020304" pitchFamily="18" charset="0"/>
                </a:rPr>
                <a:t>+</a:t>
              </a:r>
            </a:p>
          </p:txBody>
        </p:sp>
      </p:grpSp>
      <p:grpSp>
        <p:nvGrpSpPr>
          <p:cNvPr id="186" name="Group 98"/>
          <p:cNvGrpSpPr>
            <a:grpSpLocks/>
          </p:cNvGrpSpPr>
          <p:nvPr/>
        </p:nvGrpSpPr>
        <p:grpSpPr bwMode="auto">
          <a:xfrm>
            <a:off x="5454650" y="1728788"/>
            <a:ext cx="1806575" cy="727075"/>
            <a:chOff x="3436" y="1089"/>
            <a:chExt cx="1138" cy="458"/>
          </a:xfrm>
        </p:grpSpPr>
        <p:grpSp>
          <p:nvGrpSpPr>
            <p:cNvPr id="187" name="Group 40"/>
            <p:cNvGrpSpPr>
              <a:grpSpLocks/>
            </p:cNvGrpSpPr>
            <p:nvPr/>
          </p:nvGrpSpPr>
          <p:grpSpPr bwMode="auto">
            <a:xfrm>
              <a:off x="3650" y="1089"/>
              <a:ext cx="924" cy="279"/>
              <a:chOff x="3874" y="1057"/>
              <a:chExt cx="584" cy="179"/>
            </a:xfrm>
          </p:grpSpPr>
          <p:sp>
            <p:nvSpPr>
              <p:cNvPr id="190" name="Rectangle 33"/>
              <p:cNvSpPr>
                <a:spLocks noChangeArrowheads="1"/>
              </p:cNvSpPr>
              <p:nvPr/>
            </p:nvSpPr>
            <p:spPr bwMode="auto">
              <a:xfrm>
                <a:off x="4276" y="1070"/>
                <a:ext cx="182"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a:solidFill>
                      <a:srgbClr val="000000"/>
                    </a:solidFill>
                    <a:latin typeface="Times New Roman" panose="02020603050405020304" pitchFamily="18" charset="0"/>
                  </a:rPr>
                  <a:t>0</a:t>
                </a:r>
              </a:p>
            </p:txBody>
          </p:sp>
          <p:sp>
            <p:nvSpPr>
              <p:cNvPr id="191" name="Rectangle 34"/>
              <p:cNvSpPr>
                <a:spLocks noChangeArrowheads="1"/>
              </p:cNvSpPr>
              <p:nvPr/>
            </p:nvSpPr>
            <p:spPr bwMode="auto">
              <a:xfrm>
                <a:off x="4122" y="1070"/>
                <a:ext cx="162"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a:solidFill>
                      <a:srgbClr val="000000"/>
                    </a:solidFill>
                    <a:latin typeface="Times New Roman" panose="02020603050405020304" pitchFamily="18" charset="0"/>
                  </a:rPr>
                  <a:t>)</a:t>
                </a:r>
              </a:p>
            </p:txBody>
          </p:sp>
          <p:sp>
            <p:nvSpPr>
              <p:cNvPr id="192" name="Rectangle 35"/>
              <p:cNvSpPr>
                <a:spLocks noChangeArrowheads="1"/>
              </p:cNvSpPr>
              <p:nvPr/>
            </p:nvSpPr>
            <p:spPr bwMode="auto">
              <a:xfrm>
                <a:off x="3987" y="1070"/>
                <a:ext cx="162"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a:solidFill>
                      <a:srgbClr val="000000"/>
                    </a:solidFill>
                    <a:latin typeface="Times New Roman" panose="02020603050405020304" pitchFamily="18" charset="0"/>
                  </a:rPr>
                  <a:t>(</a:t>
                </a:r>
              </a:p>
            </p:txBody>
          </p:sp>
          <p:sp>
            <p:nvSpPr>
              <p:cNvPr id="193" name="Rectangle 36"/>
              <p:cNvSpPr>
                <a:spLocks noChangeArrowheads="1"/>
              </p:cNvSpPr>
              <p:nvPr/>
            </p:nvSpPr>
            <p:spPr bwMode="auto">
              <a:xfrm>
                <a:off x="3939" y="1138"/>
                <a:ext cx="162"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a:solidFill>
                      <a:srgbClr val="000000"/>
                    </a:solidFill>
                    <a:latin typeface="Times New Roman" panose="02020603050405020304" pitchFamily="18" charset="0"/>
                  </a:rPr>
                  <a:t>2</a:t>
                </a:r>
              </a:p>
            </p:txBody>
          </p:sp>
          <p:sp>
            <p:nvSpPr>
              <p:cNvPr id="194" name="Rectangle 37"/>
              <p:cNvSpPr>
                <a:spLocks noChangeArrowheads="1"/>
              </p:cNvSpPr>
              <p:nvPr/>
            </p:nvSpPr>
            <p:spPr bwMode="auto">
              <a:xfrm>
                <a:off x="4188" y="1057"/>
                <a:ext cx="253"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a:solidFill>
                      <a:srgbClr val="000000"/>
                    </a:solidFill>
                    <a:latin typeface="Symbol" panose="05050102010706020507" pitchFamily="18" charset="2"/>
                  </a:rPr>
                  <a:t>=</a:t>
                </a:r>
                <a:endParaRPr lang="en-US" altLang="zh-CN">
                  <a:solidFill>
                    <a:srgbClr val="000000"/>
                  </a:solidFill>
                  <a:latin typeface="Times New Roman" panose="02020603050405020304" pitchFamily="18" charset="0"/>
                </a:endParaRPr>
              </a:p>
            </p:txBody>
          </p:sp>
          <p:sp>
            <p:nvSpPr>
              <p:cNvPr id="195" name="Rectangle 38"/>
              <p:cNvSpPr>
                <a:spLocks noChangeArrowheads="1"/>
              </p:cNvSpPr>
              <p:nvPr/>
            </p:nvSpPr>
            <p:spPr bwMode="auto">
              <a:xfrm>
                <a:off x="4036" y="1070"/>
                <a:ext cx="202"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b="1" i="1">
                    <a:solidFill>
                      <a:srgbClr val="000000"/>
                    </a:solidFill>
                    <a:latin typeface="Times New Roman" panose="02020603050405020304" pitchFamily="18" charset="0"/>
                  </a:rPr>
                  <a:t>X</a:t>
                </a:r>
                <a:endParaRPr lang="en-US" altLang="zh-CN" b="1">
                  <a:solidFill>
                    <a:srgbClr val="000000"/>
                  </a:solidFill>
                  <a:latin typeface="Times New Roman" panose="02020603050405020304" pitchFamily="18" charset="0"/>
                </a:endParaRPr>
              </a:p>
            </p:txBody>
          </p:sp>
          <p:sp>
            <p:nvSpPr>
              <p:cNvPr id="196" name="Rectangle 39"/>
              <p:cNvSpPr>
                <a:spLocks noChangeArrowheads="1"/>
              </p:cNvSpPr>
              <p:nvPr/>
            </p:nvSpPr>
            <p:spPr bwMode="auto">
              <a:xfrm>
                <a:off x="3874" y="1070"/>
                <a:ext cx="182"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grpSp>
        <p:sp>
          <p:nvSpPr>
            <p:cNvPr id="188" name="Rectangle 65"/>
            <p:cNvSpPr>
              <a:spLocks noChangeArrowheads="1"/>
            </p:cNvSpPr>
            <p:nvPr/>
          </p:nvSpPr>
          <p:spPr bwMode="auto">
            <a:xfrm>
              <a:off x="3611" y="1317"/>
              <a:ext cx="30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a:solidFill>
                    <a:srgbClr val="000000"/>
                  </a:solidFill>
                  <a:latin typeface="Times New Roman" panose="02020603050405020304" pitchFamily="18" charset="0"/>
                </a:rPr>
                <a:t>+</a:t>
              </a:r>
            </a:p>
          </p:txBody>
        </p:sp>
        <p:sp>
          <p:nvSpPr>
            <p:cNvPr id="189" name="Rectangle 75"/>
            <p:cNvSpPr>
              <a:spLocks noChangeArrowheads="1"/>
            </p:cNvSpPr>
            <p:nvPr/>
          </p:nvSpPr>
          <p:spPr bwMode="auto">
            <a:xfrm>
              <a:off x="3436" y="1186"/>
              <a:ext cx="28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200">
                  <a:solidFill>
                    <a:srgbClr val="000000"/>
                  </a:solidFill>
                  <a:latin typeface="Times New Roman" panose="02020603050405020304" pitchFamily="18" charset="0"/>
                </a:rPr>
                <a:t>—</a:t>
              </a:r>
              <a:endParaRPr lang="en-US" altLang="zh-CN">
                <a:solidFill>
                  <a:srgbClr val="000000"/>
                </a:solidFill>
                <a:latin typeface="Times New Roman" panose="02020603050405020304" pitchFamily="18" charset="0"/>
              </a:endParaRPr>
            </a:p>
          </p:txBody>
        </p:sp>
      </p:grpSp>
      <p:grpSp>
        <p:nvGrpSpPr>
          <p:cNvPr id="197" name="Group 107"/>
          <p:cNvGrpSpPr>
            <a:grpSpLocks/>
          </p:cNvGrpSpPr>
          <p:nvPr/>
        </p:nvGrpSpPr>
        <p:grpSpPr bwMode="auto">
          <a:xfrm>
            <a:off x="4287838" y="3967163"/>
            <a:ext cx="1820862" cy="1525587"/>
            <a:chOff x="2701" y="2499"/>
            <a:chExt cx="1147" cy="961"/>
          </a:xfrm>
        </p:grpSpPr>
        <p:grpSp>
          <p:nvGrpSpPr>
            <p:cNvPr id="198" name="Group 20"/>
            <p:cNvGrpSpPr>
              <a:grpSpLocks/>
            </p:cNvGrpSpPr>
            <p:nvPr/>
          </p:nvGrpSpPr>
          <p:grpSpPr bwMode="auto">
            <a:xfrm>
              <a:off x="2793" y="2711"/>
              <a:ext cx="865" cy="699"/>
              <a:chOff x="2889" y="2631"/>
              <a:chExt cx="865" cy="699"/>
            </a:xfrm>
          </p:grpSpPr>
          <p:sp>
            <p:nvSpPr>
              <p:cNvPr id="204" name="Freeform 18"/>
              <p:cNvSpPr>
                <a:spLocks/>
              </p:cNvSpPr>
              <p:nvPr/>
            </p:nvSpPr>
            <p:spPr bwMode="auto">
              <a:xfrm>
                <a:off x="2889" y="2631"/>
                <a:ext cx="865" cy="699"/>
              </a:xfrm>
              <a:custGeom>
                <a:avLst/>
                <a:gdLst>
                  <a:gd name="T0" fmla="*/ 826 w 6260"/>
                  <a:gd name="T1" fmla="*/ 1502 h 5064"/>
                  <a:gd name="T2" fmla="*/ 1799 w 6260"/>
                  <a:gd name="T3" fmla="*/ 154 h 5064"/>
                  <a:gd name="T4" fmla="*/ 5724 w 6260"/>
                  <a:gd name="T5" fmla="*/ 2431 h 5064"/>
                  <a:gd name="T6" fmla="*/ 5024 w 6260"/>
                  <a:gd name="T7" fmla="*/ 4648 h 5064"/>
                  <a:gd name="T8" fmla="*/ 700 w 6260"/>
                  <a:gd name="T9" fmla="*/ 4548 h 5064"/>
                  <a:gd name="T10" fmla="*/ 826 w 6260"/>
                  <a:gd name="T11" fmla="*/ 1502 h 5064"/>
                </a:gdLst>
                <a:ahLst/>
                <a:cxnLst>
                  <a:cxn ang="0">
                    <a:pos x="T0" y="T1"/>
                  </a:cxn>
                  <a:cxn ang="0">
                    <a:pos x="T2" y="T3"/>
                  </a:cxn>
                  <a:cxn ang="0">
                    <a:pos x="T4" y="T5"/>
                  </a:cxn>
                  <a:cxn ang="0">
                    <a:pos x="T6" y="T7"/>
                  </a:cxn>
                  <a:cxn ang="0">
                    <a:pos x="T8" y="T9"/>
                  </a:cxn>
                  <a:cxn ang="0">
                    <a:pos x="T10" y="T11"/>
                  </a:cxn>
                </a:cxnLst>
                <a:rect l="0" t="0" r="r" b="b"/>
                <a:pathLst>
                  <a:path w="6260" h="5064">
                    <a:moveTo>
                      <a:pt x="826" y="1502"/>
                    </a:moveTo>
                    <a:cubicBezTo>
                      <a:pt x="1010" y="769"/>
                      <a:pt x="983" y="0"/>
                      <a:pt x="1799" y="154"/>
                    </a:cubicBezTo>
                    <a:cubicBezTo>
                      <a:pt x="2615" y="307"/>
                      <a:pt x="5187" y="1682"/>
                      <a:pt x="5724" y="2431"/>
                    </a:cubicBezTo>
                    <a:cubicBezTo>
                      <a:pt x="6260" y="3180"/>
                      <a:pt x="5860" y="4295"/>
                      <a:pt x="5024" y="4648"/>
                    </a:cubicBezTo>
                    <a:cubicBezTo>
                      <a:pt x="4188" y="5001"/>
                      <a:pt x="1399" y="5064"/>
                      <a:pt x="700" y="4548"/>
                    </a:cubicBezTo>
                    <a:cubicBezTo>
                      <a:pt x="0" y="4032"/>
                      <a:pt x="643" y="2234"/>
                      <a:pt x="826" y="1502"/>
                    </a:cubicBez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 name="Freeform 19"/>
              <p:cNvSpPr>
                <a:spLocks/>
              </p:cNvSpPr>
              <p:nvPr/>
            </p:nvSpPr>
            <p:spPr bwMode="auto">
              <a:xfrm>
                <a:off x="2889" y="2631"/>
                <a:ext cx="865" cy="699"/>
              </a:xfrm>
              <a:custGeom>
                <a:avLst/>
                <a:gdLst>
                  <a:gd name="T0" fmla="*/ 114 w 865"/>
                  <a:gd name="T1" fmla="*/ 207 h 699"/>
                  <a:gd name="T2" fmla="*/ 249 w 865"/>
                  <a:gd name="T3" fmla="*/ 21 h 699"/>
                  <a:gd name="T4" fmla="*/ 791 w 865"/>
                  <a:gd name="T5" fmla="*/ 335 h 699"/>
                  <a:gd name="T6" fmla="*/ 695 w 865"/>
                  <a:gd name="T7" fmla="*/ 642 h 699"/>
                  <a:gd name="T8" fmla="*/ 97 w 865"/>
                  <a:gd name="T9" fmla="*/ 628 h 699"/>
                  <a:gd name="T10" fmla="*/ 114 w 865"/>
                  <a:gd name="T11" fmla="*/ 207 h 699"/>
                </a:gdLst>
                <a:ahLst/>
                <a:cxnLst>
                  <a:cxn ang="0">
                    <a:pos x="T0" y="T1"/>
                  </a:cxn>
                  <a:cxn ang="0">
                    <a:pos x="T2" y="T3"/>
                  </a:cxn>
                  <a:cxn ang="0">
                    <a:pos x="T4" y="T5"/>
                  </a:cxn>
                  <a:cxn ang="0">
                    <a:pos x="T6" y="T7"/>
                  </a:cxn>
                  <a:cxn ang="0">
                    <a:pos x="T8" y="T9"/>
                  </a:cxn>
                  <a:cxn ang="0">
                    <a:pos x="T10" y="T11"/>
                  </a:cxn>
                </a:cxnLst>
                <a:rect l="0" t="0" r="r" b="b"/>
                <a:pathLst>
                  <a:path w="865" h="699">
                    <a:moveTo>
                      <a:pt x="114" y="207"/>
                    </a:moveTo>
                    <a:cubicBezTo>
                      <a:pt x="140" y="106"/>
                      <a:pt x="136" y="0"/>
                      <a:pt x="249" y="21"/>
                    </a:cubicBezTo>
                    <a:cubicBezTo>
                      <a:pt x="362" y="42"/>
                      <a:pt x="717" y="232"/>
                      <a:pt x="791" y="335"/>
                    </a:cubicBezTo>
                    <a:cubicBezTo>
                      <a:pt x="865" y="439"/>
                      <a:pt x="810" y="593"/>
                      <a:pt x="695" y="642"/>
                    </a:cubicBezTo>
                    <a:cubicBezTo>
                      <a:pt x="579" y="690"/>
                      <a:pt x="194" y="699"/>
                      <a:pt x="97" y="628"/>
                    </a:cubicBezTo>
                    <a:cubicBezTo>
                      <a:pt x="0" y="556"/>
                      <a:pt x="89" y="308"/>
                      <a:pt x="114" y="207"/>
                    </a:cubicBezTo>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99" name="Group 94"/>
            <p:cNvGrpSpPr>
              <a:grpSpLocks/>
            </p:cNvGrpSpPr>
            <p:nvPr/>
          </p:nvGrpSpPr>
          <p:grpSpPr bwMode="auto">
            <a:xfrm>
              <a:off x="2896" y="2970"/>
              <a:ext cx="407" cy="260"/>
              <a:chOff x="3024" y="2914"/>
              <a:chExt cx="407" cy="260"/>
            </a:xfrm>
          </p:grpSpPr>
          <p:sp>
            <p:nvSpPr>
              <p:cNvPr id="202" name="Rectangle 30"/>
              <p:cNvSpPr>
                <a:spLocks noChangeArrowheads="1"/>
              </p:cNvSpPr>
              <p:nvPr/>
            </p:nvSpPr>
            <p:spPr bwMode="auto">
              <a:xfrm>
                <a:off x="3175" y="3020"/>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a:solidFill>
                      <a:srgbClr val="000000"/>
                    </a:solidFill>
                    <a:latin typeface="Times New Roman" panose="02020603050405020304" pitchFamily="18" charset="0"/>
                  </a:rPr>
                  <a:t>2</a:t>
                </a:r>
              </a:p>
            </p:txBody>
          </p:sp>
          <p:sp>
            <p:nvSpPr>
              <p:cNvPr id="203" name="Rectangle 31"/>
              <p:cNvSpPr>
                <a:spLocks noChangeArrowheads="1"/>
              </p:cNvSpPr>
              <p:nvPr/>
            </p:nvSpPr>
            <p:spPr bwMode="auto">
              <a:xfrm>
                <a:off x="3024" y="2914"/>
                <a:ext cx="32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i="1">
                    <a:solidFill>
                      <a:srgbClr val="000000"/>
                    </a:solidFill>
                    <a:latin typeface="Symbol" panose="05050102010706020507" pitchFamily="18" charset="2"/>
                  </a:rPr>
                  <a:t>w</a:t>
                </a:r>
                <a:endParaRPr lang="en-US" altLang="zh-CN">
                  <a:solidFill>
                    <a:srgbClr val="000000"/>
                  </a:solidFill>
                  <a:latin typeface="Times New Roman" panose="02020603050405020304" pitchFamily="18" charset="0"/>
                </a:endParaRPr>
              </a:p>
            </p:txBody>
          </p:sp>
        </p:grpSp>
        <p:sp>
          <p:nvSpPr>
            <p:cNvPr id="200" name="Line 88"/>
            <p:cNvSpPr>
              <a:spLocks noChangeShapeType="1"/>
            </p:cNvSpPr>
            <p:nvPr/>
          </p:nvSpPr>
          <p:spPr bwMode="auto">
            <a:xfrm flipH="1">
              <a:off x="2701" y="2499"/>
              <a:ext cx="231" cy="961"/>
            </a:xfrm>
            <a:prstGeom prst="line">
              <a:avLst/>
            </a:prstGeom>
            <a:noFill/>
            <a:ln w="87313">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1" name="Line 89"/>
            <p:cNvSpPr>
              <a:spLocks noChangeShapeType="1"/>
            </p:cNvSpPr>
            <p:nvPr/>
          </p:nvSpPr>
          <p:spPr bwMode="auto">
            <a:xfrm>
              <a:off x="2920" y="2506"/>
              <a:ext cx="928" cy="639"/>
            </a:xfrm>
            <a:prstGeom prst="line">
              <a:avLst/>
            </a:prstGeom>
            <a:noFill/>
            <a:ln w="87313">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6" name="Group 106"/>
          <p:cNvGrpSpPr>
            <a:grpSpLocks/>
          </p:cNvGrpSpPr>
          <p:nvPr/>
        </p:nvGrpSpPr>
        <p:grpSpPr bwMode="auto">
          <a:xfrm>
            <a:off x="1785938" y="2476500"/>
            <a:ext cx="2247900" cy="2597150"/>
            <a:chOff x="1125" y="1560"/>
            <a:chExt cx="1416" cy="1636"/>
          </a:xfrm>
        </p:grpSpPr>
        <p:grpSp>
          <p:nvGrpSpPr>
            <p:cNvPr id="207" name="Group 93"/>
            <p:cNvGrpSpPr>
              <a:grpSpLocks/>
            </p:cNvGrpSpPr>
            <p:nvPr/>
          </p:nvGrpSpPr>
          <p:grpSpPr bwMode="auto">
            <a:xfrm>
              <a:off x="1365" y="2139"/>
              <a:ext cx="413" cy="274"/>
              <a:chOff x="1341" y="2059"/>
              <a:chExt cx="413" cy="274"/>
            </a:xfrm>
          </p:grpSpPr>
          <p:sp>
            <p:nvSpPr>
              <p:cNvPr id="211" name="Rectangle 24"/>
              <p:cNvSpPr>
                <a:spLocks noChangeArrowheads="1"/>
              </p:cNvSpPr>
              <p:nvPr/>
            </p:nvSpPr>
            <p:spPr bwMode="auto">
              <a:xfrm>
                <a:off x="1490" y="2160"/>
                <a:ext cx="2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800">
                    <a:solidFill>
                      <a:srgbClr val="000000"/>
                    </a:solidFill>
                    <a:latin typeface="Times New Roman" panose="02020603050405020304" pitchFamily="18" charset="0"/>
                  </a:rPr>
                  <a:t>3</a:t>
                </a:r>
              </a:p>
            </p:txBody>
          </p:sp>
          <p:sp>
            <p:nvSpPr>
              <p:cNvPr id="212" name="Rectangle 25"/>
              <p:cNvSpPr>
                <a:spLocks noChangeArrowheads="1"/>
              </p:cNvSpPr>
              <p:nvPr/>
            </p:nvSpPr>
            <p:spPr bwMode="auto">
              <a:xfrm>
                <a:off x="1341" y="2059"/>
                <a:ext cx="32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i="1">
                    <a:solidFill>
                      <a:srgbClr val="000000"/>
                    </a:solidFill>
                    <a:latin typeface="Symbol" panose="05050102010706020507" pitchFamily="18" charset="2"/>
                  </a:rPr>
                  <a:t>w</a:t>
                </a:r>
                <a:endParaRPr lang="en-US" altLang="zh-CN">
                  <a:solidFill>
                    <a:srgbClr val="000000"/>
                  </a:solidFill>
                  <a:latin typeface="Times New Roman" panose="02020603050405020304" pitchFamily="18" charset="0"/>
                </a:endParaRPr>
              </a:p>
            </p:txBody>
          </p:sp>
        </p:grpSp>
        <p:sp>
          <p:nvSpPr>
            <p:cNvPr id="208" name="Line 86"/>
            <p:cNvSpPr>
              <a:spLocks noChangeShapeType="1"/>
            </p:cNvSpPr>
            <p:nvPr/>
          </p:nvSpPr>
          <p:spPr bwMode="auto">
            <a:xfrm flipH="1">
              <a:off x="1244" y="2213"/>
              <a:ext cx="1297" cy="983"/>
            </a:xfrm>
            <a:prstGeom prst="line">
              <a:avLst/>
            </a:prstGeom>
            <a:noFill/>
            <a:ln w="87313">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 name="Line 87"/>
            <p:cNvSpPr>
              <a:spLocks noChangeShapeType="1"/>
            </p:cNvSpPr>
            <p:nvPr/>
          </p:nvSpPr>
          <p:spPr bwMode="auto">
            <a:xfrm flipH="1" flipV="1">
              <a:off x="1548" y="1560"/>
              <a:ext cx="981" cy="679"/>
            </a:xfrm>
            <a:prstGeom prst="line">
              <a:avLst/>
            </a:prstGeom>
            <a:noFill/>
            <a:ln w="87313">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 name="Freeform 90"/>
            <p:cNvSpPr>
              <a:spLocks/>
            </p:cNvSpPr>
            <p:nvPr/>
          </p:nvSpPr>
          <p:spPr bwMode="auto">
            <a:xfrm>
              <a:off x="1125" y="1784"/>
              <a:ext cx="1008" cy="1030"/>
            </a:xfrm>
            <a:custGeom>
              <a:avLst/>
              <a:gdLst>
                <a:gd name="T0" fmla="*/ 366 w 1008"/>
                <a:gd name="T1" fmla="*/ 7 h 1030"/>
                <a:gd name="T2" fmla="*/ 646 w 1008"/>
                <a:gd name="T3" fmla="*/ 114 h 1030"/>
                <a:gd name="T4" fmla="*/ 981 w 1008"/>
                <a:gd name="T5" fmla="*/ 390 h 1030"/>
                <a:gd name="T6" fmla="*/ 811 w 1008"/>
                <a:gd name="T7" fmla="*/ 680 h 1030"/>
                <a:gd name="T8" fmla="*/ 373 w 1008"/>
                <a:gd name="T9" fmla="*/ 1023 h 1030"/>
                <a:gd name="T10" fmla="*/ 21 w 1008"/>
                <a:gd name="T11" fmla="*/ 722 h 1030"/>
                <a:gd name="T12" fmla="*/ 248 w 1008"/>
                <a:gd name="T13" fmla="*/ 436 h 1030"/>
                <a:gd name="T14" fmla="*/ 276 w 1008"/>
                <a:gd name="T15" fmla="*/ 132 h 1030"/>
                <a:gd name="T16" fmla="*/ 359 w 1008"/>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8" h="1030">
                  <a:moveTo>
                    <a:pt x="366" y="7"/>
                  </a:moveTo>
                  <a:cubicBezTo>
                    <a:pt x="413" y="25"/>
                    <a:pt x="544" y="50"/>
                    <a:pt x="646" y="114"/>
                  </a:cubicBezTo>
                  <a:cubicBezTo>
                    <a:pt x="748" y="178"/>
                    <a:pt x="953" y="296"/>
                    <a:pt x="981" y="390"/>
                  </a:cubicBezTo>
                  <a:cubicBezTo>
                    <a:pt x="1008" y="484"/>
                    <a:pt x="912" y="575"/>
                    <a:pt x="811" y="680"/>
                  </a:cubicBezTo>
                  <a:cubicBezTo>
                    <a:pt x="710" y="786"/>
                    <a:pt x="504" y="1016"/>
                    <a:pt x="373" y="1023"/>
                  </a:cubicBezTo>
                  <a:cubicBezTo>
                    <a:pt x="241" y="1030"/>
                    <a:pt x="42" y="820"/>
                    <a:pt x="21" y="722"/>
                  </a:cubicBezTo>
                  <a:cubicBezTo>
                    <a:pt x="0" y="624"/>
                    <a:pt x="206" y="534"/>
                    <a:pt x="248" y="436"/>
                  </a:cubicBezTo>
                  <a:cubicBezTo>
                    <a:pt x="291" y="337"/>
                    <a:pt x="258" y="205"/>
                    <a:pt x="276" y="132"/>
                  </a:cubicBezTo>
                  <a:cubicBezTo>
                    <a:pt x="294" y="59"/>
                    <a:pt x="342" y="27"/>
                    <a:pt x="359" y="0"/>
                  </a:cubicBezTo>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13" name="Group 104"/>
          <p:cNvGrpSpPr>
            <a:grpSpLocks/>
          </p:cNvGrpSpPr>
          <p:nvPr/>
        </p:nvGrpSpPr>
        <p:grpSpPr bwMode="auto">
          <a:xfrm>
            <a:off x="4873625" y="1752600"/>
            <a:ext cx="1074738" cy="1150938"/>
            <a:chOff x="3070" y="1104"/>
            <a:chExt cx="677" cy="725"/>
          </a:xfrm>
        </p:grpSpPr>
        <p:grpSp>
          <p:nvGrpSpPr>
            <p:cNvPr id="214" name="Group 95"/>
            <p:cNvGrpSpPr>
              <a:grpSpLocks/>
            </p:cNvGrpSpPr>
            <p:nvPr/>
          </p:nvGrpSpPr>
          <p:grpSpPr bwMode="auto">
            <a:xfrm>
              <a:off x="3074" y="1217"/>
              <a:ext cx="415" cy="260"/>
              <a:chOff x="4282" y="1953"/>
              <a:chExt cx="415" cy="260"/>
            </a:xfrm>
          </p:grpSpPr>
          <p:sp>
            <p:nvSpPr>
              <p:cNvPr id="219" name="Rectangle 27"/>
              <p:cNvSpPr>
                <a:spLocks noChangeArrowheads="1"/>
              </p:cNvSpPr>
              <p:nvPr/>
            </p:nvSpPr>
            <p:spPr bwMode="auto">
              <a:xfrm>
                <a:off x="4441" y="2059"/>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sz="1600">
                    <a:solidFill>
                      <a:srgbClr val="000000"/>
                    </a:solidFill>
                    <a:latin typeface="Times New Roman" panose="02020603050405020304" pitchFamily="18" charset="0"/>
                  </a:rPr>
                  <a:t>1</a:t>
                </a:r>
              </a:p>
            </p:txBody>
          </p:sp>
          <p:sp>
            <p:nvSpPr>
              <p:cNvPr id="220" name="Rectangle 28"/>
              <p:cNvSpPr>
                <a:spLocks noChangeArrowheads="1"/>
              </p:cNvSpPr>
              <p:nvPr/>
            </p:nvSpPr>
            <p:spPr bwMode="auto">
              <a:xfrm>
                <a:off x="4282" y="1953"/>
                <a:ext cx="32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en-US" altLang="zh-CN" i="1">
                    <a:solidFill>
                      <a:srgbClr val="000000"/>
                    </a:solidFill>
                    <a:latin typeface="Symbol" panose="05050102010706020507" pitchFamily="18" charset="2"/>
                  </a:rPr>
                  <a:t>w</a:t>
                </a:r>
                <a:endParaRPr lang="en-US" altLang="zh-CN">
                  <a:solidFill>
                    <a:srgbClr val="000000"/>
                  </a:solidFill>
                  <a:latin typeface="Times New Roman" panose="02020603050405020304" pitchFamily="18" charset="0"/>
                </a:endParaRPr>
              </a:p>
            </p:txBody>
          </p:sp>
        </p:grpSp>
        <p:grpSp>
          <p:nvGrpSpPr>
            <p:cNvPr id="215" name="Group 103"/>
            <p:cNvGrpSpPr>
              <a:grpSpLocks/>
            </p:cNvGrpSpPr>
            <p:nvPr/>
          </p:nvGrpSpPr>
          <p:grpSpPr bwMode="auto">
            <a:xfrm>
              <a:off x="3070" y="1104"/>
              <a:ext cx="677" cy="725"/>
              <a:chOff x="3070" y="1104"/>
              <a:chExt cx="677" cy="725"/>
            </a:xfrm>
          </p:grpSpPr>
          <p:sp>
            <p:nvSpPr>
              <p:cNvPr id="217" name="Line 84"/>
              <p:cNvSpPr>
                <a:spLocks noChangeShapeType="1"/>
              </p:cNvSpPr>
              <p:nvPr/>
            </p:nvSpPr>
            <p:spPr bwMode="auto">
              <a:xfrm flipH="1">
                <a:off x="3098" y="1104"/>
                <a:ext cx="158" cy="690"/>
              </a:xfrm>
              <a:prstGeom prst="line">
                <a:avLst/>
              </a:prstGeom>
              <a:noFill/>
              <a:ln w="87313">
                <a:solidFill>
                  <a:srgbClr val="FF99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8" name="Line 85"/>
              <p:cNvSpPr>
                <a:spLocks noChangeShapeType="1"/>
              </p:cNvSpPr>
              <p:nvPr/>
            </p:nvSpPr>
            <p:spPr bwMode="auto">
              <a:xfrm flipH="1">
                <a:off x="3070" y="1304"/>
                <a:ext cx="677" cy="525"/>
              </a:xfrm>
              <a:prstGeom prst="line">
                <a:avLst/>
              </a:prstGeom>
              <a:noFill/>
              <a:ln w="87313">
                <a:solidFill>
                  <a:srgbClr val="FF99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6" name="Freeform 91"/>
            <p:cNvSpPr>
              <a:spLocks/>
            </p:cNvSpPr>
            <p:nvPr/>
          </p:nvSpPr>
          <p:spPr bwMode="auto">
            <a:xfrm>
              <a:off x="3197" y="1122"/>
              <a:ext cx="404" cy="522"/>
            </a:xfrm>
            <a:custGeom>
              <a:avLst/>
              <a:gdLst>
                <a:gd name="T0" fmla="*/ 0 w 404"/>
                <a:gd name="T1" fmla="*/ 498 h 522"/>
                <a:gd name="T2" fmla="*/ 62 w 404"/>
                <a:gd name="T3" fmla="*/ 232 h 522"/>
                <a:gd name="T4" fmla="*/ 313 w 404"/>
                <a:gd name="T5" fmla="*/ 2 h 522"/>
                <a:gd name="T6" fmla="*/ 370 w 404"/>
                <a:gd name="T7" fmla="*/ 215 h 522"/>
                <a:gd name="T8" fmla="*/ 107 w 404"/>
                <a:gd name="T9" fmla="*/ 474 h 522"/>
                <a:gd name="T10" fmla="*/ 3 w 404"/>
                <a:gd name="T11" fmla="*/ 505 h 522"/>
              </a:gdLst>
              <a:ahLst/>
              <a:cxnLst>
                <a:cxn ang="0">
                  <a:pos x="T0" y="T1"/>
                </a:cxn>
                <a:cxn ang="0">
                  <a:pos x="T2" y="T3"/>
                </a:cxn>
                <a:cxn ang="0">
                  <a:pos x="T4" y="T5"/>
                </a:cxn>
                <a:cxn ang="0">
                  <a:pos x="T6" y="T7"/>
                </a:cxn>
                <a:cxn ang="0">
                  <a:pos x="T8" y="T9"/>
                </a:cxn>
                <a:cxn ang="0">
                  <a:pos x="T10" y="T11"/>
                </a:cxn>
              </a:cxnLst>
              <a:rect l="0" t="0" r="r" b="b"/>
              <a:pathLst>
                <a:path w="404" h="522">
                  <a:moveTo>
                    <a:pt x="0" y="498"/>
                  </a:moveTo>
                  <a:cubicBezTo>
                    <a:pt x="10" y="454"/>
                    <a:pt x="10" y="315"/>
                    <a:pt x="62" y="232"/>
                  </a:cubicBezTo>
                  <a:cubicBezTo>
                    <a:pt x="114" y="150"/>
                    <a:pt x="262" y="5"/>
                    <a:pt x="313" y="2"/>
                  </a:cubicBezTo>
                  <a:cubicBezTo>
                    <a:pt x="364" y="0"/>
                    <a:pt x="404" y="136"/>
                    <a:pt x="370" y="215"/>
                  </a:cubicBezTo>
                  <a:cubicBezTo>
                    <a:pt x="336" y="294"/>
                    <a:pt x="168" y="426"/>
                    <a:pt x="107" y="474"/>
                  </a:cubicBezTo>
                  <a:cubicBezTo>
                    <a:pt x="46" y="522"/>
                    <a:pt x="25" y="499"/>
                    <a:pt x="3" y="505"/>
                  </a:cubicBezTo>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21" name="Rectangle 100"/>
          <p:cNvSpPr>
            <a:spLocks noChangeArrowheads="1"/>
          </p:cNvSpPr>
          <p:nvPr/>
        </p:nvSpPr>
        <p:spPr bwMode="auto">
          <a:xfrm rot="2076348">
            <a:off x="2679700" y="1473200"/>
            <a:ext cx="4762500" cy="2425700"/>
          </a:xfrm>
          <a:prstGeom prst="rect">
            <a:avLst/>
          </a:prstGeom>
          <a:solidFill>
            <a:srgbClr val="FF00FF">
              <a:alpha val="33000"/>
            </a:srgbClr>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2" name="Rectangle 101"/>
          <p:cNvSpPr>
            <a:spLocks noChangeArrowheads="1"/>
          </p:cNvSpPr>
          <p:nvPr/>
        </p:nvSpPr>
        <p:spPr bwMode="auto">
          <a:xfrm rot="2049137">
            <a:off x="1133475" y="3619500"/>
            <a:ext cx="5559425" cy="1460500"/>
          </a:xfrm>
          <a:prstGeom prst="rect">
            <a:avLst/>
          </a:prstGeom>
          <a:solidFill>
            <a:srgbClr val="000080">
              <a:alpha val="33000"/>
            </a:srgbClr>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3" name="Rectangle 102"/>
          <p:cNvSpPr>
            <a:spLocks noChangeArrowheads="1"/>
          </p:cNvSpPr>
          <p:nvPr/>
        </p:nvSpPr>
        <p:spPr bwMode="auto">
          <a:xfrm rot="6142354">
            <a:off x="2882107" y="3015456"/>
            <a:ext cx="4762500" cy="1122363"/>
          </a:xfrm>
          <a:prstGeom prst="rect">
            <a:avLst/>
          </a:prstGeom>
          <a:solidFill>
            <a:srgbClr val="008000">
              <a:alpha val="33000"/>
            </a:srgbClr>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4" name="Rectangle 105"/>
          <p:cNvSpPr>
            <a:spLocks noChangeArrowheads="1"/>
          </p:cNvSpPr>
          <p:nvPr/>
        </p:nvSpPr>
        <p:spPr bwMode="auto">
          <a:xfrm rot="-2219376">
            <a:off x="2528888" y="3240088"/>
            <a:ext cx="4762500" cy="2425700"/>
          </a:xfrm>
          <a:prstGeom prst="rect">
            <a:avLst/>
          </a:prstGeom>
          <a:solidFill>
            <a:srgbClr val="FF00FF">
              <a:alpha val="33000"/>
            </a:srgbClr>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5" name="Rectangle 108"/>
          <p:cNvSpPr>
            <a:spLocks noChangeArrowheads="1"/>
          </p:cNvSpPr>
          <p:nvPr/>
        </p:nvSpPr>
        <p:spPr bwMode="auto">
          <a:xfrm rot="-2205996">
            <a:off x="1014413" y="2546350"/>
            <a:ext cx="5559425" cy="1069975"/>
          </a:xfrm>
          <a:prstGeom prst="rect">
            <a:avLst/>
          </a:prstGeom>
          <a:solidFill>
            <a:srgbClr val="000080">
              <a:alpha val="33000"/>
            </a:srgbClr>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6" name="Rectangle 110"/>
          <p:cNvSpPr>
            <a:spLocks noChangeArrowheads="1"/>
          </p:cNvSpPr>
          <p:nvPr/>
        </p:nvSpPr>
        <p:spPr bwMode="auto">
          <a:xfrm rot="-26205161">
            <a:off x="902494" y="1594644"/>
            <a:ext cx="4762500" cy="2871788"/>
          </a:xfrm>
          <a:prstGeom prst="rect">
            <a:avLst/>
          </a:prstGeom>
          <a:solidFill>
            <a:srgbClr val="FF00FF">
              <a:alpha val="33000"/>
            </a:srgbClr>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65314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3"/>
                                        </p:tgtEl>
                                        <p:attrNameLst>
                                          <p:attrName>style.visibility</p:attrName>
                                        </p:attrNameLst>
                                      </p:cBhvr>
                                      <p:to>
                                        <p:strVal val="visible"/>
                                      </p:to>
                                    </p:set>
                                  </p:childTnLst>
                                </p:cTn>
                              </p:par>
                              <p:par>
                                <p:cTn id="35" presetID="10" presetClass="exit" presetSubtype="0" fill="hold" grpId="1" nodeType="withEffect">
                                  <p:stCondLst>
                                    <p:cond delay="0"/>
                                  </p:stCondLst>
                                  <p:childTnLst>
                                    <p:animEffect transition="out" filter="fade">
                                      <p:cBhvr>
                                        <p:cTn id="36" dur="2000"/>
                                        <p:tgtEl>
                                          <p:spTgt spid="221"/>
                                        </p:tgtEl>
                                      </p:cBhvr>
                                    </p:animEffect>
                                    <p:set>
                                      <p:cBhvr>
                                        <p:cTn id="37" dur="1" fill="hold">
                                          <p:stCondLst>
                                            <p:cond delay="1999"/>
                                          </p:stCondLst>
                                        </p:cTn>
                                        <p:tgtEl>
                                          <p:spTgt spid="221"/>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2000"/>
                                        <p:tgtEl>
                                          <p:spTgt spid="223"/>
                                        </p:tgtEl>
                                      </p:cBhvr>
                                    </p:animEffect>
                                    <p:set>
                                      <p:cBhvr>
                                        <p:cTn id="40" dur="1" fill="hold">
                                          <p:stCondLst>
                                            <p:cond delay="1999"/>
                                          </p:stCondLst>
                                        </p:cTn>
                                        <p:tgtEl>
                                          <p:spTgt spid="223"/>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2000"/>
                                        <p:tgtEl>
                                          <p:spTgt spid="225"/>
                                        </p:tgtEl>
                                      </p:cBhvr>
                                    </p:animEffect>
                                    <p:set>
                                      <p:cBhvr>
                                        <p:cTn id="43" dur="1" fill="hold">
                                          <p:stCondLst>
                                            <p:cond delay="1999"/>
                                          </p:stCondLst>
                                        </p:cTn>
                                        <p:tgtEl>
                                          <p:spTgt spid="22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2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2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2" nodeType="clickEffect">
                                  <p:stCondLst>
                                    <p:cond delay="0"/>
                                  </p:stCondLst>
                                  <p:childTnLst>
                                    <p:set>
                                      <p:cBhvr>
                                        <p:cTn id="55" dur="1" fill="hold">
                                          <p:stCondLst>
                                            <p:cond delay="0"/>
                                          </p:stCondLst>
                                        </p:cTn>
                                        <p:tgtEl>
                                          <p:spTgt spid="22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97"/>
                                        </p:tgtEl>
                                        <p:attrNameLst>
                                          <p:attrName>style.visibility</p:attrName>
                                        </p:attrNameLst>
                                      </p:cBhvr>
                                      <p:to>
                                        <p:strVal val="visible"/>
                                      </p:to>
                                    </p:set>
                                  </p:childTnLst>
                                </p:cTn>
                              </p:par>
                              <p:par>
                                <p:cTn id="60" presetID="10" presetClass="exit" presetSubtype="0" fill="hold" grpId="1" nodeType="withEffect">
                                  <p:stCondLst>
                                    <p:cond delay="0"/>
                                  </p:stCondLst>
                                  <p:childTnLst>
                                    <p:animEffect transition="out" filter="fade">
                                      <p:cBhvr>
                                        <p:cTn id="61" dur="2000"/>
                                        <p:tgtEl>
                                          <p:spTgt spid="222"/>
                                        </p:tgtEl>
                                      </p:cBhvr>
                                    </p:animEffect>
                                    <p:set>
                                      <p:cBhvr>
                                        <p:cTn id="62" dur="1" fill="hold">
                                          <p:stCondLst>
                                            <p:cond delay="1999"/>
                                          </p:stCondLst>
                                        </p:cTn>
                                        <p:tgtEl>
                                          <p:spTgt spid="222"/>
                                        </p:tgtEl>
                                        <p:attrNameLst>
                                          <p:attrName>style.visibility</p:attrName>
                                        </p:attrNameLst>
                                      </p:cBhvr>
                                      <p:to>
                                        <p:strVal val="hidden"/>
                                      </p:to>
                                    </p:set>
                                  </p:childTnLst>
                                </p:cTn>
                              </p:par>
                              <p:par>
                                <p:cTn id="63" presetID="10" presetClass="exit" presetSubtype="0" fill="hold" grpId="3" nodeType="withEffect">
                                  <p:stCondLst>
                                    <p:cond delay="0"/>
                                  </p:stCondLst>
                                  <p:childTnLst>
                                    <p:animEffect transition="out" filter="fade">
                                      <p:cBhvr>
                                        <p:cTn id="64" dur="2000"/>
                                        <p:tgtEl>
                                          <p:spTgt spid="223"/>
                                        </p:tgtEl>
                                      </p:cBhvr>
                                    </p:animEffect>
                                    <p:set>
                                      <p:cBhvr>
                                        <p:cTn id="65" dur="1" fill="hold">
                                          <p:stCondLst>
                                            <p:cond delay="1999"/>
                                          </p:stCondLst>
                                        </p:cTn>
                                        <p:tgtEl>
                                          <p:spTgt spid="223"/>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2000"/>
                                        <p:tgtEl>
                                          <p:spTgt spid="224"/>
                                        </p:tgtEl>
                                      </p:cBhvr>
                                    </p:animEffect>
                                    <p:set>
                                      <p:cBhvr>
                                        <p:cTn id="68" dur="1" fill="hold">
                                          <p:stCondLst>
                                            <p:cond delay="1999"/>
                                          </p:stCondLst>
                                        </p:cTn>
                                        <p:tgtEl>
                                          <p:spTgt spid="22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2" nodeType="clickEffect">
                                  <p:stCondLst>
                                    <p:cond delay="0"/>
                                  </p:stCondLst>
                                  <p:childTnLst>
                                    <p:set>
                                      <p:cBhvr>
                                        <p:cTn id="76" dur="1" fill="hold">
                                          <p:stCondLst>
                                            <p:cond delay="0"/>
                                          </p:stCondLst>
                                        </p:cTn>
                                        <p:tgtEl>
                                          <p:spTgt spid="22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2" nodeType="clickEffect">
                                  <p:stCondLst>
                                    <p:cond delay="0"/>
                                  </p:stCondLst>
                                  <p:childTnLst>
                                    <p:set>
                                      <p:cBhvr>
                                        <p:cTn id="80" dur="1" fill="hold">
                                          <p:stCondLst>
                                            <p:cond delay="0"/>
                                          </p:stCondLst>
                                        </p:cTn>
                                        <p:tgtEl>
                                          <p:spTgt spid="22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06"/>
                                        </p:tgtEl>
                                        <p:attrNameLst>
                                          <p:attrName>style.visibility</p:attrName>
                                        </p:attrNameLst>
                                      </p:cBhvr>
                                      <p:to>
                                        <p:strVal val="visible"/>
                                      </p:to>
                                    </p:set>
                                  </p:childTnLst>
                                </p:cTn>
                              </p:par>
                              <p:par>
                                <p:cTn id="85" presetID="10" presetClass="exit" presetSubtype="0" fill="hold" grpId="1" nodeType="withEffect">
                                  <p:stCondLst>
                                    <p:cond delay="0"/>
                                  </p:stCondLst>
                                  <p:childTnLst>
                                    <p:animEffect transition="out" filter="fade">
                                      <p:cBhvr>
                                        <p:cTn id="86" dur="2000"/>
                                        <p:tgtEl>
                                          <p:spTgt spid="226"/>
                                        </p:tgtEl>
                                      </p:cBhvr>
                                    </p:animEffect>
                                    <p:set>
                                      <p:cBhvr>
                                        <p:cTn id="87" dur="1" fill="hold">
                                          <p:stCondLst>
                                            <p:cond delay="1999"/>
                                          </p:stCondLst>
                                        </p:cTn>
                                        <p:tgtEl>
                                          <p:spTgt spid="226"/>
                                        </p:tgtEl>
                                        <p:attrNameLst>
                                          <p:attrName>style.visibility</p:attrName>
                                        </p:attrNameLst>
                                      </p:cBhvr>
                                      <p:to>
                                        <p:strVal val="hidden"/>
                                      </p:to>
                                    </p:set>
                                  </p:childTnLst>
                                </p:cTn>
                              </p:par>
                              <p:par>
                                <p:cTn id="88" presetID="10" presetClass="exit" presetSubtype="0" fill="hold" grpId="3" nodeType="withEffect">
                                  <p:stCondLst>
                                    <p:cond delay="0"/>
                                  </p:stCondLst>
                                  <p:childTnLst>
                                    <p:animEffect transition="out" filter="fade">
                                      <p:cBhvr>
                                        <p:cTn id="89" dur="2000"/>
                                        <p:tgtEl>
                                          <p:spTgt spid="225"/>
                                        </p:tgtEl>
                                      </p:cBhvr>
                                    </p:animEffect>
                                    <p:set>
                                      <p:cBhvr>
                                        <p:cTn id="90" dur="1" fill="hold">
                                          <p:stCondLst>
                                            <p:cond delay="1999"/>
                                          </p:stCondLst>
                                        </p:cTn>
                                        <p:tgtEl>
                                          <p:spTgt spid="225"/>
                                        </p:tgtEl>
                                        <p:attrNameLst>
                                          <p:attrName>style.visibility</p:attrName>
                                        </p:attrNameLst>
                                      </p:cBhvr>
                                      <p:to>
                                        <p:strVal val="hidden"/>
                                      </p:to>
                                    </p:set>
                                  </p:childTnLst>
                                </p:cTn>
                              </p:par>
                              <p:par>
                                <p:cTn id="91" presetID="10" presetClass="exit" presetSubtype="0" fill="hold" grpId="3" nodeType="withEffect">
                                  <p:stCondLst>
                                    <p:cond delay="0"/>
                                  </p:stCondLst>
                                  <p:childTnLst>
                                    <p:animEffect transition="out" filter="fade">
                                      <p:cBhvr>
                                        <p:cTn id="92" dur="2000"/>
                                        <p:tgtEl>
                                          <p:spTgt spid="222"/>
                                        </p:tgtEl>
                                      </p:cBhvr>
                                    </p:animEffect>
                                    <p:set>
                                      <p:cBhvr>
                                        <p:cTn id="93" dur="1" fill="hold">
                                          <p:stCondLst>
                                            <p:cond delay="1999"/>
                                          </p:stCondLst>
                                        </p:cTn>
                                        <p:tgtEl>
                                          <p:spTgt spid="2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1" grpId="1" animBg="1"/>
      <p:bldP spid="222" grpId="0" animBg="1"/>
      <p:bldP spid="222" grpId="1" animBg="1"/>
      <p:bldP spid="222" grpId="2" animBg="1"/>
      <p:bldP spid="222" grpId="3" animBg="1"/>
      <p:bldP spid="223" grpId="0" animBg="1"/>
      <p:bldP spid="223" grpId="1" animBg="1"/>
      <p:bldP spid="223" grpId="2" animBg="1"/>
      <p:bldP spid="223" grpId="3" animBg="1"/>
      <p:bldP spid="224" grpId="0" animBg="1"/>
      <p:bldP spid="224" grpId="1" animBg="1"/>
      <p:bldP spid="225" grpId="0" animBg="1"/>
      <p:bldP spid="225" grpId="1" animBg="1"/>
      <p:bldP spid="225" grpId="2" animBg="1"/>
      <p:bldP spid="225" grpId="3" animBg="1"/>
      <p:bldP spid="226" grpId="0" animBg="1"/>
      <p:bldP spid="22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3"/>
          <p:cNvGrpSpPr>
            <a:grpSpLocks/>
          </p:cNvGrpSpPr>
          <p:nvPr/>
        </p:nvGrpSpPr>
        <p:grpSpPr bwMode="auto">
          <a:xfrm>
            <a:off x="234950" y="292101"/>
            <a:ext cx="5345116" cy="544512"/>
            <a:chOff x="148" y="346"/>
            <a:chExt cx="3367" cy="343"/>
          </a:xfrm>
        </p:grpSpPr>
        <p:grpSp>
          <p:nvGrpSpPr>
            <p:cNvPr id="3" name="Group 4"/>
            <p:cNvGrpSpPr>
              <a:grpSpLocks/>
            </p:cNvGrpSpPr>
            <p:nvPr/>
          </p:nvGrpSpPr>
          <p:grpSpPr bwMode="auto">
            <a:xfrm>
              <a:off x="1790" y="346"/>
              <a:ext cx="1725" cy="343"/>
              <a:chOff x="1246" y="3568"/>
              <a:chExt cx="1725" cy="343"/>
            </a:xfrm>
          </p:grpSpPr>
          <p:graphicFrame>
            <p:nvGraphicFramePr>
              <p:cNvPr id="5" name="Object 5"/>
              <p:cNvGraphicFramePr>
                <a:graphicFrameLocks noChangeAspect="1"/>
              </p:cNvGraphicFramePr>
              <p:nvPr>
                <p:extLst>
                  <p:ext uri="{D42A27DB-BD31-4B8C-83A1-F6EECF244321}">
                    <p14:modId xmlns:p14="http://schemas.microsoft.com/office/powerpoint/2010/main" val="2095327567"/>
                  </p:ext>
                </p:extLst>
              </p:nvPr>
            </p:nvGraphicFramePr>
            <p:xfrm>
              <a:off x="1246" y="3568"/>
              <a:ext cx="591" cy="343"/>
            </p:xfrm>
            <a:graphic>
              <a:graphicData uri="http://schemas.openxmlformats.org/presentationml/2006/ole">
                <mc:AlternateContent xmlns:mc="http://schemas.openxmlformats.org/markup-compatibility/2006">
                  <mc:Choice xmlns:v="urn:schemas-microsoft-com:vml" Requires="v">
                    <p:oleObj spid="_x0000_s185726" name="Equation" r:id="rId3" imgW="406080" imgH="241200" progId="Equation.DSMT4">
                      <p:embed/>
                    </p:oleObj>
                  </mc:Choice>
                  <mc:Fallback>
                    <p:oleObj name="Equation" r:id="rId3" imgW="406080" imgH="241200" progId="Equation.DSMT4">
                      <p:embed/>
                      <p:pic>
                        <p:nvPicPr>
                          <p:cNvPr id="0" name=""/>
                          <p:cNvPicPr>
                            <a:picLocks noChangeAspect="1" noChangeArrowheads="1"/>
                          </p:cNvPicPr>
                          <p:nvPr/>
                        </p:nvPicPr>
                        <p:blipFill>
                          <a:blip r:embed="rId4"/>
                          <a:srcRect/>
                          <a:stretch>
                            <a:fillRect/>
                          </a:stretch>
                        </p:blipFill>
                        <p:spPr bwMode="auto">
                          <a:xfrm>
                            <a:off x="1246" y="3568"/>
                            <a:ext cx="591" cy="3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6"/>
              <p:cNvSpPr>
                <a:spLocks noChangeArrowheads="1"/>
              </p:cNvSpPr>
              <p:nvPr/>
            </p:nvSpPr>
            <p:spPr bwMode="auto">
              <a:xfrm>
                <a:off x="1817" y="3616"/>
                <a:ext cx="11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a:lnSpc>
                    <a:spcPct val="100000"/>
                  </a:lnSpc>
                </a:pPr>
                <a:r>
                  <a:rPr lang="zh-CN" altLang="en-US" sz="2400" b="1" dirty="0">
                    <a:solidFill>
                      <a:srgbClr val="0070C0"/>
                    </a:solidFill>
                  </a:rPr>
                  <a:t>成对</a:t>
                </a:r>
                <a:r>
                  <a:rPr lang="zh-CN" altLang="en-US" sz="2400" b="1" dirty="0" smtClean="0">
                    <a:solidFill>
                      <a:srgbClr val="0070C0"/>
                    </a:solidFill>
                  </a:rPr>
                  <a:t>两分法</a:t>
                </a:r>
                <a:endParaRPr lang="zh-CN" altLang="en-US" sz="2400" b="1" dirty="0">
                  <a:solidFill>
                    <a:srgbClr val="0070C0"/>
                  </a:solidFill>
                </a:endParaRPr>
              </a:p>
            </p:txBody>
          </p:sp>
        </p:grpSp>
        <p:sp>
          <p:nvSpPr>
            <p:cNvPr id="4" name="Rectangle 7"/>
            <p:cNvSpPr>
              <a:spLocks noChangeArrowheads="1"/>
            </p:cNvSpPr>
            <p:nvPr/>
          </p:nvSpPr>
          <p:spPr bwMode="auto">
            <a:xfrm>
              <a:off x="148" y="390"/>
              <a:ext cx="172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spcBef>
                  <a:spcPct val="50000"/>
                </a:spcBef>
              </a:pPr>
              <a:r>
                <a:rPr lang="zh-CN" altLang="en-US" sz="2400" b="1" dirty="0" smtClean="0">
                  <a:solidFill>
                    <a:srgbClr val="0070C0"/>
                  </a:solidFill>
                  <a:latin typeface="Times New Roman" panose="02020603050405020304" pitchFamily="18" charset="0"/>
                </a:rPr>
                <a:t>（</a:t>
              </a:r>
              <a:r>
                <a:rPr lang="en-US" altLang="zh-CN" sz="2400" b="1" dirty="0" smtClean="0">
                  <a:solidFill>
                    <a:srgbClr val="0070C0"/>
                  </a:solidFill>
                  <a:latin typeface="Times New Roman" panose="02020603050405020304" pitchFamily="18" charset="0"/>
                </a:rPr>
                <a:t>2</a:t>
              </a:r>
              <a:r>
                <a:rPr lang="zh-CN" altLang="en-US" sz="2400" b="1" dirty="0" smtClean="0">
                  <a:solidFill>
                    <a:srgbClr val="0070C0"/>
                  </a:solidFill>
                  <a:latin typeface="Times New Roman" panose="02020603050405020304" pitchFamily="18" charset="0"/>
                </a:rPr>
                <a:t>）多</a:t>
              </a:r>
              <a:r>
                <a:rPr lang="zh-CN" altLang="en-US" sz="2400" b="1" dirty="0">
                  <a:solidFill>
                    <a:srgbClr val="0070C0"/>
                  </a:solidFill>
                  <a:latin typeface="Times New Roman" panose="02020603050405020304" pitchFamily="18" charset="0"/>
                </a:rPr>
                <a:t>类情况</a:t>
              </a:r>
              <a:r>
                <a:rPr lang="en-US" altLang="zh-CN" sz="2400" b="1" dirty="0">
                  <a:solidFill>
                    <a:srgbClr val="0070C0"/>
                  </a:solidFill>
                  <a:latin typeface="Times New Roman" panose="02020603050405020304" pitchFamily="18" charset="0"/>
                </a:rPr>
                <a:t>2</a:t>
              </a:r>
              <a:r>
                <a:rPr lang="zh-CN" altLang="en-US" sz="2400" dirty="0" smtClean="0">
                  <a:solidFill>
                    <a:srgbClr val="0070C0"/>
                  </a:solidFill>
                  <a:latin typeface="Times New Roman" panose="02020603050405020304" pitchFamily="18" charset="0"/>
                </a:rPr>
                <a:t>：   </a:t>
              </a:r>
              <a:endParaRPr lang="zh-CN" altLang="en-US" sz="2400" dirty="0">
                <a:solidFill>
                  <a:srgbClr val="0070C0"/>
                </a:solidFill>
                <a:latin typeface="Times New Roman" panose="02020603050405020304" pitchFamily="18" charset="0"/>
              </a:endParaRPr>
            </a:p>
          </p:txBody>
        </p:sp>
      </p:grpSp>
      <p:sp>
        <p:nvSpPr>
          <p:cNvPr id="7" name="Rectangle 17"/>
          <p:cNvSpPr>
            <a:spLocks noChangeArrowheads="1"/>
          </p:cNvSpPr>
          <p:nvPr/>
        </p:nvSpPr>
        <p:spPr bwMode="auto">
          <a:xfrm>
            <a:off x="171451" y="901769"/>
            <a:ext cx="8432998"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一个判别界面只能分开两个类别，</a:t>
            </a:r>
            <a:r>
              <a:rPr lang="zh-CN" altLang="en-US" sz="2000" dirty="0" smtClean="0">
                <a:solidFill>
                  <a:srgbClr val="000000"/>
                </a:solidFill>
                <a:latin typeface="Times New Roman" panose="02020603050405020304" pitchFamily="18" charset="0"/>
              </a:rPr>
              <a:t>不需要把</a:t>
            </a:r>
            <a:r>
              <a:rPr lang="zh-CN" altLang="en-US" sz="2000" dirty="0">
                <a:solidFill>
                  <a:srgbClr val="000000"/>
                </a:solidFill>
                <a:latin typeface="Times New Roman" panose="02020603050405020304" pitchFamily="18" charset="0"/>
              </a:rPr>
              <a:t>其余所有的类</a:t>
            </a:r>
          </a:p>
          <a:p>
            <a:pPr eaLnBrk="0" hangingPunct="0"/>
            <a:r>
              <a:rPr lang="zh-CN" altLang="en-US" sz="2000" dirty="0">
                <a:solidFill>
                  <a:srgbClr val="000000"/>
                </a:solidFill>
                <a:latin typeface="Times New Roman" panose="02020603050405020304" pitchFamily="18" charset="0"/>
              </a:rPr>
              <a:t>别都分开。判决函数为</a:t>
            </a:r>
            <a:r>
              <a:rPr lang="zh-CN" altLang="en-US" sz="2000" dirty="0" smtClean="0">
                <a:solidFill>
                  <a:srgbClr val="000000"/>
                </a:solidFill>
                <a:latin typeface="Times New Roman" panose="02020603050405020304" pitchFamily="18" charset="0"/>
              </a:rPr>
              <a:t>：                            </a:t>
            </a:r>
            <a:r>
              <a:rPr lang="zh-CN" altLang="en-US" sz="2000" dirty="0">
                <a:solidFill>
                  <a:srgbClr val="000000"/>
                </a:solidFill>
                <a:latin typeface="Times New Roman" panose="02020603050405020304" pitchFamily="18" charset="0"/>
              </a:rPr>
              <a:t>。</a:t>
            </a:r>
            <a:r>
              <a:rPr lang="zh-CN" altLang="en-US" sz="2000" dirty="0" smtClean="0">
                <a:solidFill>
                  <a:srgbClr val="000000"/>
                </a:solidFill>
                <a:latin typeface="Times New Roman" panose="02020603050405020304" pitchFamily="18" charset="0"/>
              </a:rPr>
              <a:t>这里                     </a:t>
            </a:r>
            <a:r>
              <a:rPr lang="zh-CN" altLang="en-US" sz="2000" dirty="0">
                <a:solidFill>
                  <a:srgbClr val="000000"/>
                </a:solidFill>
                <a:latin typeface="Times New Roman" panose="02020603050405020304" pitchFamily="18" charset="0"/>
              </a:rPr>
              <a:t>。</a:t>
            </a:r>
          </a:p>
        </p:txBody>
      </p:sp>
      <p:graphicFrame>
        <p:nvGraphicFramePr>
          <p:cNvPr id="8" name="Object 12"/>
          <p:cNvGraphicFramePr>
            <a:graphicFrameLocks noChangeAspect="1"/>
          </p:cNvGraphicFramePr>
          <p:nvPr>
            <p:extLst>
              <p:ext uri="{D42A27DB-BD31-4B8C-83A1-F6EECF244321}">
                <p14:modId xmlns:p14="http://schemas.microsoft.com/office/powerpoint/2010/main" val="2205374275"/>
              </p:ext>
            </p:extLst>
          </p:nvPr>
        </p:nvGraphicFramePr>
        <p:xfrm>
          <a:off x="3275856" y="1196752"/>
          <a:ext cx="1872208" cy="499354"/>
        </p:xfrm>
        <a:graphic>
          <a:graphicData uri="http://schemas.openxmlformats.org/presentationml/2006/ole">
            <mc:AlternateContent xmlns:mc="http://schemas.openxmlformats.org/markup-compatibility/2006">
              <mc:Choice xmlns:v="urn:schemas-microsoft-com:vml" Requires="v">
                <p:oleObj spid="_x0000_s185727" name="公式" r:id="rId5" imgW="977760" imgH="266400" progId="Equation.3">
                  <p:embed/>
                </p:oleObj>
              </mc:Choice>
              <mc:Fallback>
                <p:oleObj name="公式" r:id="rId5" imgW="977760" imgH="266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1196752"/>
                        <a:ext cx="1872208" cy="499354"/>
                      </a:xfrm>
                      <a:prstGeom prst="rect">
                        <a:avLst/>
                      </a:prstGeom>
                      <a:noFill/>
                      <a:extLst/>
                    </p:spPr>
                  </p:pic>
                </p:oleObj>
              </mc:Fallback>
            </mc:AlternateContent>
          </a:graphicData>
        </a:graphic>
      </p:graphicFrame>
      <p:graphicFrame>
        <p:nvGraphicFramePr>
          <p:cNvPr id="9" name="Object 11"/>
          <p:cNvGraphicFramePr>
            <a:graphicFrameLocks noChangeAspect="1"/>
          </p:cNvGraphicFramePr>
          <p:nvPr>
            <p:extLst>
              <p:ext uri="{D42A27DB-BD31-4B8C-83A1-F6EECF244321}">
                <p14:modId xmlns:p14="http://schemas.microsoft.com/office/powerpoint/2010/main" val="1827988947"/>
              </p:ext>
            </p:extLst>
          </p:nvPr>
        </p:nvGraphicFramePr>
        <p:xfrm>
          <a:off x="5936704" y="1227138"/>
          <a:ext cx="1227584" cy="510072"/>
        </p:xfrm>
        <a:graphic>
          <a:graphicData uri="http://schemas.openxmlformats.org/presentationml/2006/ole">
            <mc:AlternateContent xmlns:mc="http://schemas.openxmlformats.org/markup-compatibility/2006">
              <mc:Choice xmlns:v="urn:schemas-microsoft-com:vml" Requires="v">
                <p:oleObj spid="_x0000_s185728" name="公式" r:id="rId7" imgW="596880" imgH="241200" progId="Equation.3">
                  <p:embed/>
                </p:oleObj>
              </mc:Choice>
              <mc:Fallback>
                <p:oleObj name="公式" r:id="rId7" imgW="59688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6704" y="1227138"/>
                        <a:ext cx="1227584" cy="510072"/>
                      </a:xfrm>
                      <a:prstGeom prst="rect">
                        <a:avLst/>
                      </a:prstGeom>
                      <a:noFill/>
                      <a:extLst/>
                    </p:spPr>
                  </p:pic>
                </p:oleObj>
              </mc:Fallback>
            </mc:AlternateContent>
          </a:graphicData>
        </a:graphic>
      </p:graphicFrame>
      <p:grpSp>
        <p:nvGrpSpPr>
          <p:cNvPr id="10" name="Group 50"/>
          <p:cNvGrpSpPr>
            <a:grpSpLocks/>
          </p:cNvGrpSpPr>
          <p:nvPr/>
        </p:nvGrpSpPr>
        <p:grpSpPr bwMode="auto">
          <a:xfrm>
            <a:off x="1023938" y="3814763"/>
            <a:ext cx="7269162" cy="1393825"/>
            <a:chOff x="1037" y="1894"/>
            <a:chExt cx="4579" cy="878"/>
          </a:xfrm>
        </p:grpSpPr>
        <p:sp>
          <p:nvSpPr>
            <p:cNvPr id="11" name="AutoShape 47"/>
            <p:cNvSpPr>
              <a:spLocks noChangeArrowheads="1"/>
            </p:cNvSpPr>
            <p:nvPr/>
          </p:nvSpPr>
          <p:spPr bwMode="auto">
            <a:xfrm>
              <a:off x="1037" y="1894"/>
              <a:ext cx="4579" cy="878"/>
            </a:xfrm>
            <a:prstGeom prst="bevel">
              <a:avLst>
                <a:gd name="adj" fmla="val 12500"/>
              </a:avLst>
            </a:prstGeom>
            <a:solidFill>
              <a:srgbClr val="FFC67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12" name="Rectangle 25"/>
            <p:cNvSpPr>
              <a:spLocks noChangeArrowheads="1"/>
            </p:cNvSpPr>
            <p:nvPr/>
          </p:nvSpPr>
          <p:spPr bwMode="auto">
            <a:xfrm>
              <a:off x="1247" y="1998"/>
              <a:ext cx="4250" cy="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r>
                <a:rPr lang="zh-CN" altLang="en-US" sz="2000" dirty="0"/>
                <a:t>在 </a:t>
              </a:r>
              <a:r>
                <a:rPr lang="en-US" altLang="zh-CN" sz="2000" i="1" dirty="0"/>
                <a:t>M </a:t>
              </a:r>
              <a:r>
                <a:rPr lang="zh-CN" altLang="en-US" sz="2000" dirty="0"/>
                <a:t>类模式中</a:t>
              </a:r>
              <a:r>
                <a:rPr lang="zh-CN" altLang="en-US" sz="2000" dirty="0" smtClean="0"/>
                <a:t>，</a:t>
              </a:r>
              <a:r>
                <a:rPr lang="zh-CN" altLang="en-US" sz="2000" dirty="0" smtClean="0">
                  <a:solidFill>
                    <a:srgbClr val="C00000"/>
                  </a:solidFill>
                </a:rPr>
                <a:t>以</a:t>
              </a:r>
              <a:r>
                <a:rPr lang="en-US" altLang="zh-CN" sz="2000" i="1" dirty="0" err="1" smtClean="0">
                  <a:solidFill>
                    <a:srgbClr val="C00000"/>
                  </a:solidFill>
                </a:rPr>
                <a:t>i</a:t>
              </a:r>
              <a:r>
                <a:rPr lang="zh-CN" altLang="en-US" sz="2000" dirty="0" smtClean="0">
                  <a:solidFill>
                    <a:srgbClr val="C00000"/>
                  </a:solidFill>
                </a:rPr>
                <a:t>开始的</a:t>
              </a:r>
              <a:r>
                <a:rPr lang="en-US" altLang="zh-CN" sz="2000" i="1" dirty="0"/>
                <a:t>M</a:t>
              </a:r>
              <a:r>
                <a:rPr lang="en-US" altLang="zh-CN" sz="2000" dirty="0"/>
                <a:t>-1</a:t>
              </a:r>
              <a:r>
                <a:rPr lang="zh-CN" altLang="en-US" sz="2000" dirty="0"/>
                <a:t>个判决函数全为正时，</a:t>
              </a:r>
              <a:r>
                <a:rPr lang="en-US" altLang="zh-CN" sz="2000" b="1" i="1" dirty="0"/>
                <a:t>X</a:t>
              </a:r>
              <a:r>
                <a:rPr lang="el-GR" altLang="zh-CN" sz="2000" dirty="0">
                  <a:latin typeface="宋体" panose="02010600030101010101" pitchFamily="2" charset="-122"/>
                </a:rPr>
                <a:t>∈</a:t>
              </a:r>
              <a:r>
                <a:rPr lang="el-GR" altLang="zh-CN" sz="2000" i="1" dirty="0"/>
                <a:t>ω</a:t>
              </a:r>
              <a:r>
                <a:rPr lang="el-GR" altLang="zh-CN" sz="2000" i="1" baseline="-25000" dirty="0"/>
                <a:t>i</a:t>
              </a:r>
              <a:r>
                <a:rPr lang="zh-CN" altLang="en-US" sz="2000" dirty="0"/>
                <a:t>。其中若有一个为负，则为</a:t>
              </a:r>
              <a:r>
                <a:rPr lang="en-US" altLang="zh-CN" sz="2000" dirty="0"/>
                <a:t>IR</a:t>
              </a:r>
              <a:r>
                <a:rPr lang="zh-CN" altLang="en-US" sz="2000" dirty="0"/>
                <a:t>区</a:t>
              </a:r>
              <a:r>
                <a:rPr lang="zh-CN" altLang="en-US" sz="2000" dirty="0" smtClean="0"/>
                <a:t>。</a:t>
              </a:r>
              <a:endParaRPr lang="en-US" altLang="zh-CN" sz="2000" dirty="0" smtClean="0"/>
            </a:p>
            <a:p>
              <a:r>
                <a:rPr lang="zh-CN" altLang="en-US" sz="2000" dirty="0" smtClean="0"/>
                <a:t>能用本方法分类的模式集称为：</a:t>
              </a:r>
              <a:r>
                <a:rPr lang="zh-CN" altLang="en-US" sz="2000" b="1" dirty="0" smtClean="0">
                  <a:solidFill>
                    <a:srgbClr val="0000FF"/>
                  </a:solidFill>
                </a:rPr>
                <a:t>成对线性可分的</a:t>
              </a:r>
              <a:r>
                <a:rPr lang="zh-CN" altLang="en-US" sz="2000" dirty="0" smtClean="0"/>
                <a:t>。</a:t>
              </a:r>
              <a:endParaRPr lang="el-GR" altLang="zh-CN" sz="2400" baseline="-25000" dirty="0"/>
            </a:p>
          </p:txBody>
        </p:sp>
      </p:grpSp>
      <p:grpSp>
        <p:nvGrpSpPr>
          <p:cNvPr id="13" name="Group 59"/>
          <p:cNvGrpSpPr>
            <a:grpSpLocks/>
          </p:cNvGrpSpPr>
          <p:nvPr/>
        </p:nvGrpSpPr>
        <p:grpSpPr bwMode="auto">
          <a:xfrm>
            <a:off x="641350" y="6043619"/>
            <a:ext cx="7658434" cy="461963"/>
            <a:chOff x="386" y="3807"/>
            <a:chExt cx="5330" cy="291"/>
          </a:xfrm>
        </p:grpSpPr>
        <p:sp>
          <p:nvSpPr>
            <p:cNvPr id="14" name="Rectangle 34"/>
            <p:cNvSpPr>
              <a:spLocks noChangeArrowheads="1"/>
            </p:cNvSpPr>
            <p:nvPr/>
          </p:nvSpPr>
          <p:spPr bwMode="auto">
            <a:xfrm>
              <a:off x="386" y="3807"/>
              <a:ext cx="533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00000"/>
                </a:lnSpc>
              </a:pPr>
              <a:r>
                <a:rPr lang="zh-CN" altLang="en-US" sz="2400" dirty="0"/>
                <a:t>则            </a:t>
              </a:r>
              <a:r>
                <a:rPr lang="zh-CN" altLang="en-US" sz="2400" dirty="0" smtClean="0"/>
                <a:t>类</a:t>
              </a:r>
              <a:r>
                <a:rPr lang="zh-CN" altLang="en-US" sz="2400" dirty="0"/>
                <a:t>，而           </a:t>
              </a:r>
              <a:r>
                <a:rPr lang="zh-CN" altLang="en-US" sz="2400" dirty="0" smtClean="0"/>
                <a:t>在</a:t>
              </a:r>
              <a:r>
                <a:rPr lang="zh-CN" altLang="en-US" sz="2400" dirty="0"/>
                <a:t>判别      类模式时不起作用。</a:t>
              </a:r>
            </a:p>
          </p:txBody>
        </p:sp>
        <p:graphicFrame>
          <p:nvGraphicFramePr>
            <p:cNvPr id="15" name="Object 29"/>
            <p:cNvGraphicFramePr>
              <a:graphicFrameLocks noChangeAspect="1"/>
            </p:cNvGraphicFramePr>
            <p:nvPr/>
          </p:nvGraphicFramePr>
          <p:xfrm>
            <a:off x="617" y="3816"/>
            <a:ext cx="679" cy="272"/>
          </p:xfrm>
          <a:graphic>
            <a:graphicData uri="http://schemas.openxmlformats.org/presentationml/2006/ole">
              <mc:AlternateContent xmlns:mc="http://schemas.openxmlformats.org/markup-compatibility/2006">
                <mc:Choice xmlns:v="urn:schemas-microsoft-com:vml" Requires="v">
                  <p:oleObj spid="_x0000_s185729" name="公式" r:id="rId9" imgW="457200" imgH="215640" progId="Equation.3">
                    <p:embed/>
                  </p:oleObj>
                </mc:Choice>
                <mc:Fallback>
                  <p:oleObj name="公式" r:id="rId9" imgW="45720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 y="3816"/>
                          <a:ext cx="679"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28"/>
            <p:cNvGraphicFramePr>
              <a:graphicFrameLocks noChangeAspect="1"/>
            </p:cNvGraphicFramePr>
            <p:nvPr>
              <p:extLst>
                <p:ext uri="{D42A27DB-BD31-4B8C-83A1-F6EECF244321}">
                  <p14:modId xmlns:p14="http://schemas.microsoft.com/office/powerpoint/2010/main" val="3990245578"/>
                </p:ext>
              </p:extLst>
            </p:nvPr>
          </p:nvGraphicFramePr>
          <p:xfrm>
            <a:off x="2005" y="3808"/>
            <a:ext cx="721" cy="288"/>
          </p:xfrm>
          <a:graphic>
            <a:graphicData uri="http://schemas.openxmlformats.org/presentationml/2006/ole">
              <mc:AlternateContent xmlns:mc="http://schemas.openxmlformats.org/markup-compatibility/2006">
                <mc:Choice xmlns:v="urn:schemas-microsoft-com:vml" Requires="v">
                  <p:oleObj spid="_x0000_s185730" name="公式" r:id="rId11" imgW="482400" imgH="228600" progId="Equation.3">
                    <p:embed/>
                  </p:oleObj>
                </mc:Choice>
                <mc:Fallback>
                  <p:oleObj name="公式" r:id="rId11" imgW="4824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05" y="3808"/>
                          <a:ext cx="721"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27"/>
            <p:cNvGraphicFramePr>
              <a:graphicFrameLocks noChangeAspect="1"/>
            </p:cNvGraphicFramePr>
            <p:nvPr>
              <p:extLst>
                <p:ext uri="{D42A27DB-BD31-4B8C-83A1-F6EECF244321}">
                  <p14:modId xmlns:p14="http://schemas.microsoft.com/office/powerpoint/2010/main" val="1402000369"/>
                </p:ext>
              </p:extLst>
            </p:nvPr>
          </p:nvGraphicFramePr>
          <p:xfrm>
            <a:off x="3303" y="3809"/>
            <a:ext cx="265" cy="273"/>
          </p:xfrm>
          <a:graphic>
            <a:graphicData uri="http://schemas.openxmlformats.org/presentationml/2006/ole">
              <mc:AlternateContent xmlns:mc="http://schemas.openxmlformats.org/markup-compatibility/2006">
                <mc:Choice xmlns:v="urn:schemas-microsoft-com:vml" Requires="v">
                  <p:oleObj spid="_x0000_s185731" name="公式" r:id="rId13" imgW="177569" imgH="215619" progId="Equation.3">
                    <p:embed/>
                  </p:oleObj>
                </mc:Choice>
                <mc:Fallback>
                  <p:oleObj name="公式" r:id="rId13" imgW="177569" imgH="21561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03" y="3809"/>
                          <a:ext cx="265" cy="2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8" name="Group 58"/>
          <p:cNvGrpSpPr>
            <a:grpSpLocks/>
          </p:cNvGrpSpPr>
          <p:nvPr/>
        </p:nvGrpSpPr>
        <p:grpSpPr bwMode="auto">
          <a:xfrm>
            <a:off x="644525" y="5505450"/>
            <a:ext cx="7311851" cy="461963"/>
            <a:chOff x="406" y="3468"/>
            <a:chExt cx="4608" cy="291"/>
          </a:xfrm>
        </p:grpSpPr>
        <p:sp>
          <p:nvSpPr>
            <p:cNvPr id="19" name="Rectangle 32"/>
            <p:cNvSpPr>
              <a:spLocks noChangeArrowheads="1"/>
            </p:cNvSpPr>
            <p:nvPr/>
          </p:nvSpPr>
          <p:spPr bwMode="auto">
            <a:xfrm>
              <a:off x="406" y="3468"/>
              <a:ext cx="3761"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00000"/>
                </a:lnSpc>
              </a:pPr>
              <a:r>
                <a:rPr lang="zh-CN" altLang="en-US" sz="2400" dirty="0"/>
                <a:t>如：对一个三类问题，如果                     ，</a:t>
              </a:r>
              <a:endParaRPr lang="zh-CN" altLang="en-US" sz="2400" dirty="0">
                <a:latin typeface="Arial" panose="020B0604020202020204" pitchFamily="34" charset="0"/>
              </a:endParaRPr>
            </a:p>
          </p:txBody>
        </p:sp>
        <p:graphicFrame>
          <p:nvGraphicFramePr>
            <p:cNvPr id="20" name="Object 31"/>
            <p:cNvGraphicFramePr>
              <a:graphicFrameLocks noChangeAspect="1"/>
            </p:cNvGraphicFramePr>
            <p:nvPr/>
          </p:nvGraphicFramePr>
          <p:xfrm>
            <a:off x="2751" y="3477"/>
            <a:ext cx="1025" cy="272"/>
          </p:xfrm>
          <a:graphic>
            <a:graphicData uri="http://schemas.openxmlformats.org/presentationml/2006/ole">
              <mc:AlternateContent xmlns:mc="http://schemas.openxmlformats.org/markup-compatibility/2006">
                <mc:Choice xmlns:v="urn:schemas-microsoft-com:vml" Requires="v">
                  <p:oleObj spid="_x0000_s185732" name="公式" r:id="rId15" imgW="698400" imgH="215640" progId="Equation.3">
                    <p:embed/>
                  </p:oleObj>
                </mc:Choice>
                <mc:Fallback>
                  <p:oleObj name="公式" r:id="rId15" imgW="698400" imgH="215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51" y="3477"/>
                          <a:ext cx="1025"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30"/>
            <p:cNvGraphicFramePr>
              <a:graphicFrameLocks noChangeAspect="1"/>
            </p:cNvGraphicFramePr>
            <p:nvPr/>
          </p:nvGraphicFramePr>
          <p:xfrm>
            <a:off x="3973" y="3468"/>
            <a:ext cx="1041" cy="288"/>
          </p:xfrm>
          <a:graphic>
            <a:graphicData uri="http://schemas.openxmlformats.org/presentationml/2006/ole">
              <mc:AlternateContent xmlns:mc="http://schemas.openxmlformats.org/markup-compatibility/2006">
                <mc:Choice xmlns:v="urn:schemas-microsoft-com:vml" Requires="v">
                  <p:oleObj spid="_x0000_s185733" name="公式" r:id="rId17" imgW="698400" imgH="228600" progId="Equation.3">
                    <p:embed/>
                  </p:oleObj>
                </mc:Choice>
                <mc:Fallback>
                  <p:oleObj name="公式" r:id="rId17" imgW="69840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73" y="3468"/>
                          <a:ext cx="1041"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2" name="AutoShape 46"/>
          <p:cNvSpPr>
            <a:spLocks noChangeArrowheads="1"/>
          </p:cNvSpPr>
          <p:nvPr/>
        </p:nvSpPr>
        <p:spPr bwMode="auto">
          <a:xfrm>
            <a:off x="377825" y="2941638"/>
            <a:ext cx="3135313" cy="850900"/>
          </a:xfrm>
          <a:prstGeom prst="cloudCallout">
            <a:avLst>
              <a:gd name="adj1" fmla="val 37847"/>
              <a:gd name="adj2" fmla="val 72204"/>
            </a:avLst>
          </a:prstGeom>
          <a:solidFill>
            <a:srgbClr val="CC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r>
              <a:rPr lang="zh-CN" altLang="en-US" sz="2000" dirty="0"/>
              <a:t>识别分类时：</a:t>
            </a:r>
          </a:p>
        </p:txBody>
      </p:sp>
      <p:graphicFrame>
        <p:nvGraphicFramePr>
          <p:cNvPr id="23" name="Object 54"/>
          <p:cNvGraphicFramePr>
            <a:graphicFrameLocks noChangeAspect="1"/>
          </p:cNvGraphicFramePr>
          <p:nvPr>
            <p:extLst>
              <p:ext uri="{D42A27DB-BD31-4B8C-83A1-F6EECF244321}">
                <p14:modId xmlns:p14="http://schemas.microsoft.com/office/powerpoint/2010/main" val="320125339"/>
              </p:ext>
            </p:extLst>
          </p:nvPr>
        </p:nvGraphicFramePr>
        <p:xfrm>
          <a:off x="1633538" y="2365375"/>
          <a:ext cx="5927725" cy="482600"/>
        </p:xfrm>
        <a:graphic>
          <a:graphicData uri="http://schemas.openxmlformats.org/presentationml/2006/ole">
            <mc:AlternateContent xmlns:mc="http://schemas.openxmlformats.org/markup-compatibility/2006">
              <mc:Choice xmlns:v="urn:schemas-microsoft-com:vml" Requires="v">
                <p:oleObj spid="_x0000_s185734" name="公式" r:id="rId19" imgW="2920680" imgH="241200" progId="Equation.3">
                  <p:embed/>
                </p:oleObj>
              </mc:Choice>
              <mc:Fallback>
                <p:oleObj name="公式" r:id="rId19" imgW="2920680" imgH="2412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33538" y="2365375"/>
                        <a:ext cx="5927725"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Rectangle 57"/>
          <p:cNvSpPr>
            <a:spLocks noChangeArrowheads="1"/>
          </p:cNvSpPr>
          <p:nvPr/>
        </p:nvSpPr>
        <p:spPr bwMode="auto">
          <a:xfrm>
            <a:off x="492844" y="1776413"/>
            <a:ext cx="256698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zh-CN" altLang="en-US" sz="2000" dirty="0">
                <a:solidFill>
                  <a:srgbClr val="000000"/>
                </a:solidFill>
                <a:latin typeface="Times New Roman" panose="02020603050405020304" pitchFamily="18" charset="0"/>
              </a:rPr>
              <a:t>判别函数性质：</a:t>
            </a:r>
          </a:p>
        </p:txBody>
      </p:sp>
    </p:spTree>
    <p:extLst>
      <p:ext uri="{BB962C8B-B14F-4D97-AF65-F5344CB8AC3E}">
        <p14:creationId xmlns:p14="http://schemas.microsoft.com/office/powerpoint/2010/main" val="267920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97"/>
          <p:cNvGrpSpPr>
            <a:grpSpLocks/>
          </p:cNvGrpSpPr>
          <p:nvPr/>
        </p:nvGrpSpPr>
        <p:grpSpPr bwMode="auto">
          <a:xfrm>
            <a:off x="590550" y="541338"/>
            <a:ext cx="7391400" cy="5748337"/>
            <a:chOff x="372" y="341"/>
            <a:chExt cx="4656" cy="3621"/>
          </a:xfrm>
        </p:grpSpPr>
        <p:grpSp>
          <p:nvGrpSpPr>
            <p:cNvPr id="3" name="Group 151"/>
            <p:cNvGrpSpPr>
              <a:grpSpLocks/>
            </p:cNvGrpSpPr>
            <p:nvPr/>
          </p:nvGrpSpPr>
          <p:grpSpPr bwMode="auto">
            <a:xfrm>
              <a:off x="1873" y="582"/>
              <a:ext cx="1244" cy="1009"/>
              <a:chOff x="1873" y="582"/>
              <a:chExt cx="1244" cy="1009"/>
            </a:xfrm>
          </p:grpSpPr>
          <p:sp>
            <p:nvSpPr>
              <p:cNvPr id="106" name="Freeform 149"/>
              <p:cNvSpPr>
                <a:spLocks/>
              </p:cNvSpPr>
              <p:nvPr/>
            </p:nvSpPr>
            <p:spPr bwMode="auto">
              <a:xfrm>
                <a:off x="1873" y="582"/>
                <a:ext cx="1244" cy="1009"/>
              </a:xfrm>
              <a:custGeom>
                <a:avLst/>
                <a:gdLst>
                  <a:gd name="T0" fmla="*/ 2930 w 15634"/>
                  <a:gd name="T1" fmla="*/ 760 h 13073"/>
                  <a:gd name="T2" fmla="*/ 9616 w 15634"/>
                  <a:gd name="T3" fmla="*/ 1990 h 13073"/>
                  <a:gd name="T4" fmla="*/ 14767 w 15634"/>
                  <a:gd name="T5" fmla="*/ 1404 h 13073"/>
                  <a:gd name="T6" fmla="*/ 14836 w 15634"/>
                  <a:gd name="T7" fmla="*/ 6878 h 13073"/>
                  <a:gd name="T8" fmla="*/ 11947 w 15634"/>
                  <a:gd name="T9" fmla="*/ 12030 h 13073"/>
                  <a:gd name="T10" fmla="*/ 8371 w 15634"/>
                  <a:gd name="T11" fmla="*/ 12738 h 13073"/>
                  <a:gd name="T12" fmla="*/ 4038 w 15634"/>
                  <a:gd name="T13" fmla="*/ 10033 h 13073"/>
                  <a:gd name="T14" fmla="*/ 186 w 15634"/>
                  <a:gd name="T15" fmla="*/ 6556 h 13073"/>
                  <a:gd name="T16" fmla="*/ 2930 w 15634"/>
                  <a:gd name="T17" fmla="*/ 760 h 13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34" h="13073">
                    <a:moveTo>
                      <a:pt x="2930" y="760"/>
                    </a:moveTo>
                    <a:cubicBezTo>
                      <a:pt x="4499" y="0"/>
                      <a:pt x="7642" y="1880"/>
                      <a:pt x="9616" y="1990"/>
                    </a:cubicBezTo>
                    <a:cubicBezTo>
                      <a:pt x="11590" y="2099"/>
                      <a:pt x="13901" y="592"/>
                      <a:pt x="14767" y="1404"/>
                    </a:cubicBezTo>
                    <a:cubicBezTo>
                      <a:pt x="15634" y="2215"/>
                      <a:pt x="15304" y="5107"/>
                      <a:pt x="14836" y="6878"/>
                    </a:cubicBezTo>
                    <a:cubicBezTo>
                      <a:pt x="14368" y="8649"/>
                      <a:pt x="13027" y="11051"/>
                      <a:pt x="11947" y="12030"/>
                    </a:cubicBezTo>
                    <a:cubicBezTo>
                      <a:pt x="10867" y="13009"/>
                      <a:pt x="9691" y="13073"/>
                      <a:pt x="8371" y="12738"/>
                    </a:cubicBezTo>
                    <a:cubicBezTo>
                      <a:pt x="7050" y="12403"/>
                      <a:pt x="5400" y="11064"/>
                      <a:pt x="4038" y="10033"/>
                    </a:cubicBezTo>
                    <a:cubicBezTo>
                      <a:pt x="2676" y="9003"/>
                      <a:pt x="372" y="8101"/>
                      <a:pt x="186" y="6556"/>
                    </a:cubicBezTo>
                    <a:cubicBezTo>
                      <a:pt x="0" y="5010"/>
                      <a:pt x="2360" y="1964"/>
                      <a:pt x="2930" y="760"/>
                    </a:cubicBezTo>
                  </a:path>
                </a:pathLst>
              </a:custGeom>
              <a:solidFill>
                <a:srgbClr val="FFFFFF"/>
              </a:solidFill>
              <a:ln w="0">
                <a:solidFill>
                  <a:srgbClr val="000000"/>
                </a:solidFill>
                <a:prstDash val="solid"/>
                <a:round/>
                <a:headEnd/>
                <a:tailEnd/>
              </a:ln>
            </p:spPr>
            <p:txBody>
              <a:bodyPr/>
              <a:lstStyle/>
              <a:p>
                <a:endParaRPr lang="zh-CN" altLang="en-US"/>
              </a:p>
            </p:txBody>
          </p:sp>
          <p:sp>
            <p:nvSpPr>
              <p:cNvPr id="107" name="Freeform 150"/>
              <p:cNvSpPr>
                <a:spLocks/>
              </p:cNvSpPr>
              <p:nvPr/>
            </p:nvSpPr>
            <p:spPr bwMode="auto">
              <a:xfrm>
                <a:off x="1873" y="582"/>
                <a:ext cx="1244" cy="1009"/>
              </a:xfrm>
              <a:custGeom>
                <a:avLst/>
                <a:gdLst>
                  <a:gd name="T0" fmla="*/ 233 w 1244"/>
                  <a:gd name="T1" fmla="*/ 58 h 1009"/>
                  <a:gd name="T2" fmla="*/ 765 w 1244"/>
                  <a:gd name="T3" fmla="*/ 153 h 1009"/>
                  <a:gd name="T4" fmla="*/ 1175 w 1244"/>
                  <a:gd name="T5" fmla="*/ 108 h 1009"/>
                  <a:gd name="T6" fmla="*/ 1181 w 1244"/>
                  <a:gd name="T7" fmla="*/ 531 h 1009"/>
                  <a:gd name="T8" fmla="*/ 951 w 1244"/>
                  <a:gd name="T9" fmla="*/ 928 h 1009"/>
                  <a:gd name="T10" fmla="*/ 666 w 1244"/>
                  <a:gd name="T11" fmla="*/ 983 h 1009"/>
                  <a:gd name="T12" fmla="*/ 321 w 1244"/>
                  <a:gd name="T13" fmla="*/ 774 h 1009"/>
                  <a:gd name="T14" fmla="*/ 14 w 1244"/>
                  <a:gd name="T15" fmla="*/ 506 h 1009"/>
                  <a:gd name="T16" fmla="*/ 233 w 1244"/>
                  <a:gd name="T17" fmla="*/ 58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4" h="1009">
                    <a:moveTo>
                      <a:pt x="233" y="58"/>
                    </a:moveTo>
                    <a:cubicBezTo>
                      <a:pt x="358" y="0"/>
                      <a:pt x="608" y="145"/>
                      <a:pt x="765" y="153"/>
                    </a:cubicBezTo>
                    <a:cubicBezTo>
                      <a:pt x="922" y="162"/>
                      <a:pt x="1106" y="45"/>
                      <a:pt x="1175" y="108"/>
                    </a:cubicBezTo>
                    <a:cubicBezTo>
                      <a:pt x="1244" y="171"/>
                      <a:pt x="1218" y="394"/>
                      <a:pt x="1181" y="531"/>
                    </a:cubicBezTo>
                    <a:cubicBezTo>
                      <a:pt x="1144" y="667"/>
                      <a:pt x="1037" y="853"/>
                      <a:pt x="951" y="928"/>
                    </a:cubicBezTo>
                    <a:cubicBezTo>
                      <a:pt x="865" y="1004"/>
                      <a:pt x="771" y="1009"/>
                      <a:pt x="666" y="983"/>
                    </a:cubicBezTo>
                    <a:cubicBezTo>
                      <a:pt x="561" y="957"/>
                      <a:pt x="430" y="854"/>
                      <a:pt x="321" y="774"/>
                    </a:cubicBezTo>
                    <a:cubicBezTo>
                      <a:pt x="213" y="695"/>
                      <a:pt x="29" y="625"/>
                      <a:pt x="14" y="506"/>
                    </a:cubicBezTo>
                    <a:cubicBezTo>
                      <a:pt x="0" y="386"/>
                      <a:pt x="188" y="151"/>
                      <a:pt x="233" y="58"/>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 name="Group 154"/>
            <p:cNvGrpSpPr>
              <a:grpSpLocks/>
            </p:cNvGrpSpPr>
            <p:nvPr/>
          </p:nvGrpSpPr>
          <p:grpSpPr bwMode="auto">
            <a:xfrm>
              <a:off x="1397" y="1508"/>
              <a:ext cx="1234" cy="1933"/>
              <a:chOff x="1397" y="1508"/>
              <a:chExt cx="1234" cy="1933"/>
            </a:xfrm>
          </p:grpSpPr>
          <p:sp>
            <p:nvSpPr>
              <p:cNvPr id="104" name="Freeform 152"/>
              <p:cNvSpPr>
                <a:spLocks/>
              </p:cNvSpPr>
              <p:nvPr/>
            </p:nvSpPr>
            <p:spPr bwMode="auto">
              <a:xfrm>
                <a:off x="1397" y="1508"/>
                <a:ext cx="1234" cy="1933"/>
              </a:xfrm>
              <a:custGeom>
                <a:avLst/>
                <a:gdLst>
                  <a:gd name="T0" fmla="*/ 815 w 7746"/>
                  <a:gd name="T1" fmla="*/ 2469 h 12520"/>
                  <a:gd name="T2" fmla="*/ 2394 w 7746"/>
                  <a:gd name="T3" fmla="*/ 122 h 12520"/>
                  <a:gd name="T4" fmla="*/ 4599 w 7746"/>
                  <a:gd name="T5" fmla="*/ 1729 h 12520"/>
                  <a:gd name="T6" fmla="*/ 7454 w 7746"/>
                  <a:gd name="T7" fmla="*/ 4626 h 12520"/>
                  <a:gd name="T8" fmla="*/ 6353 w 7746"/>
                  <a:gd name="T9" fmla="*/ 11838 h 12520"/>
                  <a:gd name="T10" fmla="*/ 1778 w 7746"/>
                  <a:gd name="T11" fmla="*/ 8715 h 12520"/>
                  <a:gd name="T12" fmla="*/ 161 w 7746"/>
                  <a:gd name="T13" fmla="*/ 4337 h 12520"/>
                  <a:gd name="T14" fmla="*/ 815 w 7746"/>
                  <a:gd name="T15" fmla="*/ 2469 h 125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46" h="12520">
                    <a:moveTo>
                      <a:pt x="815" y="2469"/>
                    </a:moveTo>
                    <a:cubicBezTo>
                      <a:pt x="1187" y="1768"/>
                      <a:pt x="1764" y="245"/>
                      <a:pt x="2394" y="122"/>
                    </a:cubicBezTo>
                    <a:cubicBezTo>
                      <a:pt x="3023" y="0"/>
                      <a:pt x="3756" y="979"/>
                      <a:pt x="4599" y="1729"/>
                    </a:cubicBezTo>
                    <a:cubicBezTo>
                      <a:pt x="5442" y="2479"/>
                      <a:pt x="7162" y="2943"/>
                      <a:pt x="7454" y="4626"/>
                    </a:cubicBezTo>
                    <a:cubicBezTo>
                      <a:pt x="7746" y="6310"/>
                      <a:pt x="7299" y="11155"/>
                      <a:pt x="6353" y="11838"/>
                    </a:cubicBezTo>
                    <a:cubicBezTo>
                      <a:pt x="5407" y="12520"/>
                      <a:pt x="2810" y="9964"/>
                      <a:pt x="1778" y="8715"/>
                    </a:cubicBezTo>
                    <a:cubicBezTo>
                      <a:pt x="746" y="7466"/>
                      <a:pt x="323" y="5376"/>
                      <a:pt x="161" y="4337"/>
                    </a:cubicBezTo>
                    <a:cubicBezTo>
                      <a:pt x="0" y="3297"/>
                      <a:pt x="444" y="3171"/>
                      <a:pt x="815" y="2469"/>
                    </a:cubicBezTo>
                  </a:path>
                </a:pathLst>
              </a:custGeom>
              <a:solidFill>
                <a:srgbClr val="FFFFFF"/>
              </a:solidFill>
              <a:ln w="0">
                <a:solidFill>
                  <a:srgbClr val="000000"/>
                </a:solidFill>
                <a:prstDash val="solid"/>
                <a:round/>
                <a:headEnd/>
                <a:tailEnd/>
              </a:ln>
            </p:spPr>
            <p:txBody>
              <a:bodyPr/>
              <a:lstStyle/>
              <a:p>
                <a:endParaRPr lang="zh-CN" altLang="en-US"/>
              </a:p>
            </p:txBody>
          </p:sp>
          <p:sp>
            <p:nvSpPr>
              <p:cNvPr id="105" name="Freeform 153"/>
              <p:cNvSpPr>
                <a:spLocks/>
              </p:cNvSpPr>
              <p:nvPr/>
            </p:nvSpPr>
            <p:spPr bwMode="auto">
              <a:xfrm>
                <a:off x="1397" y="1508"/>
                <a:ext cx="1234" cy="1933"/>
              </a:xfrm>
              <a:custGeom>
                <a:avLst/>
                <a:gdLst>
                  <a:gd name="T0" fmla="*/ 130 w 1234"/>
                  <a:gd name="T1" fmla="*/ 381 h 1933"/>
                  <a:gd name="T2" fmla="*/ 381 w 1234"/>
                  <a:gd name="T3" fmla="*/ 19 h 1933"/>
                  <a:gd name="T4" fmla="*/ 732 w 1234"/>
                  <a:gd name="T5" fmla="*/ 267 h 1933"/>
                  <a:gd name="T6" fmla="*/ 1187 w 1234"/>
                  <a:gd name="T7" fmla="*/ 714 h 1933"/>
                  <a:gd name="T8" fmla="*/ 1012 w 1234"/>
                  <a:gd name="T9" fmla="*/ 1828 h 1933"/>
                  <a:gd name="T10" fmla="*/ 283 w 1234"/>
                  <a:gd name="T11" fmla="*/ 1346 h 1933"/>
                  <a:gd name="T12" fmla="*/ 26 w 1234"/>
                  <a:gd name="T13" fmla="*/ 670 h 1933"/>
                  <a:gd name="T14" fmla="*/ 130 w 1234"/>
                  <a:gd name="T15" fmla="*/ 381 h 19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4" h="1933">
                    <a:moveTo>
                      <a:pt x="130" y="381"/>
                    </a:moveTo>
                    <a:cubicBezTo>
                      <a:pt x="189" y="273"/>
                      <a:pt x="281" y="38"/>
                      <a:pt x="381" y="19"/>
                    </a:cubicBezTo>
                    <a:cubicBezTo>
                      <a:pt x="482" y="0"/>
                      <a:pt x="598" y="151"/>
                      <a:pt x="732" y="267"/>
                    </a:cubicBezTo>
                    <a:cubicBezTo>
                      <a:pt x="867" y="383"/>
                      <a:pt x="1141" y="454"/>
                      <a:pt x="1187" y="714"/>
                    </a:cubicBezTo>
                    <a:cubicBezTo>
                      <a:pt x="1234" y="974"/>
                      <a:pt x="1162" y="1722"/>
                      <a:pt x="1012" y="1828"/>
                    </a:cubicBezTo>
                    <a:cubicBezTo>
                      <a:pt x="861" y="1933"/>
                      <a:pt x="448" y="1538"/>
                      <a:pt x="283" y="1346"/>
                    </a:cubicBezTo>
                    <a:cubicBezTo>
                      <a:pt x="119" y="1153"/>
                      <a:pt x="52" y="830"/>
                      <a:pt x="26" y="670"/>
                    </a:cubicBezTo>
                    <a:cubicBezTo>
                      <a:pt x="0" y="509"/>
                      <a:pt x="71" y="490"/>
                      <a:pt x="130" y="381"/>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 name="Group 157"/>
            <p:cNvGrpSpPr>
              <a:grpSpLocks/>
            </p:cNvGrpSpPr>
            <p:nvPr/>
          </p:nvGrpSpPr>
          <p:grpSpPr bwMode="auto">
            <a:xfrm>
              <a:off x="3019" y="1023"/>
              <a:ext cx="1051" cy="2128"/>
              <a:chOff x="3019" y="1023"/>
              <a:chExt cx="1051" cy="2128"/>
            </a:xfrm>
          </p:grpSpPr>
          <p:sp>
            <p:nvSpPr>
              <p:cNvPr id="102" name="Freeform 155"/>
              <p:cNvSpPr>
                <a:spLocks/>
              </p:cNvSpPr>
              <p:nvPr/>
            </p:nvSpPr>
            <p:spPr bwMode="auto">
              <a:xfrm>
                <a:off x="3019" y="1023"/>
                <a:ext cx="1051" cy="2128"/>
              </a:xfrm>
              <a:custGeom>
                <a:avLst/>
                <a:gdLst>
                  <a:gd name="T0" fmla="*/ 1875 w 6603"/>
                  <a:gd name="T1" fmla="*/ 2412 h 13783"/>
                  <a:gd name="T2" fmla="*/ 5451 w 6603"/>
                  <a:gd name="T3" fmla="*/ 29 h 13783"/>
                  <a:gd name="T4" fmla="*/ 6070 w 6603"/>
                  <a:gd name="T5" fmla="*/ 2589 h 13783"/>
                  <a:gd name="T6" fmla="*/ 6277 w 6603"/>
                  <a:gd name="T7" fmla="*/ 5969 h 13783"/>
                  <a:gd name="T8" fmla="*/ 4110 w 6603"/>
                  <a:gd name="T9" fmla="*/ 9447 h 13783"/>
                  <a:gd name="T10" fmla="*/ 946 w 6603"/>
                  <a:gd name="T11" fmla="*/ 13101 h 13783"/>
                  <a:gd name="T12" fmla="*/ 155 w 6603"/>
                  <a:gd name="T13" fmla="*/ 5342 h 13783"/>
                  <a:gd name="T14" fmla="*/ 1875 w 6603"/>
                  <a:gd name="T15" fmla="*/ 2412 h 13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03" h="13783">
                    <a:moveTo>
                      <a:pt x="1875" y="2412"/>
                    </a:moveTo>
                    <a:cubicBezTo>
                      <a:pt x="2758" y="1526"/>
                      <a:pt x="4753" y="0"/>
                      <a:pt x="5451" y="29"/>
                    </a:cubicBezTo>
                    <a:cubicBezTo>
                      <a:pt x="6149" y="58"/>
                      <a:pt x="5933" y="1600"/>
                      <a:pt x="6070" y="2589"/>
                    </a:cubicBezTo>
                    <a:cubicBezTo>
                      <a:pt x="6208" y="3577"/>
                      <a:pt x="6603" y="4826"/>
                      <a:pt x="6277" y="5969"/>
                    </a:cubicBezTo>
                    <a:cubicBezTo>
                      <a:pt x="5950" y="7112"/>
                      <a:pt x="4997" y="8259"/>
                      <a:pt x="4110" y="9447"/>
                    </a:cubicBezTo>
                    <a:cubicBezTo>
                      <a:pt x="3223" y="10635"/>
                      <a:pt x="1606" y="13783"/>
                      <a:pt x="946" y="13101"/>
                    </a:cubicBezTo>
                    <a:cubicBezTo>
                      <a:pt x="286" y="12418"/>
                      <a:pt x="0" y="7122"/>
                      <a:pt x="155" y="5342"/>
                    </a:cubicBezTo>
                    <a:cubicBezTo>
                      <a:pt x="310" y="3561"/>
                      <a:pt x="1194" y="3027"/>
                      <a:pt x="1875" y="2412"/>
                    </a:cubicBezTo>
                  </a:path>
                </a:pathLst>
              </a:custGeom>
              <a:solidFill>
                <a:srgbClr val="FFFFFF"/>
              </a:solidFill>
              <a:ln w="0">
                <a:solidFill>
                  <a:srgbClr val="000000"/>
                </a:solidFill>
                <a:prstDash val="solid"/>
                <a:round/>
                <a:headEnd/>
                <a:tailEnd/>
              </a:ln>
            </p:spPr>
            <p:txBody>
              <a:bodyPr/>
              <a:lstStyle/>
              <a:p>
                <a:endParaRPr lang="zh-CN" altLang="en-US"/>
              </a:p>
            </p:txBody>
          </p:sp>
          <p:sp>
            <p:nvSpPr>
              <p:cNvPr id="103" name="Freeform 156"/>
              <p:cNvSpPr>
                <a:spLocks/>
              </p:cNvSpPr>
              <p:nvPr/>
            </p:nvSpPr>
            <p:spPr bwMode="auto">
              <a:xfrm>
                <a:off x="3019" y="1023"/>
                <a:ext cx="1051" cy="2128"/>
              </a:xfrm>
              <a:custGeom>
                <a:avLst/>
                <a:gdLst>
                  <a:gd name="T0" fmla="*/ 298 w 1051"/>
                  <a:gd name="T1" fmla="*/ 373 h 2128"/>
                  <a:gd name="T2" fmla="*/ 868 w 1051"/>
                  <a:gd name="T3" fmla="*/ 5 h 2128"/>
                  <a:gd name="T4" fmla="*/ 966 w 1051"/>
                  <a:gd name="T5" fmla="*/ 400 h 2128"/>
                  <a:gd name="T6" fmla="*/ 999 w 1051"/>
                  <a:gd name="T7" fmla="*/ 922 h 2128"/>
                  <a:gd name="T8" fmla="*/ 654 w 1051"/>
                  <a:gd name="T9" fmla="*/ 1459 h 2128"/>
                  <a:gd name="T10" fmla="*/ 150 w 1051"/>
                  <a:gd name="T11" fmla="*/ 2023 h 2128"/>
                  <a:gd name="T12" fmla="*/ 24 w 1051"/>
                  <a:gd name="T13" fmla="*/ 825 h 2128"/>
                  <a:gd name="T14" fmla="*/ 298 w 1051"/>
                  <a:gd name="T15" fmla="*/ 373 h 2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1" h="2128">
                    <a:moveTo>
                      <a:pt x="298" y="373"/>
                    </a:moveTo>
                    <a:cubicBezTo>
                      <a:pt x="439" y="236"/>
                      <a:pt x="756" y="0"/>
                      <a:pt x="868" y="5"/>
                    </a:cubicBezTo>
                    <a:cubicBezTo>
                      <a:pt x="979" y="9"/>
                      <a:pt x="944" y="247"/>
                      <a:pt x="966" y="400"/>
                    </a:cubicBezTo>
                    <a:cubicBezTo>
                      <a:pt x="988" y="553"/>
                      <a:pt x="1051" y="745"/>
                      <a:pt x="999" y="922"/>
                    </a:cubicBezTo>
                    <a:cubicBezTo>
                      <a:pt x="947" y="1098"/>
                      <a:pt x="795" y="1275"/>
                      <a:pt x="654" y="1459"/>
                    </a:cubicBezTo>
                    <a:cubicBezTo>
                      <a:pt x="513" y="1642"/>
                      <a:pt x="255" y="2128"/>
                      <a:pt x="150" y="2023"/>
                    </a:cubicBezTo>
                    <a:cubicBezTo>
                      <a:pt x="45" y="1917"/>
                      <a:pt x="0" y="1100"/>
                      <a:pt x="24" y="825"/>
                    </a:cubicBezTo>
                    <a:cubicBezTo>
                      <a:pt x="49" y="550"/>
                      <a:pt x="190" y="468"/>
                      <a:pt x="298" y="373"/>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 name="Group 167"/>
            <p:cNvGrpSpPr>
              <a:grpSpLocks/>
            </p:cNvGrpSpPr>
            <p:nvPr/>
          </p:nvGrpSpPr>
          <p:grpSpPr bwMode="auto">
            <a:xfrm>
              <a:off x="1610" y="2429"/>
              <a:ext cx="735" cy="288"/>
              <a:chOff x="2246" y="2426"/>
              <a:chExt cx="735" cy="288"/>
            </a:xfrm>
          </p:grpSpPr>
          <p:sp>
            <p:nvSpPr>
              <p:cNvPr id="100" name="Rectangle 165"/>
              <p:cNvSpPr>
                <a:spLocks noChangeArrowheads="1"/>
              </p:cNvSpPr>
              <p:nvPr/>
            </p:nvSpPr>
            <p:spPr bwMode="auto">
              <a:xfrm>
                <a:off x="2337" y="2488"/>
                <a:ext cx="644"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a:solidFill>
                      <a:srgbClr val="000000"/>
                    </a:solidFill>
                    <a:latin typeface="Times New Roman" panose="02020603050405020304" pitchFamily="18" charset="0"/>
                  </a:rPr>
                  <a:t>1</a:t>
                </a:r>
                <a:endParaRPr lang="en-US" altLang="zh-CN" dirty="0">
                  <a:solidFill>
                    <a:srgbClr val="000000"/>
                  </a:solidFill>
                  <a:latin typeface="Times New Roman" panose="02020603050405020304" pitchFamily="18" charset="0"/>
                </a:endParaRPr>
              </a:p>
            </p:txBody>
          </p:sp>
          <p:sp>
            <p:nvSpPr>
              <p:cNvPr id="101" name="Rectangle 166"/>
              <p:cNvSpPr>
                <a:spLocks noChangeArrowheads="1"/>
              </p:cNvSpPr>
              <p:nvPr/>
            </p:nvSpPr>
            <p:spPr bwMode="auto">
              <a:xfrm>
                <a:off x="2246" y="2426"/>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1">
                    <a:solidFill>
                      <a:srgbClr val="000000"/>
                    </a:solidFill>
                    <a:latin typeface="Symbol" panose="05050102010706020507" pitchFamily="18" charset="2"/>
                  </a:rPr>
                  <a:t>w</a:t>
                </a:r>
                <a:endParaRPr lang="en-US" altLang="zh-CN">
                  <a:solidFill>
                    <a:srgbClr val="000000"/>
                  </a:solidFill>
                  <a:latin typeface="Times New Roman" panose="02020603050405020304" pitchFamily="18" charset="0"/>
                </a:endParaRPr>
              </a:p>
            </p:txBody>
          </p:sp>
        </p:grpSp>
        <p:grpSp>
          <p:nvGrpSpPr>
            <p:cNvPr id="7" name="Group 173"/>
            <p:cNvGrpSpPr>
              <a:grpSpLocks/>
            </p:cNvGrpSpPr>
            <p:nvPr/>
          </p:nvGrpSpPr>
          <p:grpSpPr bwMode="auto">
            <a:xfrm>
              <a:off x="1858" y="1169"/>
              <a:ext cx="759" cy="288"/>
              <a:chOff x="2494" y="1211"/>
              <a:chExt cx="759" cy="288"/>
            </a:xfrm>
          </p:grpSpPr>
          <p:sp>
            <p:nvSpPr>
              <p:cNvPr id="98" name="Rectangle 171"/>
              <p:cNvSpPr>
                <a:spLocks noChangeArrowheads="1"/>
              </p:cNvSpPr>
              <p:nvPr/>
            </p:nvSpPr>
            <p:spPr bwMode="auto">
              <a:xfrm>
                <a:off x="2609" y="1263"/>
                <a:ext cx="644"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a:solidFill>
                      <a:srgbClr val="000000"/>
                    </a:solidFill>
                    <a:latin typeface="Times New Roman" panose="02020603050405020304" pitchFamily="18" charset="0"/>
                  </a:rPr>
                  <a:t>2</a:t>
                </a:r>
                <a:endParaRPr lang="en-US" altLang="zh-CN" dirty="0">
                  <a:solidFill>
                    <a:srgbClr val="000000"/>
                  </a:solidFill>
                  <a:latin typeface="Times New Roman" panose="02020603050405020304" pitchFamily="18" charset="0"/>
                </a:endParaRPr>
              </a:p>
            </p:txBody>
          </p:sp>
          <p:sp>
            <p:nvSpPr>
              <p:cNvPr id="99" name="Rectangle 172"/>
              <p:cNvSpPr>
                <a:spLocks noChangeArrowheads="1"/>
              </p:cNvSpPr>
              <p:nvPr/>
            </p:nvSpPr>
            <p:spPr bwMode="auto">
              <a:xfrm>
                <a:off x="2494" y="1211"/>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1">
                    <a:solidFill>
                      <a:srgbClr val="000000"/>
                    </a:solidFill>
                    <a:latin typeface="Symbol" panose="05050102010706020507" pitchFamily="18" charset="2"/>
                  </a:rPr>
                  <a:t>w</a:t>
                </a:r>
                <a:endParaRPr lang="en-US" altLang="zh-CN">
                  <a:solidFill>
                    <a:srgbClr val="000000"/>
                  </a:solidFill>
                  <a:latin typeface="Times New Roman" panose="02020603050405020304" pitchFamily="18" charset="0"/>
                </a:endParaRPr>
              </a:p>
            </p:txBody>
          </p:sp>
        </p:grpSp>
        <p:grpSp>
          <p:nvGrpSpPr>
            <p:cNvPr id="8" name="Group 176"/>
            <p:cNvGrpSpPr>
              <a:grpSpLocks/>
            </p:cNvGrpSpPr>
            <p:nvPr/>
          </p:nvGrpSpPr>
          <p:grpSpPr bwMode="auto">
            <a:xfrm>
              <a:off x="1191" y="341"/>
              <a:ext cx="755" cy="326"/>
              <a:chOff x="1827" y="428"/>
              <a:chExt cx="755" cy="326"/>
            </a:xfrm>
          </p:grpSpPr>
          <p:sp>
            <p:nvSpPr>
              <p:cNvPr id="96" name="Rectangle 174"/>
              <p:cNvSpPr>
                <a:spLocks noChangeArrowheads="1"/>
              </p:cNvSpPr>
              <p:nvPr/>
            </p:nvSpPr>
            <p:spPr bwMode="auto">
              <a:xfrm>
                <a:off x="1930" y="561"/>
                <a:ext cx="65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solidFill>
                      <a:srgbClr val="000000"/>
                    </a:solidFill>
                    <a:latin typeface="Times New Roman" panose="02020603050405020304" pitchFamily="18" charset="0"/>
                  </a:rPr>
                  <a:t>2</a:t>
                </a:r>
                <a:endParaRPr lang="en-US" altLang="zh-CN">
                  <a:solidFill>
                    <a:srgbClr val="000000"/>
                  </a:solidFill>
                  <a:latin typeface="Times New Roman" panose="02020603050405020304" pitchFamily="18" charset="0"/>
                </a:endParaRPr>
              </a:p>
            </p:txBody>
          </p:sp>
          <p:sp>
            <p:nvSpPr>
              <p:cNvPr id="97" name="Rectangle 175"/>
              <p:cNvSpPr>
                <a:spLocks noChangeArrowheads="1"/>
              </p:cNvSpPr>
              <p:nvPr/>
            </p:nvSpPr>
            <p:spPr bwMode="auto">
              <a:xfrm>
                <a:off x="1827" y="428"/>
                <a:ext cx="684"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700" i="1">
                    <a:solidFill>
                      <a:srgbClr val="000000"/>
                    </a:solidFill>
                    <a:latin typeface="Times New Roman" panose="02020603050405020304" pitchFamily="18" charset="0"/>
                  </a:rPr>
                  <a:t>x</a:t>
                </a:r>
                <a:endParaRPr lang="en-US" altLang="zh-CN">
                  <a:solidFill>
                    <a:srgbClr val="000000"/>
                  </a:solidFill>
                  <a:latin typeface="Times New Roman" panose="02020603050405020304" pitchFamily="18" charset="0"/>
                </a:endParaRPr>
              </a:p>
            </p:txBody>
          </p:sp>
        </p:grpSp>
        <p:grpSp>
          <p:nvGrpSpPr>
            <p:cNvPr id="9" name="Group 179"/>
            <p:cNvGrpSpPr>
              <a:grpSpLocks/>
            </p:cNvGrpSpPr>
            <p:nvPr/>
          </p:nvGrpSpPr>
          <p:grpSpPr bwMode="auto">
            <a:xfrm>
              <a:off x="3534" y="2470"/>
              <a:ext cx="744" cy="326"/>
              <a:chOff x="4161" y="2485"/>
              <a:chExt cx="744" cy="326"/>
            </a:xfrm>
          </p:grpSpPr>
          <p:sp>
            <p:nvSpPr>
              <p:cNvPr id="94" name="Rectangle 177"/>
              <p:cNvSpPr>
                <a:spLocks noChangeArrowheads="1"/>
              </p:cNvSpPr>
              <p:nvPr/>
            </p:nvSpPr>
            <p:spPr bwMode="auto">
              <a:xfrm>
                <a:off x="4253" y="2618"/>
                <a:ext cx="65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solidFill>
                      <a:srgbClr val="000000"/>
                    </a:solidFill>
                    <a:latin typeface="Times New Roman" panose="02020603050405020304" pitchFamily="18" charset="0"/>
                  </a:rPr>
                  <a:t>1</a:t>
                </a:r>
                <a:endParaRPr lang="en-US" altLang="zh-CN">
                  <a:solidFill>
                    <a:srgbClr val="000000"/>
                  </a:solidFill>
                  <a:latin typeface="Times New Roman" panose="02020603050405020304" pitchFamily="18" charset="0"/>
                </a:endParaRPr>
              </a:p>
            </p:txBody>
          </p:sp>
          <p:sp>
            <p:nvSpPr>
              <p:cNvPr id="95" name="Rectangle 178"/>
              <p:cNvSpPr>
                <a:spLocks noChangeArrowheads="1"/>
              </p:cNvSpPr>
              <p:nvPr/>
            </p:nvSpPr>
            <p:spPr bwMode="auto">
              <a:xfrm>
                <a:off x="4161" y="2485"/>
                <a:ext cx="684"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700" i="1">
                    <a:solidFill>
                      <a:srgbClr val="000000"/>
                    </a:solidFill>
                    <a:latin typeface="Times New Roman" panose="02020603050405020304" pitchFamily="18" charset="0"/>
                  </a:rPr>
                  <a:t>x</a:t>
                </a:r>
                <a:endParaRPr lang="en-US" altLang="zh-CN">
                  <a:solidFill>
                    <a:srgbClr val="000000"/>
                  </a:solidFill>
                  <a:latin typeface="Times New Roman" panose="02020603050405020304" pitchFamily="18" charset="0"/>
                </a:endParaRPr>
              </a:p>
            </p:txBody>
          </p:sp>
        </p:grpSp>
        <p:sp>
          <p:nvSpPr>
            <p:cNvPr id="10" name="Rectangle 199"/>
            <p:cNvSpPr>
              <a:spLocks noChangeArrowheads="1"/>
            </p:cNvSpPr>
            <p:nvPr/>
          </p:nvSpPr>
          <p:spPr bwMode="auto">
            <a:xfrm>
              <a:off x="3036" y="726"/>
              <a:ext cx="715"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900">
                  <a:solidFill>
                    <a:srgbClr val="000000"/>
                  </a:solidFill>
                  <a:latin typeface="Symbol" panose="05050102010706020507" pitchFamily="18" charset="2"/>
                </a:rPr>
                <a:t>-</a:t>
              </a:r>
              <a:endParaRPr lang="en-US" altLang="zh-CN">
                <a:solidFill>
                  <a:srgbClr val="000000"/>
                </a:solidFill>
                <a:latin typeface="Times New Roman" panose="02020603050405020304" pitchFamily="18" charset="0"/>
              </a:endParaRPr>
            </a:p>
          </p:txBody>
        </p:sp>
        <p:sp>
          <p:nvSpPr>
            <p:cNvPr id="11" name="Rectangle 200"/>
            <p:cNvSpPr>
              <a:spLocks noChangeArrowheads="1"/>
            </p:cNvSpPr>
            <p:nvPr/>
          </p:nvSpPr>
          <p:spPr bwMode="auto">
            <a:xfrm>
              <a:off x="2363" y="3377"/>
              <a:ext cx="724"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100">
                  <a:solidFill>
                    <a:srgbClr val="000000"/>
                  </a:solidFill>
                  <a:latin typeface="Symbol" panose="05050102010706020507" pitchFamily="18" charset="2"/>
                </a:rPr>
                <a:t>-</a:t>
              </a:r>
              <a:endParaRPr lang="en-US" altLang="zh-CN">
                <a:solidFill>
                  <a:srgbClr val="000000"/>
                </a:solidFill>
                <a:latin typeface="Times New Roman" panose="02020603050405020304" pitchFamily="18" charset="0"/>
              </a:endParaRPr>
            </a:p>
          </p:txBody>
        </p:sp>
        <p:grpSp>
          <p:nvGrpSpPr>
            <p:cNvPr id="12" name="Group 218"/>
            <p:cNvGrpSpPr>
              <a:grpSpLocks/>
            </p:cNvGrpSpPr>
            <p:nvPr/>
          </p:nvGrpSpPr>
          <p:grpSpPr bwMode="auto">
            <a:xfrm>
              <a:off x="2736" y="1404"/>
              <a:ext cx="1109" cy="506"/>
              <a:chOff x="3372" y="1491"/>
              <a:chExt cx="1109" cy="506"/>
            </a:xfrm>
          </p:grpSpPr>
          <p:sp>
            <p:nvSpPr>
              <p:cNvPr id="86" name="Rectangle 210"/>
              <p:cNvSpPr>
                <a:spLocks noChangeArrowheads="1"/>
              </p:cNvSpPr>
              <p:nvPr/>
            </p:nvSpPr>
            <p:spPr bwMode="auto">
              <a:xfrm>
                <a:off x="3813" y="1753"/>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000000"/>
                    </a:solidFill>
                    <a:latin typeface="Times New Roman" panose="02020603050405020304" pitchFamily="18" charset="0"/>
                  </a:rPr>
                  <a:t>0</a:t>
                </a:r>
                <a:endParaRPr lang="en-US" altLang="zh-CN">
                  <a:solidFill>
                    <a:srgbClr val="000000"/>
                  </a:solidFill>
                  <a:latin typeface="Times New Roman" panose="02020603050405020304" pitchFamily="18" charset="0"/>
                </a:endParaRPr>
              </a:p>
            </p:txBody>
          </p:sp>
          <p:sp>
            <p:nvSpPr>
              <p:cNvPr id="87" name="Rectangle 211"/>
              <p:cNvSpPr>
                <a:spLocks noChangeArrowheads="1"/>
              </p:cNvSpPr>
              <p:nvPr/>
            </p:nvSpPr>
            <p:spPr bwMode="auto">
              <a:xfrm>
                <a:off x="3804" y="1509"/>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000000"/>
                    </a:solidFill>
                    <a:latin typeface="Times New Roman" panose="02020603050405020304" pitchFamily="18" charset="0"/>
                  </a:rPr>
                  <a:t>0</a:t>
                </a:r>
                <a:endParaRPr lang="en-US" altLang="zh-CN">
                  <a:solidFill>
                    <a:srgbClr val="000000"/>
                  </a:solidFill>
                  <a:latin typeface="Times New Roman" panose="02020603050405020304" pitchFamily="18" charset="0"/>
                </a:endParaRPr>
              </a:p>
            </p:txBody>
          </p:sp>
          <p:sp>
            <p:nvSpPr>
              <p:cNvPr id="88" name="Rectangle 212"/>
              <p:cNvSpPr>
                <a:spLocks noChangeArrowheads="1"/>
              </p:cNvSpPr>
              <p:nvPr/>
            </p:nvSpPr>
            <p:spPr bwMode="auto">
              <a:xfrm>
                <a:off x="3478" y="1853"/>
                <a:ext cx="68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solidFill>
                      <a:srgbClr val="000000"/>
                    </a:solidFill>
                    <a:latin typeface="Times New Roman" panose="02020603050405020304" pitchFamily="18" charset="0"/>
                  </a:rPr>
                  <a:t>32</a:t>
                </a:r>
                <a:endParaRPr lang="en-US" altLang="zh-CN">
                  <a:solidFill>
                    <a:srgbClr val="000000"/>
                  </a:solidFill>
                  <a:latin typeface="Times New Roman" panose="02020603050405020304" pitchFamily="18" charset="0"/>
                </a:endParaRPr>
              </a:p>
            </p:txBody>
          </p:sp>
          <p:sp>
            <p:nvSpPr>
              <p:cNvPr id="89" name="Rectangle 213"/>
              <p:cNvSpPr>
                <a:spLocks noChangeArrowheads="1"/>
              </p:cNvSpPr>
              <p:nvPr/>
            </p:nvSpPr>
            <p:spPr bwMode="auto">
              <a:xfrm>
                <a:off x="3478" y="1609"/>
                <a:ext cx="68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solidFill>
                      <a:srgbClr val="000000"/>
                    </a:solidFill>
                    <a:latin typeface="Times New Roman" panose="02020603050405020304" pitchFamily="18" charset="0"/>
                  </a:rPr>
                  <a:t>31</a:t>
                </a:r>
                <a:endParaRPr lang="en-US" altLang="zh-CN">
                  <a:solidFill>
                    <a:srgbClr val="000000"/>
                  </a:solidFill>
                  <a:latin typeface="Times New Roman" panose="02020603050405020304" pitchFamily="18" charset="0"/>
                </a:endParaRPr>
              </a:p>
            </p:txBody>
          </p:sp>
          <p:sp>
            <p:nvSpPr>
              <p:cNvPr id="90" name="Rectangle 214"/>
              <p:cNvSpPr>
                <a:spLocks noChangeArrowheads="1"/>
              </p:cNvSpPr>
              <p:nvPr/>
            </p:nvSpPr>
            <p:spPr bwMode="auto">
              <a:xfrm>
                <a:off x="3661" y="1735"/>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000000"/>
                    </a:solidFill>
                    <a:latin typeface="Symbol" panose="05050102010706020507" pitchFamily="18" charset="2"/>
                  </a:rPr>
                  <a:t>&gt;</a:t>
                </a:r>
                <a:endParaRPr lang="en-US" altLang="zh-CN">
                  <a:solidFill>
                    <a:srgbClr val="000000"/>
                  </a:solidFill>
                  <a:latin typeface="Times New Roman" panose="02020603050405020304" pitchFamily="18" charset="0"/>
                </a:endParaRPr>
              </a:p>
            </p:txBody>
          </p:sp>
          <p:sp>
            <p:nvSpPr>
              <p:cNvPr id="91" name="Rectangle 215"/>
              <p:cNvSpPr>
                <a:spLocks noChangeArrowheads="1"/>
              </p:cNvSpPr>
              <p:nvPr/>
            </p:nvSpPr>
            <p:spPr bwMode="auto">
              <a:xfrm>
                <a:off x="3652" y="1491"/>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000000"/>
                    </a:solidFill>
                    <a:latin typeface="Symbol" panose="05050102010706020507" pitchFamily="18" charset="2"/>
                  </a:rPr>
                  <a:t>&gt;</a:t>
                </a:r>
                <a:endParaRPr lang="en-US" altLang="zh-CN">
                  <a:solidFill>
                    <a:srgbClr val="000000"/>
                  </a:solidFill>
                  <a:latin typeface="Times New Roman" panose="02020603050405020304" pitchFamily="18" charset="0"/>
                </a:endParaRPr>
              </a:p>
            </p:txBody>
          </p:sp>
          <p:sp>
            <p:nvSpPr>
              <p:cNvPr id="92" name="Rectangle 216"/>
              <p:cNvSpPr>
                <a:spLocks noChangeArrowheads="1"/>
              </p:cNvSpPr>
              <p:nvPr/>
            </p:nvSpPr>
            <p:spPr bwMode="auto">
              <a:xfrm>
                <a:off x="3372" y="1753"/>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sp>
            <p:nvSpPr>
              <p:cNvPr id="93" name="Rectangle 217"/>
              <p:cNvSpPr>
                <a:spLocks noChangeArrowheads="1"/>
              </p:cNvSpPr>
              <p:nvPr/>
            </p:nvSpPr>
            <p:spPr bwMode="auto">
              <a:xfrm>
                <a:off x="3372" y="1509"/>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grpSp>
        <p:grpSp>
          <p:nvGrpSpPr>
            <p:cNvPr id="13" name="Group 240"/>
            <p:cNvGrpSpPr>
              <a:grpSpLocks/>
            </p:cNvGrpSpPr>
            <p:nvPr/>
          </p:nvGrpSpPr>
          <p:grpSpPr bwMode="auto">
            <a:xfrm>
              <a:off x="1284" y="1852"/>
              <a:ext cx="1099" cy="502"/>
              <a:chOff x="1965" y="1867"/>
              <a:chExt cx="1099" cy="502"/>
            </a:xfrm>
          </p:grpSpPr>
          <p:sp>
            <p:nvSpPr>
              <p:cNvPr id="78" name="Rectangle 232"/>
              <p:cNvSpPr>
                <a:spLocks noChangeArrowheads="1"/>
              </p:cNvSpPr>
              <p:nvPr/>
            </p:nvSpPr>
            <p:spPr bwMode="auto">
              <a:xfrm>
                <a:off x="2393" y="2126"/>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000000"/>
                    </a:solidFill>
                    <a:latin typeface="Times New Roman" panose="02020603050405020304" pitchFamily="18" charset="0"/>
                  </a:rPr>
                  <a:t>0</a:t>
                </a:r>
                <a:endParaRPr lang="en-US" altLang="zh-CN">
                  <a:solidFill>
                    <a:srgbClr val="000000"/>
                  </a:solidFill>
                  <a:latin typeface="Times New Roman" panose="02020603050405020304" pitchFamily="18" charset="0"/>
                </a:endParaRPr>
              </a:p>
            </p:txBody>
          </p:sp>
          <p:sp>
            <p:nvSpPr>
              <p:cNvPr id="79" name="Rectangle 233"/>
              <p:cNvSpPr>
                <a:spLocks noChangeArrowheads="1"/>
              </p:cNvSpPr>
              <p:nvPr/>
            </p:nvSpPr>
            <p:spPr bwMode="auto">
              <a:xfrm>
                <a:off x="2396" y="1885"/>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000000"/>
                    </a:solidFill>
                    <a:latin typeface="Times New Roman" panose="02020603050405020304" pitchFamily="18" charset="0"/>
                  </a:rPr>
                  <a:t>0</a:t>
                </a:r>
                <a:endParaRPr lang="en-US" altLang="zh-CN">
                  <a:solidFill>
                    <a:srgbClr val="000000"/>
                  </a:solidFill>
                  <a:latin typeface="Times New Roman" panose="02020603050405020304" pitchFamily="18" charset="0"/>
                </a:endParaRPr>
              </a:p>
            </p:txBody>
          </p:sp>
          <p:sp>
            <p:nvSpPr>
              <p:cNvPr id="80" name="Rectangle 234"/>
              <p:cNvSpPr>
                <a:spLocks noChangeArrowheads="1"/>
              </p:cNvSpPr>
              <p:nvPr/>
            </p:nvSpPr>
            <p:spPr bwMode="auto">
              <a:xfrm>
                <a:off x="2064" y="2225"/>
                <a:ext cx="68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solidFill>
                      <a:srgbClr val="000000"/>
                    </a:solidFill>
                    <a:latin typeface="Times New Roman" panose="02020603050405020304" pitchFamily="18" charset="0"/>
                  </a:rPr>
                  <a:t>13</a:t>
                </a:r>
                <a:endParaRPr lang="en-US" altLang="zh-CN">
                  <a:solidFill>
                    <a:srgbClr val="000000"/>
                  </a:solidFill>
                  <a:latin typeface="Times New Roman" panose="02020603050405020304" pitchFamily="18" charset="0"/>
                </a:endParaRPr>
              </a:p>
            </p:txBody>
          </p:sp>
          <p:sp>
            <p:nvSpPr>
              <p:cNvPr id="81" name="Rectangle 235"/>
              <p:cNvSpPr>
                <a:spLocks noChangeArrowheads="1"/>
              </p:cNvSpPr>
              <p:nvPr/>
            </p:nvSpPr>
            <p:spPr bwMode="auto">
              <a:xfrm>
                <a:off x="2064" y="1983"/>
                <a:ext cx="68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solidFill>
                      <a:srgbClr val="000000"/>
                    </a:solidFill>
                    <a:latin typeface="Times New Roman" panose="02020603050405020304" pitchFamily="18" charset="0"/>
                  </a:rPr>
                  <a:t>12</a:t>
                </a:r>
                <a:endParaRPr lang="en-US" altLang="zh-CN">
                  <a:solidFill>
                    <a:srgbClr val="000000"/>
                  </a:solidFill>
                  <a:latin typeface="Times New Roman" panose="02020603050405020304" pitchFamily="18" charset="0"/>
                </a:endParaRPr>
              </a:p>
            </p:txBody>
          </p:sp>
          <p:sp>
            <p:nvSpPr>
              <p:cNvPr id="82" name="Rectangle 236"/>
              <p:cNvSpPr>
                <a:spLocks noChangeArrowheads="1"/>
              </p:cNvSpPr>
              <p:nvPr/>
            </p:nvSpPr>
            <p:spPr bwMode="auto">
              <a:xfrm>
                <a:off x="2243" y="2108"/>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000000"/>
                    </a:solidFill>
                    <a:latin typeface="Symbol" panose="05050102010706020507" pitchFamily="18" charset="2"/>
                  </a:rPr>
                  <a:t>&gt;</a:t>
                </a:r>
                <a:endParaRPr lang="en-US" altLang="zh-CN">
                  <a:solidFill>
                    <a:srgbClr val="000000"/>
                  </a:solidFill>
                  <a:latin typeface="Times New Roman" panose="02020603050405020304" pitchFamily="18" charset="0"/>
                </a:endParaRPr>
              </a:p>
            </p:txBody>
          </p:sp>
          <p:sp>
            <p:nvSpPr>
              <p:cNvPr id="83" name="Rectangle 237"/>
              <p:cNvSpPr>
                <a:spLocks noChangeArrowheads="1"/>
              </p:cNvSpPr>
              <p:nvPr/>
            </p:nvSpPr>
            <p:spPr bwMode="auto">
              <a:xfrm>
                <a:off x="2246" y="1867"/>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000000"/>
                    </a:solidFill>
                    <a:latin typeface="Symbol" panose="05050102010706020507" pitchFamily="18" charset="2"/>
                  </a:rPr>
                  <a:t>&gt;</a:t>
                </a:r>
                <a:endParaRPr lang="en-US" altLang="zh-CN">
                  <a:solidFill>
                    <a:srgbClr val="000000"/>
                  </a:solidFill>
                  <a:latin typeface="Times New Roman" panose="02020603050405020304" pitchFamily="18" charset="0"/>
                </a:endParaRPr>
              </a:p>
            </p:txBody>
          </p:sp>
          <p:sp>
            <p:nvSpPr>
              <p:cNvPr id="84" name="Rectangle 238"/>
              <p:cNvSpPr>
                <a:spLocks noChangeArrowheads="1"/>
              </p:cNvSpPr>
              <p:nvPr/>
            </p:nvSpPr>
            <p:spPr bwMode="auto">
              <a:xfrm>
                <a:off x="1965" y="2126"/>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sp>
            <p:nvSpPr>
              <p:cNvPr id="85" name="Rectangle 239"/>
              <p:cNvSpPr>
                <a:spLocks noChangeArrowheads="1"/>
              </p:cNvSpPr>
              <p:nvPr/>
            </p:nvSpPr>
            <p:spPr bwMode="auto">
              <a:xfrm>
                <a:off x="1965" y="1885"/>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grpSp>
        <p:grpSp>
          <p:nvGrpSpPr>
            <p:cNvPr id="14" name="Group 249"/>
            <p:cNvGrpSpPr>
              <a:grpSpLocks/>
            </p:cNvGrpSpPr>
            <p:nvPr/>
          </p:nvGrpSpPr>
          <p:grpSpPr bwMode="auto">
            <a:xfrm>
              <a:off x="1669" y="691"/>
              <a:ext cx="1135" cy="540"/>
              <a:chOff x="2305" y="697"/>
              <a:chExt cx="1135" cy="540"/>
            </a:xfrm>
          </p:grpSpPr>
          <p:sp>
            <p:nvSpPr>
              <p:cNvPr id="70" name="Rectangle 241"/>
              <p:cNvSpPr>
                <a:spLocks noChangeArrowheads="1"/>
              </p:cNvSpPr>
              <p:nvPr/>
            </p:nvSpPr>
            <p:spPr bwMode="auto">
              <a:xfrm>
                <a:off x="2768" y="975"/>
                <a:ext cx="67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100">
                    <a:solidFill>
                      <a:srgbClr val="000000"/>
                    </a:solidFill>
                    <a:latin typeface="Times New Roman" panose="02020603050405020304" pitchFamily="18" charset="0"/>
                  </a:rPr>
                  <a:t>0</a:t>
                </a:r>
                <a:endParaRPr lang="en-US" altLang="zh-CN">
                  <a:solidFill>
                    <a:srgbClr val="000000"/>
                  </a:solidFill>
                  <a:latin typeface="Times New Roman" panose="02020603050405020304" pitchFamily="18" charset="0"/>
                </a:endParaRPr>
              </a:p>
            </p:txBody>
          </p:sp>
          <p:sp>
            <p:nvSpPr>
              <p:cNvPr id="71" name="Rectangle 242"/>
              <p:cNvSpPr>
                <a:spLocks noChangeArrowheads="1"/>
              </p:cNvSpPr>
              <p:nvPr/>
            </p:nvSpPr>
            <p:spPr bwMode="auto">
              <a:xfrm>
                <a:off x="2762" y="716"/>
                <a:ext cx="67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100">
                    <a:solidFill>
                      <a:srgbClr val="000000"/>
                    </a:solidFill>
                    <a:latin typeface="Times New Roman" panose="02020603050405020304" pitchFamily="18" charset="0"/>
                  </a:rPr>
                  <a:t>0</a:t>
                </a:r>
                <a:endParaRPr lang="en-US" altLang="zh-CN">
                  <a:solidFill>
                    <a:srgbClr val="000000"/>
                  </a:solidFill>
                  <a:latin typeface="Times New Roman" panose="02020603050405020304" pitchFamily="18" charset="0"/>
                </a:endParaRPr>
              </a:p>
            </p:txBody>
          </p:sp>
          <p:sp>
            <p:nvSpPr>
              <p:cNvPr id="72" name="Rectangle 243"/>
              <p:cNvSpPr>
                <a:spLocks noChangeArrowheads="1"/>
              </p:cNvSpPr>
              <p:nvPr/>
            </p:nvSpPr>
            <p:spPr bwMode="auto">
              <a:xfrm>
                <a:off x="2421" y="1081"/>
                <a:ext cx="692"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300">
                    <a:solidFill>
                      <a:srgbClr val="000000"/>
                    </a:solidFill>
                    <a:latin typeface="Times New Roman" panose="02020603050405020304" pitchFamily="18" charset="0"/>
                  </a:rPr>
                  <a:t>23</a:t>
                </a:r>
                <a:endParaRPr lang="en-US" altLang="zh-CN">
                  <a:solidFill>
                    <a:srgbClr val="000000"/>
                  </a:solidFill>
                  <a:latin typeface="Times New Roman" panose="02020603050405020304" pitchFamily="18" charset="0"/>
                </a:endParaRPr>
              </a:p>
            </p:txBody>
          </p:sp>
          <p:sp>
            <p:nvSpPr>
              <p:cNvPr id="73" name="Rectangle 244"/>
              <p:cNvSpPr>
                <a:spLocks noChangeArrowheads="1"/>
              </p:cNvSpPr>
              <p:nvPr/>
            </p:nvSpPr>
            <p:spPr bwMode="auto">
              <a:xfrm>
                <a:off x="2421" y="822"/>
                <a:ext cx="692"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300">
                    <a:solidFill>
                      <a:srgbClr val="000000"/>
                    </a:solidFill>
                    <a:latin typeface="Times New Roman" panose="02020603050405020304" pitchFamily="18" charset="0"/>
                  </a:rPr>
                  <a:t>21</a:t>
                </a:r>
                <a:endParaRPr lang="en-US" altLang="zh-CN">
                  <a:solidFill>
                    <a:srgbClr val="000000"/>
                  </a:solidFill>
                  <a:latin typeface="Times New Roman" panose="02020603050405020304" pitchFamily="18" charset="0"/>
                </a:endParaRPr>
              </a:p>
            </p:txBody>
          </p:sp>
          <p:sp>
            <p:nvSpPr>
              <p:cNvPr id="74" name="Rectangle 245"/>
              <p:cNvSpPr>
                <a:spLocks noChangeArrowheads="1"/>
              </p:cNvSpPr>
              <p:nvPr/>
            </p:nvSpPr>
            <p:spPr bwMode="auto">
              <a:xfrm>
                <a:off x="2608" y="956"/>
                <a:ext cx="6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100">
                    <a:solidFill>
                      <a:srgbClr val="000000"/>
                    </a:solidFill>
                    <a:latin typeface="Symbol" panose="05050102010706020507" pitchFamily="18" charset="2"/>
                  </a:rPr>
                  <a:t>&gt;</a:t>
                </a:r>
                <a:endParaRPr lang="en-US" altLang="zh-CN">
                  <a:solidFill>
                    <a:srgbClr val="000000"/>
                  </a:solidFill>
                  <a:latin typeface="Times New Roman" panose="02020603050405020304" pitchFamily="18" charset="0"/>
                </a:endParaRPr>
              </a:p>
            </p:txBody>
          </p:sp>
          <p:sp>
            <p:nvSpPr>
              <p:cNvPr id="75" name="Rectangle 246"/>
              <p:cNvSpPr>
                <a:spLocks noChangeArrowheads="1"/>
              </p:cNvSpPr>
              <p:nvPr/>
            </p:nvSpPr>
            <p:spPr bwMode="auto">
              <a:xfrm>
                <a:off x="2602" y="697"/>
                <a:ext cx="6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100">
                    <a:solidFill>
                      <a:srgbClr val="000000"/>
                    </a:solidFill>
                    <a:latin typeface="Symbol" panose="05050102010706020507" pitchFamily="18" charset="2"/>
                  </a:rPr>
                  <a:t>&gt;</a:t>
                </a:r>
                <a:endParaRPr lang="en-US" altLang="zh-CN">
                  <a:solidFill>
                    <a:srgbClr val="000000"/>
                  </a:solidFill>
                  <a:latin typeface="Times New Roman" panose="02020603050405020304" pitchFamily="18" charset="0"/>
                </a:endParaRPr>
              </a:p>
            </p:txBody>
          </p:sp>
          <p:sp>
            <p:nvSpPr>
              <p:cNvPr id="76" name="Rectangle 247"/>
              <p:cNvSpPr>
                <a:spLocks noChangeArrowheads="1"/>
              </p:cNvSpPr>
              <p:nvPr/>
            </p:nvSpPr>
            <p:spPr bwMode="auto">
              <a:xfrm>
                <a:off x="2305" y="975"/>
                <a:ext cx="67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100"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sp>
            <p:nvSpPr>
              <p:cNvPr id="77" name="Rectangle 248"/>
              <p:cNvSpPr>
                <a:spLocks noChangeArrowheads="1"/>
              </p:cNvSpPr>
              <p:nvPr/>
            </p:nvSpPr>
            <p:spPr bwMode="auto">
              <a:xfrm>
                <a:off x="2305" y="716"/>
                <a:ext cx="67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100"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grpSp>
        <p:sp>
          <p:nvSpPr>
            <p:cNvPr id="15" name="Line 148"/>
            <p:cNvSpPr>
              <a:spLocks noChangeShapeType="1"/>
            </p:cNvSpPr>
            <p:nvPr/>
          </p:nvSpPr>
          <p:spPr bwMode="auto">
            <a:xfrm flipH="1" flipV="1">
              <a:off x="1445" y="947"/>
              <a:ext cx="1359" cy="1254"/>
            </a:xfrm>
            <a:prstGeom prst="line">
              <a:avLst/>
            </a:prstGeom>
            <a:noFill/>
            <a:ln w="101600">
              <a:solidFill>
                <a:srgbClr val="FF99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58"/>
            <p:cNvSpPr>
              <a:spLocks noChangeShapeType="1"/>
            </p:cNvSpPr>
            <p:nvPr/>
          </p:nvSpPr>
          <p:spPr bwMode="auto">
            <a:xfrm flipV="1">
              <a:off x="2782" y="2179"/>
              <a:ext cx="10" cy="1448"/>
            </a:xfrm>
            <a:prstGeom prst="line">
              <a:avLst/>
            </a:prstGeom>
            <a:noFill/>
            <a:ln w="101600">
              <a:solidFill>
                <a:srgbClr val="FF99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59"/>
            <p:cNvSpPr>
              <a:spLocks noChangeShapeType="1"/>
            </p:cNvSpPr>
            <p:nvPr/>
          </p:nvSpPr>
          <p:spPr bwMode="auto">
            <a:xfrm flipH="1">
              <a:off x="2874" y="1682"/>
              <a:ext cx="18" cy="1930"/>
            </a:xfrm>
            <a:prstGeom prst="line">
              <a:avLst/>
            </a:prstGeom>
            <a:noFill/>
            <a:ln w="10160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60"/>
            <p:cNvSpPr>
              <a:spLocks noChangeShapeType="1"/>
            </p:cNvSpPr>
            <p:nvPr/>
          </p:nvSpPr>
          <p:spPr bwMode="auto">
            <a:xfrm flipV="1">
              <a:off x="2596" y="806"/>
              <a:ext cx="957" cy="1100"/>
            </a:xfrm>
            <a:prstGeom prst="line">
              <a:avLst/>
            </a:prstGeom>
            <a:noFill/>
            <a:ln w="10160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61"/>
            <p:cNvSpPr>
              <a:spLocks noChangeShapeType="1"/>
            </p:cNvSpPr>
            <p:nvPr/>
          </p:nvSpPr>
          <p:spPr bwMode="auto">
            <a:xfrm flipH="1" flipV="1">
              <a:off x="1488" y="871"/>
              <a:ext cx="1135" cy="1051"/>
            </a:xfrm>
            <a:prstGeom prst="line">
              <a:avLst/>
            </a:prstGeom>
            <a:noFill/>
            <a:ln w="10160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62"/>
            <p:cNvSpPr>
              <a:spLocks noChangeShapeType="1"/>
            </p:cNvSpPr>
            <p:nvPr/>
          </p:nvSpPr>
          <p:spPr bwMode="auto">
            <a:xfrm flipV="1">
              <a:off x="2828" y="634"/>
              <a:ext cx="24" cy="304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63"/>
            <p:cNvSpPr>
              <a:spLocks noChangeShapeType="1"/>
            </p:cNvSpPr>
            <p:nvPr/>
          </p:nvSpPr>
          <p:spPr bwMode="auto">
            <a:xfrm>
              <a:off x="1430" y="874"/>
              <a:ext cx="2515" cy="233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164"/>
            <p:cNvSpPr>
              <a:spLocks noChangeShapeType="1"/>
            </p:cNvSpPr>
            <p:nvPr/>
          </p:nvSpPr>
          <p:spPr bwMode="auto">
            <a:xfrm flipV="1">
              <a:off x="1430" y="814"/>
              <a:ext cx="2170" cy="250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3" name="Group 170"/>
            <p:cNvGrpSpPr>
              <a:grpSpLocks/>
            </p:cNvGrpSpPr>
            <p:nvPr/>
          </p:nvGrpSpPr>
          <p:grpSpPr bwMode="auto">
            <a:xfrm>
              <a:off x="2770" y="1974"/>
              <a:ext cx="754" cy="288"/>
              <a:chOff x="3407" y="2060"/>
              <a:chExt cx="754" cy="288"/>
            </a:xfrm>
          </p:grpSpPr>
          <p:sp>
            <p:nvSpPr>
              <p:cNvPr id="68" name="Rectangle 168"/>
              <p:cNvSpPr>
                <a:spLocks noChangeArrowheads="1"/>
              </p:cNvSpPr>
              <p:nvPr/>
            </p:nvSpPr>
            <p:spPr bwMode="auto">
              <a:xfrm>
                <a:off x="3517" y="2123"/>
                <a:ext cx="644"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a:solidFill>
                      <a:srgbClr val="000000"/>
                    </a:solidFill>
                    <a:latin typeface="Times New Roman" panose="02020603050405020304" pitchFamily="18" charset="0"/>
                  </a:rPr>
                  <a:t>3</a:t>
                </a:r>
                <a:endParaRPr lang="en-US" altLang="zh-CN" dirty="0">
                  <a:solidFill>
                    <a:srgbClr val="000000"/>
                  </a:solidFill>
                  <a:latin typeface="Times New Roman" panose="02020603050405020304" pitchFamily="18" charset="0"/>
                </a:endParaRPr>
              </a:p>
            </p:txBody>
          </p:sp>
          <p:sp>
            <p:nvSpPr>
              <p:cNvPr id="69" name="Rectangle 169"/>
              <p:cNvSpPr>
                <a:spLocks noChangeArrowheads="1"/>
              </p:cNvSpPr>
              <p:nvPr/>
            </p:nvSpPr>
            <p:spPr bwMode="auto">
              <a:xfrm>
                <a:off x="3407" y="2060"/>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1">
                    <a:solidFill>
                      <a:srgbClr val="000000"/>
                    </a:solidFill>
                    <a:latin typeface="Symbol" panose="05050102010706020507" pitchFamily="18" charset="2"/>
                  </a:rPr>
                  <a:t>w</a:t>
                </a:r>
                <a:endParaRPr lang="en-US" altLang="zh-CN">
                  <a:solidFill>
                    <a:srgbClr val="000000"/>
                  </a:solidFill>
                  <a:latin typeface="Times New Roman" panose="02020603050405020304" pitchFamily="18" charset="0"/>
                </a:endParaRPr>
              </a:p>
            </p:txBody>
          </p:sp>
        </p:grpSp>
        <p:sp>
          <p:nvSpPr>
            <p:cNvPr id="24" name="Rectangle 196"/>
            <p:cNvSpPr>
              <a:spLocks noChangeArrowheads="1"/>
            </p:cNvSpPr>
            <p:nvPr/>
          </p:nvSpPr>
          <p:spPr bwMode="auto">
            <a:xfrm>
              <a:off x="2640" y="685"/>
              <a:ext cx="715"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900">
                  <a:solidFill>
                    <a:srgbClr val="000000"/>
                  </a:solidFill>
                  <a:latin typeface="Symbol" panose="05050102010706020507" pitchFamily="18" charset="2"/>
                </a:rPr>
                <a:t>+</a:t>
              </a:r>
              <a:endParaRPr lang="en-US" altLang="zh-CN">
                <a:solidFill>
                  <a:srgbClr val="000000"/>
                </a:solidFill>
                <a:latin typeface="Times New Roman" panose="02020603050405020304" pitchFamily="18" charset="0"/>
              </a:endParaRPr>
            </a:p>
          </p:txBody>
        </p:sp>
        <p:sp>
          <p:nvSpPr>
            <p:cNvPr id="25" name="Rectangle 197"/>
            <p:cNvSpPr>
              <a:spLocks noChangeArrowheads="1"/>
            </p:cNvSpPr>
            <p:nvPr/>
          </p:nvSpPr>
          <p:spPr bwMode="auto">
            <a:xfrm>
              <a:off x="760" y="926"/>
              <a:ext cx="69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500">
                  <a:solidFill>
                    <a:srgbClr val="000000"/>
                  </a:solidFill>
                  <a:latin typeface="Symbol" panose="05050102010706020507" pitchFamily="18" charset="2"/>
                </a:rPr>
                <a:t>+</a:t>
              </a:r>
              <a:endParaRPr lang="en-US" altLang="zh-CN">
                <a:solidFill>
                  <a:srgbClr val="000000"/>
                </a:solidFill>
                <a:latin typeface="Times New Roman" panose="02020603050405020304" pitchFamily="18" charset="0"/>
              </a:endParaRPr>
            </a:p>
          </p:txBody>
        </p:sp>
        <p:sp>
          <p:nvSpPr>
            <p:cNvPr id="26" name="Rectangle 198"/>
            <p:cNvSpPr>
              <a:spLocks noChangeArrowheads="1"/>
            </p:cNvSpPr>
            <p:nvPr/>
          </p:nvSpPr>
          <p:spPr bwMode="auto">
            <a:xfrm>
              <a:off x="2013" y="3405"/>
              <a:ext cx="707"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700">
                  <a:solidFill>
                    <a:srgbClr val="000000"/>
                  </a:solidFill>
                  <a:latin typeface="Symbol" panose="05050102010706020507" pitchFamily="18" charset="2"/>
                </a:rPr>
                <a:t>+</a:t>
              </a:r>
              <a:endParaRPr lang="en-US" altLang="zh-CN">
                <a:solidFill>
                  <a:srgbClr val="000000"/>
                </a:solidFill>
                <a:latin typeface="Times New Roman" panose="02020603050405020304" pitchFamily="18" charset="0"/>
              </a:endParaRPr>
            </a:p>
          </p:txBody>
        </p:sp>
        <p:sp>
          <p:nvSpPr>
            <p:cNvPr id="27" name="Rectangle 201"/>
            <p:cNvSpPr>
              <a:spLocks noChangeArrowheads="1"/>
            </p:cNvSpPr>
            <p:nvPr/>
          </p:nvSpPr>
          <p:spPr bwMode="auto">
            <a:xfrm>
              <a:off x="1044" y="680"/>
              <a:ext cx="689"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300">
                  <a:solidFill>
                    <a:srgbClr val="000000"/>
                  </a:solidFill>
                  <a:latin typeface="Symbol" panose="05050102010706020507" pitchFamily="18" charset="2"/>
                </a:rPr>
                <a:t>-</a:t>
              </a:r>
              <a:endParaRPr lang="en-US" altLang="zh-CN">
                <a:solidFill>
                  <a:srgbClr val="000000"/>
                </a:solidFill>
                <a:latin typeface="Times New Roman" panose="02020603050405020304" pitchFamily="18" charset="0"/>
              </a:endParaRPr>
            </a:p>
          </p:txBody>
        </p:sp>
        <p:sp>
          <p:nvSpPr>
            <p:cNvPr id="28" name="Freeform 219"/>
            <p:cNvSpPr>
              <a:spLocks noEditPoints="1"/>
            </p:cNvSpPr>
            <p:nvPr/>
          </p:nvSpPr>
          <p:spPr bwMode="auto">
            <a:xfrm>
              <a:off x="1299" y="2811"/>
              <a:ext cx="2958" cy="61"/>
            </a:xfrm>
            <a:custGeom>
              <a:avLst/>
              <a:gdLst>
                <a:gd name="T0" fmla="*/ 0 w 2958"/>
                <a:gd name="T1" fmla="*/ 25 h 61"/>
                <a:gd name="T2" fmla="*/ 2905 w 2958"/>
                <a:gd name="T3" fmla="*/ 25 h 61"/>
                <a:gd name="T4" fmla="*/ 2905 w 2958"/>
                <a:gd name="T5" fmla="*/ 36 h 61"/>
                <a:gd name="T6" fmla="*/ 0 w 2958"/>
                <a:gd name="T7" fmla="*/ 36 h 61"/>
                <a:gd name="T8" fmla="*/ 0 w 2958"/>
                <a:gd name="T9" fmla="*/ 25 h 61"/>
                <a:gd name="T10" fmla="*/ 2894 w 2958"/>
                <a:gd name="T11" fmla="*/ 0 h 61"/>
                <a:gd name="T12" fmla="*/ 2958 w 2958"/>
                <a:gd name="T13" fmla="*/ 30 h 61"/>
                <a:gd name="T14" fmla="*/ 2894 w 2958"/>
                <a:gd name="T15" fmla="*/ 61 h 61"/>
                <a:gd name="T16" fmla="*/ 2894 w 2958"/>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8" h="61">
                  <a:moveTo>
                    <a:pt x="0" y="25"/>
                  </a:moveTo>
                  <a:lnTo>
                    <a:pt x="2905" y="25"/>
                  </a:lnTo>
                  <a:lnTo>
                    <a:pt x="2905" y="36"/>
                  </a:lnTo>
                  <a:lnTo>
                    <a:pt x="0" y="36"/>
                  </a:lnTo>
                  <a:lnTo>
                    <a:pt x="0" y="25"/>
                  </a:lnTo>
                  <a:close/>
                  <a:moveTo>
                    <a:pt x="2894" y="0"/>
                  </a:moveTo>
                  <a:lnTo>
                    <a:pt x="2958" y="30"/>
                  </a:lnTo>
                  <a:lnTo>
                    <a:pt x="2894" y="61"/>
                  </a:lnTo>
                  <a:lnTo>
                    <a:pt x="2894" y="0"/>
                  </a:lnTo>
                  <a:close/>
                </a:path>
              </a:pathLst>
            </a:custGeom>
            <a:solidFill>
              <a:srgbClr val="000000"/>
            </a:solidFill>
            <a:ln w="1588" cap="flat">
              <a:solidFill>
                <a:srgbClr val="000000"/>
              </a:solidFill>
              <a:prstDash val="solid"/>
              <a:bevel/>
              <a:headEnd/>
              <a:tailEnd/>
            </a:ln>
          </p:spPr>
          <p:txBody>
            <a:bodyPr/>
            <a:lstStyle/>
            <a:p>
              <a:endParaRPr lang="zh-CN" altLang="en-US"/>
            </a:p>
          </p:txBody>
        </p:sp>
        <p:sp>
          <p:nvSpPr>
            <p:cNvPr id="29" name="Freeform 220"/>
            <p:cNvSpPr>
              <a:spLocks noEditPoints="1"/>
            </p:cNvSpPr>
            <p:nvPr/>
          </p:nvSpPr>
          <p:spPr bwMode="auto">
            <a:xfrm>
              <a:off x="1794" y="665"/>
              <a:ext cx="64" cy="2833"/>
            </a:xfrm>
            <a:custGeom>
              <a:avLst/>
              <a:gdLst>
                <a:gd name="T0" fmla="*/ 26 w 64"/>
                <a:gd name="T1" fmla="*/ 2833 h 2833"/>
                <a:gd name="T2" fmla="*/ 27 w 64"/>
                <a:gd name="T3" fmla="*/ 52 h 2833"/>
                <a:gd name="T4" fmla="*/ 37 w 64"/>
                <a:gd name="T5" fmla="*/ 52 h 2833"/>
                <a:gd name="T6" fmla="*/ 37 w 64"/>
                <a:gd name="T7" fmla="*/ 2833 h 2833"/>
                <a:gd name="T8" fmla="*/ 26 w 64"/>
                <a:gd name="T9" fmla="*/ 2833 h 2833"/>
                <a:gd name="T10" fmla="*/ 0 w 64"/>
                <a:gd name="T11" fmla="*/ 62 h 2833"/>
                <a:gd name="T12" fmla="*/ 32 w 64"/>
                <a:gd name="T13" fmla="*/ 0 h 2833"/>
                <a:gd name="T14" fmla="*/ 64 w 64"/>
                <a:gd name="T15" fmla="*/ 62 h 2833"/>
                <a:gd name="T16" fmla="*/ 0 w 64"/>
                <a:gd name="T17" fmla="*/ 62 h 2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833">
                  <a:moveTo>
                    <a:pt x="26" y="2833"/>
                  </a:moveTo>
                  <a:lnTo>
                    <a:pt x="27" y="52"/>
                  </a:lnTo>
                  <a:lnTo>
                    <a:pt x="37" y="52"/>
                  </a:lnTo>
                  <a:lnTo>
                    <a:pt x="37" y="2833"/>
                  </a:lnTo>
                  <a:lnTo>
                    <a:pt x="26" y="2833"/>
                  </a:lnTo>
                  <a:close/>
                  <a:moveTo>
                    <a:pt x="0" y="62"/>
                  </a:moveTo>
                  <a:lnTo>
                    <a:pt x="32" y="0"/>
                  </a:lnTo>
                  <a:lnTo>
                    <a:pt x="64" y="62"/>
                  </a:lnTo>
                  <a:lnTo>
                    <a:pt x="0" y="62"/>
                  </a:lnTo>
                  <a:close/>
                </a:path>
              </a:pathLst>
            </a:custGeom>
            <a:solidFill>
              <a:srgbClr val="000000"/>
            </a:solidFill>
            <a:ln w="1588" cap="flat">
              <a:solidFill>
                <a:srgbClr val="000000"/>
              </a:solidFill>
              <a:prstDash val="solid"/>
              <a:bevel/>
              <a:headEnd/>
              <a:tailEnd/>
            </a:ln>
          </p:spPr>
          <p:txBody>
            <a:bodyPr/>
            <a:lstStyle/>
            <a:p>
              <a:endParaRPr lang="zh-CN" altLang="en-US"/>
            </a:p>
          </p:txBody>
        </p:sp>
        <p:sp>
          <p:nvSpPr>
            <p:cNvPr id="30" name="Line 221"/>
            <p:cNvSpPr>
              <a:spLocks noChangeShapeType="1"/>
            </p:cNvSpPr>
            <p:nvPr/>
          </p:nvSpPr>
          <p:spPr bwMode="auto">
            <a:xfrm>
              <a:off x="2174" y="2772"/>
              <a:ext cx="1" cy="7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222"/>
            <p:cNvSpPr>
              <a:spLocks noChangeShapeType="1"/>
            </p:cNvSpPr>
            <p:nvPr/>
          </p:nvSpPr>
          <p:spPr bwMode="auto">
            <a:xfrm>
              <a:off x="2513" y="2772"/>
              <a:ext cx="1" cy="7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223"/>
            <p:cNvSpPr>
              <a:spLocks noChangeShapeType="1"/>
            </p:cNvSpPr>
            <p:nvPr/>
          </p:nvSpPr>
          <p:spPr bwMode="auto">
            <a:xfrm>
              <a:off x="2839" y="2776"/>
              <a:ext cx="1" cy="7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224"/>
            <p:cNvSpPr>
              <a:spLocks noChangeShapeType="1"/>
            </p:cNvSpPr>
            <p:nvPr/>
          </p:nvSpPr>
          <p:spPr bwMode="auto">
            <a:xfrm>
              <a:off x="3204" y="2765"/>
              <a:ext cx="1" cy="7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225"/>
            <p:cNvSpPr>
              <a:spLocks noChangeShapeType="1"/>
            </p:cNvSpPr>
            <p:nvPr/>
          </p:nvSpPr>
          <p:spPr bwMode="auto">
            <a:xfrm>
              <a:off x="3548" y="2767"/>
              <a:ext cx="1" cy="7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226"/>
            <p:cNvSpPr>
              <a:spLocks noChangeShapeType="1"/>
            </p:cNvSpPr>
            <p:nvPr/>
          </p:nvSpPr>
          <p:spPr bwMode="auto">
            <a:xfrm>
              <a:off x="1824" y="2524"/>
              <a:ext cx="54" cy="1"/>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227"/>
            <p:cNvSpPr>
              <a:spLocks noChangeShapeType="1"/>
            </p:cNvSpPr>
            <p:nvPr/>
          </p:nvSpPr>
          <p:spPr bwMode="auto">
            <a:xfrm>
              <a:off x="1820" y="2195"/>
              <a:ext cx="54" cy="1"/>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228"/>
            <p:cNvSpPr>
              <a:spLocks noChangeShapeType="1"/>
            </p:cNvSpPr>
            <p:nvPr/>
          </p:nvSpPr>
          <p:spPr bwMode="auto">
            <a:xfrm>
              <a:off x="1832" y="1872"/>
              <a:ext cx="54" cy="1"/>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229"/>
            <p:cNvSpPr>
              <a:spLocks noChangeShapeType="1"/>
            </p:cNvSpPr>
            <p:nvPr/>
          </p:nvSpPr>
          <p:spPr bwMode="auto">
            <a:xfrm>
              <a:off x="1829" y="1550"/>
              <a:ext cx="53" cy="1"/>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230"/>
            <p:cNvSpPr>
              <a:spLocks noChangeShapeType="1"/>
            </p:cNvSpPr>
            <p:nvPr/>
          </p:nvSpPr>
          <p:spPr bwMode="auto">
            <a:xfrm>
              <a:off x="1829" y="1241"/>
              <a:ext cx="53" cy="1"/>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231"/>
            <p:cNvSpPr>
              <a:spLocks noChangeShapeType="1"/>
            </p:cNvSpPr>
            <p:nvPr/>
          </p:nvSpPr>
          <p:spPr bwMode="auto">
            <a:xfrm flipV="1">
              <a:off x="2875" y="850"/>
              <a:ext cx="749" cy="868"/>
            </a:xfrm>
            <a:prstGeom prst="line">
              <a:avLst/>
            </a:prstGeom>
            <a:noFill/>
            <a:ln w="10160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1" name="Group 281"/>
            <p:cNvGrpSpPr>
              <a:grpSpLocks/>
            </p:cNvGrpSpPr>
            <p:nvPr/>
          </p:nvGrpSpPr>
          <p:grpSpPr bwMode="auto">
            <a:xfrm>
              <a:off x="1890" y="2882"/>
              <a:ext cx="123" cy="169"/>
              <a:chOff x="1890" y="2882"/>
              <a:chExt cx="123" cy="169"/>
            </a:xfrm>
          </p:grpSpPr>
          <p:sp>
            <p:nvSpPr>
              <p:cNvPr id="66" name="Rectangle 279"/>
              <p:cNvSpPr>
                <a:spLocks noChangeArrowheads="1"/>
              </p:cNvSpPr>
              <p:nvPr/>
            </p:nvSpPr>
            <p:spPr bwMode="auto">
              <a:xfrm>
                <a:off x="1890" y="2882"/>
                <a:ext cx="123" cy="1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7" name="Rectangle 280"/>
              <p:cNvSpPr>
                <a:spLocks noChangeArrowheads="1"/>
              </p:cNvSpPr>
              <p:nvPr/>
            </p:nvSpPr>
            <p:spPr bwMode="auto">
              <a:xfrm>
                <a:off x="1890" y="2882"/>
                <a:ext cx="123" cy="169"/>
              </a:xfrm>
              <a:prstGeom prst="rect">
                <a:avLst/>
              </a:prstGeom>
              <a:noFill/>
              <a:ln w="12700" cap="rnd">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2" name="Rectangle 282"/>
            <p:cNvSpPr>
              <a:spLocks noChangeArrowheads="1"/>
            </p:cNvSpPr>
            <p:nvPr/>
          </p:nvSpPr>
          <p:spPr bwMode="auto">
            <a:xfrm>
              <a:off x="1894" y="2906"/>
              <a:ext cx="616"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a:solidFill>
                    <a:srgbClr val="000000"/>
                  </a:solidFill>
                  <a:latin typeface="Times New Roman" panose="02020603050405020304" pitchFamily="18" charset="0"/>
                </a:rPr>
                <a:t> </a:t>
              </a:r>
              <a:endParaRPr lang="en-US" altLang="zh-CN">
                <a:solidFill>
                  <a:srgbClr val="000000"/>
                </a:solidFill>
                <a:latin typeface="Times New Roman" panose="02020603050405020304" pitchFamily="18" charset="0"/>
              </a:endParaRPr>
            </a:p>
          </p:txBody>
        </p:sp>
        <p:sp>
          <p:nvSpPr>
            <p:cNvPr id="43" name="Rectangle 284"/>
            <p:cNvSpPr>
              <a:spLocks noChangeArrowheads="1"/>
            </p:cNvSpPr>
            <p:nvPr/>
          </p:nvSpPr>
          <p:spPr bwMode="auto">
            <a:xfrm>
              <a:off x="2760" y="441"/>
              <a:ext cx="12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1">
                  <a:solidFill>
                    <a:srgbClr val="000000"/>
                  </a:solidFill>
                  <a:latin typeface="Times New Roman" panose="02020603050405020304" pitchFamily="18" charset="0"/>
                </a:rPr>
                <a:t>d</a:t>
              </a:r>
              <a:r>
                <a:rPr lang="en-US" altLang="zh-CN" baseline="-25000">
                  <a:solidFill>
                    <a:srgbClr val="000000"/>
                  </a:solidFill>
                  <a:latin typeface="Times New Roman" panose="02020603050405020304" pitchFamily="18" charset="0"/>
                </a:rPr>
                <a:t>23</a:t>
              </a:r>
              <a:r>
                <a:rPr lang="en-US" altLang="zh-CN">
                  <a:solidFill>
                    <a:srgbClr val="000000"/>
                  </a:solidFill>
                  <a:latin typeface="Times New Roman" panose="02020603050405020304" pitchFamily="18" charset="0"/>
                </a:rPr>
                <a:t>(</a:t>
              </a:r>
              <a:r>
                <a:rPr lang="en-US" altLang="zh-CN" b="1" i="1">
                  <a:solidFill>
                    <a:srgbClr val="000000"/>
                  </a:solidFill>
                  <a:latin typeface="Times New Roman" panose="02020603050405020304" pitchFamily="18" charset="0"/>
                </a:rPr>
                <a:t>X</a:t>
              </a:r>
              <a:r>
                <a:rPr lang="en-US" altLang="zh-CN">
                  <a:solidFill>
                    <a:srgbClr val="000000"/>
                  </a:solidFill>
                  <a:latin typeface="Times New Roman" panose="02020603050405020304" pitchFamily="18" charset="0"/>
                </a:rPr>
                <a:t>)=0</a:t>
              </a:r>
            </a:p>
          </p:txBody>
        </p:sp>
        <p:sp>
          <p:nvSpPr>
            <p:cNvPr id="44" name="Rectangle 285"/>
            <p:cNvSpPr>
              <a:spLocks noChangeArrowheads="1"/>
            </p:cNvSpPr>
            <p:nvPr/>
          </p:nvSpPr>
          <p:spPr bwMode="auto">
            <a:xfrm>
              <a:off x="372" y="520"/>
              <a:ext cx="12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1">
                  <a:solidFill>
                    <a:srgbClr val="000000"/>
                  </a:solidFill>
                  <a:latin typeface="Times New Roman" panose="02020603050405020304" pitchFamily="18" charset="0"/>
                </a:rPr>
                <a:t>d</a:t>
              </a:r>
              <a:r>
                <a:rPr lang="en-US" altLang="zh-CN" baseline="-25000">
                  <a:solidFill>
                    <a:srgbClr val="000000"/>
                  </a:solidFill>
                  <a:latin typeface="Times New Roman" panose="02020603050405020304" pitchFamily="18" charset="0"/>
                </a:rPr>
                <a:t>12</a:t>
              </a:r>
              <a:r>
                <a:rPr lang="en-US" altLang="zh-CN">
                  <a:solidFill>
                    <a:srgbClr val="000000"/>
                  </a:solidFill>
                  <a:latin typeface="Times New Roman" panose="02020603050405020304" pitchFamily="18" charset="0"/>
                </a:rPr>
                <a:t>(</a:t>
              </a:r>
              <a:r>
                <a:rPr lang="en-US" altLang="zh-CN" b="1" i="1">
                  <a:solidFill>
                    <a:srgbClr val="000000"/>
                  </a:solidFill>
                  <a:latin typeface="Times New Roman" panose="02020603050405020304" pitchFamily="18" charset="0"/>
                </a:rPr>
                <a:t>X</a:t>
              </a:r>
              <a:r>
                <a:rPr lang="en-US" altLang="zh-CN">
                  <a:solidFill>
                    <a:srgbClr val="000000"/>
                  </a:solidFill>
                  <a:latin typeface="Times New Roman" panose="02020603050405020304" pitchFamily="18" charset="0"/>
                </a:rPr>
                <a:t>)=0</a:t>
              </a:r>
            </a:p>
          </p:txBody>
        </p:sp>
        <p:sp>
          <p:nvSpPr>
            <p:cNvPr id="45" name="Rectangle 294"/>
            <p:cNvSpPr>
              <a:spLocks noChangeArrowheads="1"/>
            </p:cNvSpPr>
            <p:nvPr/>
          </p:nvSpPr>
          <p:spPr bwMode="auto">
            <a:xfrm>
              <a:off x="1979" y="3674"/>
              <a:ext cx="12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1">
                  <a:solidFill>
                    <a:srgbClr val="000000"/>
                  </a:solidFill>
                  <a:latin typeface="Times New Roman" panose="02020603050405020304" pitchFamily="18" charset="0"/>
                </a:rPr>
                <a:t>d</a:t>
              </a:r>
              <a:r>
                <a:rPr lang="en-US" altLang="zh-CN" baseline="-25000">
                  <a:solidFill>
                    <a:srgbClr val="000000"/>
                  </a:solidFill>
                  <a:latin typeface="Times New Roman" panose="02020603050405020304" pitchFamily="18" charset="0"/>
                </a:rPr>
                <a:t>13</a:t>
              </a:r>
              <a:r>
                <a:rPr lang="en-US" altLang="zh-CN">
                  <a:solidFill>
                    <a:srgbClr val="000000"/>
                  </a:solidFill>
                  <a:latin typeface="Times New Roman" panose="02020603050405020304" pitchFamily="18" charset="0"/>
                </a:rPr>
                <a:t>(</a:t>
              </a:r>
              <a:r>
                <a:rPr lang="en-US" altLang="zh-CN" b="1" i="1">
                  <a:solidFill>
                    <a:srgbClr val="000000"/>
                  </a:solidFill>
                  <a:latin typeface="Times New Roman" panose="02020603050405020304" pitchFamily="18" charset="0"/>
                </a:rPr>
                <a:t>X</a:t>
              </a:r>
              <a:r>
                <a:rPr lang="en-US" altLang="zh-CN">
                  <a:solidFill>
                    <a:srgbClr val="000000"/>
                  </a:solidFill>
                  <a:latin typeface="Times New Roman" panose="02020603050405020304" pitchFamily="18" charset="0"/>
                </a:rPr>
                <a:t>)=0</a:t>
              </a:r>
            </a:p>
          </p:txBody>
        </p:sp>
        <p:sp>
          <p:nvSpPr>
            <p:cNvPr id="46" name="AutoShape 295"/>
            <p:cNvSpPr>
              <a:spLocks noChangeArrowheads="1"/>
            </p:cNvSpPr>
            <p:nvPr/>
          </p:nvSpPr>
          <p:spPr bwMode="auto">
            <a:xfrm>
              <a:off x="4065" y="2965"/>
              <a:ext cx="963" cy="894"/>
            </a:xfrm>
            <a:prstGeom prst="wedgeRoundRectCallout">
              <a:avLst>
                <a:gd name="adj1" fmla="val -184685"/>
                <a:gd name="adj2" fmla="val -158838"/>
                <a:gd name="adj3" fmla="val 16667"/>
              </a:avLst>
            </a:prstGeom>
            <a:solidFill>
              <a:srgbClr val="FFFF99"/>
            </a:solidFill>
            <a:ln w="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000000"/>
                </a:solidFill>
                <a:latin typeface="Times New Roman" panose="02020603050405020304" pitchFamily="18" charset="0"/>
              </a:endParaRPr>
            </a:p>
          </p:txBody>
        </p:sp>
        <p:grpSp>
          <p:nvGrpSpPr>
            <p:cNvPr id="47" name="Group 275"/>
            <p:cNvGrpSpPr>
              <a:grpSpLocks/>
            </p:cNvGrpSpPr>
            <p:nvPr/>
          </p:nvGrpSpPr>
          <p:grpSpPr bwMode="auto">
            <a:xfrm>
              <a:off x="3603" y="3003"/>
              <a:ext cx="1371" cy="755"/>
              <a:chOff x="1560" y="950"/>
              <a:chExt cx="1371" cy="755"/>
            </a:xfrm>
          </p:grpSpPr>
          <p:sp>
            <p:nvSpPr>
              <p:cNvPr id="48" name="Rectangle 257"/>
              <p:cNvSpPr>
                <a:spLocks noChangeArrowheads="1"/>
              </p:cNvSpPr>
              <p:nvPr/>
            </p:nvSpPr>
            <p:spPr bwMode="auto">
              <a:xfrm>
                <a:off x="2183" y="1202"/>
                <a:ext cx="74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000000"/>
                    </a:solidFill>
                    <a:latin typeface="Times New Roman" panose="02020603050405020304" pitchFamily="18" charset="0"/>
                  </a:rPr>
                  <a:t>IR</a:t>
                </a:r>
                <a:endParaRPr lang="en-US" altLang="zh-CN">
                  <a:solidFill>
                    <a:srgbClr val="000000"/>
                  </a:solidFill>
                  <a:latin typeface="Times New Roman" panose="02020603050405020304" pitchFamily="18" charset="0"/>
                </a:endParaRPr>
              </a:p>
            </p:txBody>
          </p:sp>
          <p:sp>
            <p:nvSpPr>
              <p:cNvPr id="49" name="Rectangle 258"/>
              <p:cNvSpPr>
                <a:spLocks noChangeArrowheads="1"/>
              </p:cNvSpPr>
              <p:nvPr/>
            </p:nvSpPr>
            <p:spPr bwMode="auto">
              <a:xfrm>
                <a:off x="1987" y="1440"/>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000000"/>
                    </a:solidFill>
                    <a:latin typeface="Times New Roman" panose="02020603050405020304" pitchFamily="18" charset="0"/>
                  </a:rPr>
                  <a:t>0</a:t>
                </a:r>
                <a:endParaRPr lang="en-US" altLang="zh-CN">
                  <a:solidFill>
                    <a:srgbClr val="000000"/>
                  </a:solidFill>
                  <a:latin typeface="Times New Roman" panose="02020603050405020304" pitchFamily="18" charset="0"/>
                </a:endParaRPr>
              </a:p>
            </p:txBody>
          </p:sp>
          <p:sp>
            <p:nvSpPr>
              <p:cNvPr id="50" name="Rectangle 259"/>
              <p:cNvSpPr>
                <a:spLocks noChangeArrowheads="1"/>
              </p:cNvSpPr>
              <p:nvPr/>
            </p:nvSpPr>
            <p:spPr bwMode="auto">
              <a:xfrm>
                <a:off x="1977" y="1202"/>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000000"/>
                    </a:solidFill>
                    <a:latin typeface="Times New Roman" panose="02020603050405020304" pitchFamily="18" charset="0"/>
                  </a:rPr>
                  <a:t>0</a:t>
                </a:r>
                <a:endParaRPr lang="en-US" altLang="zh-CN">
                  <a:solidFill>
                    <a:srgbClr val="000000"/>
                  </a:solidFill>
                  <a:latin typeface="Times New Roman" panose="02020603050405020304" pitchFamily="18" charset="0"/>
                </a:endParaRPr>
              </a:p>
            </p:txBody>
          </p:sp>
          <p:sp>
            <p:nvSpPr>
              <p:cNvPr id="51" name="Rectangle 260"/>
              <p:cNvSpPr>
                <a:spLocks noChangeArrowheads="1"/>
              </p:cNvSpPr>
              <p:nvPr/>
            </p:nvSpPr>
            <p:spPr bwMode="auto">
              <a:xfrm>
                <a:off x="1978" y="966"/>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000000"/>
                    </a:solidFill>
                    <a:latin typeface="Times New Roman" panose="02020603050405020304" pitchFamily="18" charset="0"/>
                  </a:rPr>
                  <a:t>0</a:t>
                </a:r>
                <a:endParaRPr lang="en-US" altLang="zh-CN">
                  <a:solidFill>
                    <a:srgbClr val="000000"/>
                  </a:solidFill>
                  <a:latin typeface="Times New Roman" panose="02020603050405020304" pitchFamily="18" charset="0"/>
                </a:endParaRPr>
              </a:p>
            </p:txBody>
          </p:sp>
          <p:sp>
            <p:nvSpPr>
              <p:cNvPr id="52" name="Rectangle 261"/>
              <p:cNvSpPr>
                <a:spLocks noChangeArrowheads="1"/>
              </p:cNvSpPr>
              <p:nvPr/>
            </p:nvSpPr>
            <p:spPr bwMode="auto">
              <a:xfrm>
                <a:off x="1668" y="1538"/>
                <a:ext cx="676"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100">
                    <a:solidFill>
                      <a:srgbClr val="000000"/>
                    </a:solidFill>
                    <a:latin typeface="Times New Roman" panose="02020603050405020304" pitchFamily="18" charset="0"/>
                  </a:rPr>
                  <a:t>23</a:t>
                </a:r>
                <a:endParaRPr lang="en-US" altLang="zh-CN">
                  <a:solidFill>
                    <a:srgbClr val="000000"/>
                  </a:solidFill>
                  <a:latin typeface="Times New Roman" panose="02020603050405020304" pitchFamily="18" charset="0"/>
                </a:endParaRPr>
              </a:p>
            </p:txBody>
          </p:sp>
          <p:sp>
            <p:nvSpPr>
              <p:cNvPr id="53" name="Rectangle 262"/>
              <p:cNvSpPr>
                <a:spLocks noChangeArrowheads="1"/>
              </p:cNvSpPr>
              <p:nvPr/>
            </p:nvSpPr>
            <p:spPr bwMode="auto">
              <a:xfrm>
                <a:off x="1656" y="1300"/>
                <a:ext cx="676"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100">
                    <a:solidFill>
                      <a:srgbClr val="000000"/>
                    </a:solidFill>
                    <a:latin typeface="Times New Roman" panose="02020603050405020304" pitchFamily="18" charset="0"/>
                  </a:rPr>
                  <a:t>13</a:t>
                </a:r>
                <a:endParaRPr lang="en-US" altLang="zh-CN">
                  <a:solidFill>
                    <a:srgbClr val="000000"/>
                  </a:solidFill>
                  <a:latin typeface="Times New Roman" panose="02020603050405020304" pitchFamily="18" charset="0"/>
                </a:endParaRPr>
              </a:p>
            </p:txBody>
          </p:sp>
          <p:sp>
            <p:nvSpPr>
              <p:cNvPr id="54" name="Rectangle 263"/>
              <p:cNvSpPr>
                <a:spLocks noChangeArrowheads="1"/>
              </p:cNvSpPr>
              <p:nvPr/>
            </p:nvSpPr>
            <p:spPr bwMode="auto">
              <a:xfrm>
                <a:off x="1656" y="1064"/>
                <a:ext cx="676"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100">
                    <a:solidFill>
                      <a:srgbClr val="000000"/>
                    </a:solidFill>
                    <a:latin typeface="Times New Roman" panose="02020603050405020304" pitchFamily="18" charset="0"/>
                  </a:rPr>
                  <a:t>12</a:t>
                </a:r>
                <a:endParaRPr lang="en-US" altLang="zh-CN">
                  <a:solidFill>
                    <a:srgbClr val="000000"/>
                  </a:solidFill>
                  <a:latin typeface="Times New Roman" panose="02020603050405020304" pitchFamily="18" charset="0"/>
                </a:endParaRPr>
              </a:p>
            </p:txBody>
          </p:sp>
          <p:sp>
            <p:nvSpPr>
              <p:cNvPr id="55" name="Rectangle 264"/>
              <p:cNvSpPr>
                <a:spLocks noChangeArrowheads="1"/>
              </p:cNvSpPr>
              <p:nvPr/>
            </p:nvSpPr>
            <p:spPr bwMode="auto">
              <a:xfrm>
                <a:off x="2087" y="1363"/>
                <a:ext cx="66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000000"/>
                    </a:solidFill>
                    <a:latin typeface="Symbol" panose="05050102010706020507" pitchFamily="18" charset="2"/>
                  </a:rPr>
                  <a:t>ï</a:t>
                </a:r>
                <a:endParaRPr lang="en-US" altLang="zh-CN">
                  <a:solidFill>
                    <a:srgbClr val="000000"/>
                  </a:solidFill>
                  <a:latin typeface="Times New Roman" panose="02020603050405020304" pitchFamily="18" charset="0"/>
                </a:endParaRPr>
              </a:p>
            </p:txBody>
          </p:sp>
          <p:sp>
            <p:nvSpPr>
              <p:cNvPr id="56" name="Rectangle 265"/>
              <p:cNvSpPr>
                <a:spLocks noChangeArrowheads="1"/>
              </p:cNvSpPr>
              <p:nvPr/>
            </p:nvSpPr>
            <p:spPr bwMode="auto">
              <a:xfrm>
                <a:off x="2087" y="1465"/>
                <a:ext cx="66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000000"/>
                    </a:solidFill>
                    <a:latin typeface="Symbol" panose="05050102010706020507" pitchFamily="18" charset="2"/>
                  </a:rPr>
                  <a:t>þ</a:t>
                </a:r>
                <a:endParaRPr lang="en-US" altLang="zh-CN">
                  <a:solidFill>
                    <a:srgbClr val="000000"/>
                  </a:solidFill>
                  <a:latin typeface="Times New Roman" panose="02020603050405020304" pitchFamily="18" charset="0"/>
                </a:endParaRPr>
              </a:p>
            </p:txBody>
          </p:sp>
          <p:sp>
            <p:nvSpPr>
              <p:cNvPr id="57" name="Rectangle 266"/>
              <p:cNvSpPr>
                <a:spLocks noChangeArrowheads="1"/>
              </p:cNvSpPr>
              <p:nvPr/>
            </p:nvSpPr>
            <p:spPr bwMode="auto">
              <a:xfrm>
                <a:off x="2087" y="1096"/>
                <a:ext cx="66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000000"/>
                    </a:solidFill>
                    <a:latin typeface="Symbol" panose="05050102010706020507" pitchFamily="18" charset="2"/>
                  </a:rPr>
                  <a:t>ï</a:t>
                </a:r>
                <a:endParaRPr lang="en-US" altLang="zh-CN">
                  <a:solidFill>
                    <a:srgbClr val="000000"/>
                  </a:solidFill>
                  <a:latin typeface="Times New Roman" panose="02020603050405020304" pitchFamily="18" charset="0"/>
                </a:endParaRPr>
              </a:p>
            </p:txBody>
          </p:sp>
          <p:sp>
            <p:nvSpPr>
              <p:cNvPr id="58" name="Rectangle 267"/>
              <p:cNvSpPr>
                <a:spLocks noChangeArrowheads="1"/>
              </p:cNvSpPr>
              <p:nvPr/>
            </p:nvSpPr>
            <p:spPr bwMode="auto">
              <a:xfrm>
                <a:off x="2087" y="1213"/>
                <a:ext cx="66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000000"/>
                    </a:solidFill>
                    <a:latin typeface="Symbol" panose="05050102010706020507" pitchFamily="18" charset="2"/>
                  </a:rPr>
                  <a:t>ý</a:t>
                </a:r>
                <a:endParaRPr lang="en-US" altLang="zh-CN">
                  <a:solidFill>
                    <a:srgbClr val="000000"/>
                  </a:solidFill>
                  <a:latin typeface="Times New Roman" panose="02020603050405020304" pitchFamily="18" charset="0"/>
                </a:endParaRPr>
              </a:p>
            </p:txBody>
          </p:sp>
          <p:sp>
            <p:nvSpPr>
              <p:cNvPr id="59" name="Rectangle 268"/>
              <p:cNvSpPr>
                <a:spLocks noChangeArrowheads="1"/>
              </p:cNvSpPr>
              <p:nvPr/>
            </p:nvSpPr>
            <p:spPr bwMode="auto">
              <a:xfrm>
                <a:off x="2087" y="961"/>
                <a:ext cx="66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000000"/>
                    </a:solidFill>
                    <a:latin typeface="Symbol" panose="05050102010706020507" pitchFamily="18" charset="2"/>
                  </a:rPr>
                  <a:t>ü</a:t>
                </a:r>
                <a:endParaRPr lang="en-US" altLang="zh-CN">
                  <a:solidFill>
                    <a:srgbClr val="000000"/>
                  </a:solidFill>
                  <a:latin typeface="Times New Roman" panose="02020603050405020304" pitchFamily="18" charset="0"/>
                </a:endParaRPr>
              </a:p>
            </p:txBody>
          </p:sp>
          <p:sp>
            <p:nvSpPr>
              <p:cNvPr id="60" name="Rectangle 269"/>
              <p:cNvSpPr>
                <a:spLocks noChangeArrowheads="1"/>
              </p:cNvSpPr>
              <p:nvPr/>
            </p:nvSpPr>
            <p:spPr bwMode="auto">
              <a:xfrm>
                <a:off x="1839" y="1424"/>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000000"/>
                    </a:solidFill>
                    <a:latin typeface="Symbol" panose="05050102010706020507" pitchFamily="18" charset="2"/>
                  </a:rPr>
                  <a:t>&lt;</a:t>
                </a:r>
                <a:endParaRPr lang="en-US" altLang="zh-CN">
                  <a:solidFill>
                    <a:srgbClr val="000000"/>
                  </a:solidFill>
                  <a:latin typeface="Times New Roman" panose="02020603050405020304" pitchFamily="18" charset="0"/>
                </a:endParaRPr>
              </a:p>
            </p:txBody>
          </p:sp>
          <p:sp>
            <p:nvSpPr>
              <p:cNvPr id="61" name="Rectangle 270"/>
              <p:cNvSpPr>
                <a:spLocks noChangeArrowheads="1"/>
              </p:cNvSpPr>
              <p:nvPr/>
            </p:nvSpPr>
            <p:spPr bwMode="auto">
              <a:xfrm>
                <a:off x="1829" y="1186"/>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000000"/>
                    </a:solidFill>
                    <a:latin typeface="Symbol" panose="05050102010706020507" pitchFamily="18" charset="2"/>
                  </a:rPr>
                  <a:t>&gt;</a:t>
                </a:r>
                <a:endParaRPr lang="en-US" altLang="zh-CN">
                  <a:solidFill>
                    <a:srgbClr val="000000"/>
                  </a:solidFill>
                  <a:latin typeface="Times New Roman" panose="02020603050405020304" pitchFamily="18" charset="0"/>
                </a:endParaRPr>
              </a:p>
            </p:txBody>
          </p:sp>
          <p:sp>
            <p:nvSpPr>
              <p:cNvPr id="62" name="Rectangle 271"/>
              <p:cNvSpPr>
                <a:spLocks noChangeArrowheads="1"/>
              </p:cNvSpPr>
              <p:nvPr/>
            </p:nvSpPr>
            <p:spPr bwMode="auto">
              <a:xfrm>
                <a:off x="1830" y="950"/>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a:solidFill>
                      <a:srgbClr val="000000"/>
                    </a:solidFill>
                    <a:latin typeface="Symbol" panose="05050102010706020507" pitchFamily="18" charset="2"/>
                  </a:rPr>
                  <a:t>&lt;</a:t>
                </a:r>
                <a:endParaRPr lang="en-US" altLang="zh-CN">
                  <a:solidFill>
                    <a:srgbClr val="000000"/>
                  </a:solidFill>
                  <a:latin typeface="Times New Roman" panose="02020603050405020304" pitchFamily="18" charset="0"/>
                </a:endParaRPr>
              </a:p>
            </p:txBody>
          </p:sp>
          <p:sp>
            <p:nvSpPr>
              <p:cNvPr id="63" name="Rectangle 272"/>
              <p:cNvSpPr>
                <a:spLocks noChangeArrowheads="1"/>
              </p:cNvSpPr>
              <p:nvPr/>
            </p:nvSpPr>
            <p:spPr bwMode="auto">
              <a:xfrm>
                <a:off x="1560" y="1440"/>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sp>
            <p:nvSpPr>
              <p:cNvPr id="64" name="Rectangle 273"/>
              <p:cNvSpPr>
                <a:spLocks noChangeArrowheads="1"/>
              </p:cNvSpPr>
              <p:nvPr/>
            </p:nvSpPr>
            <p:spPr bwMode="auto">
              <a:xfrm>
                <a:off x="1560" y="1202"/>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sp>
            <p:nvSpPr>
              <p:cNvPr id="65" name="Rectangle 274"/>
              <p:cNvSpPr>
                <a:spLocks noChangeArrowheads="1"/>
              </p:cNvSpPr>
              <p:nvPr/>
            </p:nvSpPr>
            <p:spPr bwMode="auto">
              <a:xfrm>
                <a:off x="1560" y="966"/>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i="1">
                    <a:solidFill>
                      <a:srgbClr val="000000"/>
                    </a:solidFill>
                    <a:latin typeface="Times New Roman" panose="02020603050405020304" pitchFamily="18" charset="0"/>
                  </a:rPr>
                  <a:t>d</a:t>
                </a:r>
                <a:endParaRPr lang="en-US" altLang="zh-CN">
                  <a:solidFill>
                    <a:srgbClr val="000000"/>
                  </a:solidFill>
                  <a:latin typeface="Times New Roman" panose="02020603050405020304" pitchFamily="18" charset="0"/>
                </a:endParaRPr>
              </a:p>
            </p:txBody>
          </p:sp>
        </p:grpSp>
      </p:grpSp>
    </p:spTree>
    <p:extLst>
      <p:ext uri="{BB962C8B-B14F-4D97-AF65-F5344CB8AC3E}">
        <p14:creationId xmlns:p14="http://schemas.microsoft.com/office/powerpoint/2010/main" val="27147168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smtClean="0"/>
              <a:t>线</a:t>
            </a:r>
            <a:r>
              <a:rPr lang="zh-CN" altLang="en-US" dirty="0" smtClean="0"/>
              <a:t>性判别分类</a:t>
            </a:r>
            <a:endParaRPr lang="zh-CN" altLang="en-US" dirty="0"/>
          </a:p>
        </p:txBody>
      </p:sp>
      <p:sp>
        <p:nvSpPr>
          <p:cNvPr id="21" name="Rectangle 5"/>
          <p:cNvSpPr>
            <a:spLocks noChangeArrowheads="1"/>
          </p:cNvSpPr>
          <p:nvPr/>
        </p:nvSpPr>
        <p:spPr bwMode="auto">
          <a:xfrm>
            <a:off x="1691680" y="1496973"/>
            <a:ext cx="569753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800" b="1" dirty="0" smtClean="0">
                <a:solidFill>
                  <a:srgbClr val="0000FF"/>
                </a:solidFill>
                <a:latin typeface="仿宋" panose="02010609060101010101" pitchFamily="49" charset="-122"/>
                <a:ea typeface="仿宋" panose="02010609060101010101" pitchFamily="49" charset="-122"/>
              </a:rPr>
              <a:t>一、判</a:t>
            </a:r>
            <a:r>
              <a:rPr lang="zh-CN" altLang="en-US" sz="2800" b="1" dirty="0" smtClean="0">
                <a:solidFill>
                  <a:srgbClr val="0000FF"/>
                </a:solidFill>
                <a:latin typeface="仿宋" panose="02010609060101010101" pitchFamily="49" charset="-122"/>
                <a:ea typeface="仿宋" panose="02010609060101010101" pitchFamily="49" charset="-122"/>
              </a:rPr>
              <a:t>别函数</a:t>
            </a:r>
            <a:r>
              <a:rPr lang="zh-CN" altLang="en-US" sz="2800" b="1" dirty="0">
                <a:solidFill>
                  <a:srgbClr val="0000FF"/>
                </a:solidFill>
                <a:latin typeface="仿宋" panose="02010609060101010101" pitchFamily="49" charset="-122"/>
                <a:ea typeface="仿宋" panose="02010609060101010101" pitchFamily="49" charset="-122"/>
              </a:rPr>
              <a:t>概念</a:t>
            </a:r>
          </a:p>
          <a:p>
            <a:pPr>
              <a:lnSpc>
                <a:spcPct val="150000"/>
              </a:lnSpc>
            </a:pPr>
            <a:r>
              <a:rPr lang="zh-CN" altLang="en-US" sz="2800" b="1" dirty="0" smtClean="0">
                <a:solidFill>
                  <a:srgbClr val="0000FF"/>
                </a:solidFill>
                <a:latin typeface="仿宋" panose="02010609060101010101" pitchFamily="49" charset="-122"/>
                <a:ea typeface="仿宋" panose="02010609060101010101" pitchFamily="49" charset="-122"/>
              </a:rPr>
              <a:t>二、线</a:t>
            </a:r>
            <a:r>
              <a:rPr lang="zh-CN" altLang="en-US" sz="2800" b="1" dirty="0">
                <a:solidFill>
                  <a:srgbClr val="0000FF"/>
                </a:solidFill>
                <a:latin typeface="仿宋" panose="02010609060101010101" pitchFamily="49" charset="-122"/>
                <a:ea typeface="仿宋" panose="02010609060101010101" pitchFamily="49" charset="-122"/>
              </a:rPr>
              <a:t>性判别函数</a:t>
            </a:r>
          </a:p>
          <a:p>
            <a:pPr>
              <a:lnSpc>
                <a:spcPct val="150000"/>
              </a:lnSpc>
            </a:pPr>
            <a:r>
              <a:rPr lang="zh-CN" altLang="en-US" sz="2800" b="1" dirty="0" smtClean="0">
                <a:solidFill>
                  <a:srgbClr val="0000FF"/>
                </a:solidFill>
                <a:latin typeface="仿宋" panose="02010609060101010101" pitchFamily="49" charset="-122"/>
                <a:ea typeface="仿宋" panose="02010609060101010101" pitchFamily="49" charset="-122"/>
              </a:rPr>
              <a:t>三、</a:t>
            </a:r>
            <a:r>
              <a:rPr lang="zh-CN" altLang="en-US" sz="2800" b="1" dirty="0" smtClean="0">
                <a:solidFill>
                  <a:srgbClr val="0000FF"/>
                </a:solidFill>
                <a:latin typeface="仿宋" panose="02010609060101010101" pitchFamily="49" charset="-122"/>
                <a:ea typeface="仿宋" panose="02010609060101010101" pitchFamily="49" charset="-122"/>
              </a:rPr>
              <a:t>线</a:t>
            </a:r>
            <a:r>
              <a:rPr lang="zh-CN" altLang="en-US" sz="2800" b="1" dirty="0" smtClean="0">
                <a:solidFill>
                  <a:srgbClr val="0000FF"/>
                </a:solidFill>
                <a:latin typeface="仿宋" panose="02010609060101010101" pitchFamily="49" charset="-122"/>
                <a:ea typeface="仿宋" panose="02010609060101010101" pitchFamily="49" charset="-122"/>
              </a:rPr>
              <a:t>性判别函数的解空间</a:t>
            </a:r>
            <a:endParaRPr lang="zh-CN" altLang="en-US" sz="2800" b="1" dirty="0">
              <a:solidFill>
                <a:srgbClr val="0000FF"/>
              </a:solidFill>
              <a:latin typeface="仿宋" panose="02010609060101010101" pitchFamily="49" charset="-122"/>
              <a:ea typeface="仿宋" panose="02010609060101010101" pitchFamily="49" charset="-122"/>
            </a:endParaRPr>
          </a:p>
          <a:p>
            <a:pPr>
              <a:lnSpc>
                <a:spcPct val="150000"/>
              </a:lnSpc>
            </a:pPr>
            <a:r>
              <a:rPr lang="zh-CN" altLang="en-US" sz="2800" b="1" dirty="0" smtClean="0">
                <a:solidFill>
                  <a:srgbClr val="0000FF"/>
                </a:solidFill>
                <a:latin typeface="仿宋" panose="02010609060101010101" pitchFamily="49" charset="-122"/>
                <a:ea typeface="仿宋" panose="02010609060101010101" pitchFamily="49" charset="-122"/>
              </a:rPr>
              <a:t>四、线</a:t>
            </a:r>
            <a:r>
              <a:rPr lang="zh-CN" altLang="en-US" sz="2800" b="1" dirty="0" smtClean="0">
                <a:solidFill>
                  <a:srgbClr val="0000FF"/>
                </a:solidFill>
                <a:latin typeface="仿宋" panose="02010609060101010101" pitchFamily="49" charset="-122"/>
                <a:ea typeface="仿宋" panose="02010609060101010101" pitchFamily="49" charset="-122"/>
              </a:rPr>
              <a:t>性判别函数的求解</a:t>
            </a:r>
            <a:endParaRPr lang="en-US" altLang="zh-CN" sz="2800" b="1" dirty="0">
              <a:solidFill>
                <a:srgbClr val="0000FF"/>
              </a:solidFill>
              <a:latin typeface="仿宋" panose="02010609060101010101" pitchFamily="49" charset="-122"/>
              <a:ea typeface="仿宋" panose="02010609060101010101" pitchFamily="49" charset="-122"/>
            </a:endParaRPr>
          </a:p>
          <a:p>
            <a:pPr>
              <a:lnSpc>
                <a:spcPct val="150000"/>
              </a:lnSpc>
            </a:pPr>
            <a:r>
              <a:rPr lang="zh-CN" altLang="en-US" sz="2800" b="1" dirty="0" smtClean="0">
                <a:solidFill>
                  <a:srgbClr val="0000FF"/>
                </a:solidFill>
                <a:latin typeface="仿宋" panose="02010609060101010101" pitchFamily="49" charset="-122"/>
                <a:ea typeface="仿宋" panose="02010609060101010101" pitchFamily="49" charset="-122"/>
              </a:rPr>
              <a:t>五、</a:t>
            </a:r>
            <a:r>
              <a:rPr lang="en-US" altLang="zh-CN" sz="2800" b="1" dirty="0" smtClean="0">
                <a:solidFill>
                  <a:srgbClr val="0000FF"/>
                </a:solidFill>
                <a:latin typeface="Cambria" panose="02040503050406030204" pitchFamily="18" charset="0"/>
                <a:ea typeface="仿宋" panose="02010609060101010101" pitchFamily="49" charset="-122"/>
              </a:rPr>
              <a:t>Fisher</a:t>
            </a:r>
            <a:r>
              <a:rPr lang="zh-CN" altLang="en-US" sz="2800" b="1" dirty="0">
                <a:solidFill>
                  <a:srgbClr val="0000FF"/>
                </a:solidFill>
                <a:latin typeface="仿宋" panose="02010609060101010101" pitchFamily="49" charset="-122"/>
                <a:ea typeface="仿宋" panose="02010609060101010101" pitchFamily="49" charset="-122"/>
              </a:rPr>
              <a:t>线性</a:t>
            </a:r>
            <a:r>
              <a:rPr lang="zh-CN" altLang="en-US" sz="2800" b="1" dirty="0" smtClean="0">
                <a:solidFill>
                  <a:srgbClr val="0000FF"/>
                </a:solidFill>
                <a:latin typeface="仿宋" panose="02010609060101010101" pitchFamily="49" charset="-122"/>
                <a:ea typeface="仿宋" panose="02010609060101010101" pitchFamily="49" charset="-122"/>
              </a:rPr>
              <a:t>判</a:t>
            </a:r>
            <a:r>
              <a:rPr lang="zh-CN" altLang="en-US" sz="2800" b="1" dirty="0" smtClean="0">
                <a:solidFill>
                  <a:srgbClr val="0000FF"/>
                </a:solidFill>
                <a:latin typeface="仿宋" panose="02010609060101010101" pitchFamily="49" charset="-122"/>
                <a:ea typeface="仿宋" panose="02010609060101010101" pitchFamily="49" charset="-122"/>
              </a:rPr>
              <a:t>别</a:t>
            </a:r>
            <a:r>
              <a:rPr lang="zh-CN" altLang="en-US" sz="2800" b="1" dirty="0">
                <a:solidFill>
                  <a:srgbClr val="0000FF"/>
                </a:solidFill>
                <a:latin typeface="仿宋" panose="02010609060101010101" pitchFamily="49" charset="-122"/>
                <a:ea typeface="仿宋" panose="02010609060101010101" pitchFamily="49" charset="-122"/>
              </a:rPr>
              <a:t>分析</a:t>
            </a:r>
            <a:endParaRPr lang="zh-CN" altLang="en-US" sz="2800" b="1" dirty="0">
              <a:solidFill>
                <a:srgbClr val="0000FF"/>
              </a:solidFill>
              <a:latin typeface="仿宋" panose="02010609060101010101" pitchFamily="49" charset="-122"/>
              <a:ea typeface="仿宋" panose="02010609060101010101" pitchFamily="49" charset="-122"/>
            </a:endParaRPr>
          </a:p>
          <a:p>
            <a:pPr>
              <a:lnSpc>
                <a:spcPct val="150000"/>
              </a:lnSpc>
            </a:pPr>
            <a:r>
              <a:rPr lang="zh-CN" altLang="en-US" sz="2800" b="1" dirty="0" smtClean="0">
                <a:solidFill>
                  <a:srgbClr val="0000FF"/>
                </a:solidFill>
                <a:latin typeface="仿宋" panose="02010609060101010101" pitchFamily="49" charset="-122"/>
                <a:ea typeface="仿宋" panose="02010609060101010101" pitchFamily="49" charset="-122"/>
              </a:rPr>
              <a:t>六、逻</a:t>
            </a:r>
            <a:r>
              <a:rPr lang="zh-CN" altLang="en-US" sz="2800" b="1" dirty="0" smtClean="0">
                <a:solidFill>
                  <a:srgbClr val="0000FF"/>
                </a:solidFill>
                <a:latin typeface="仿宋" panose="02010609060101010101" pitchFamily="49" charset="-122"/>
                <a:ea typeface="仿宋" panose="02010609060101010101" pitchFamily="49" charset="-122"/>
              </a:rPr>
              <a:t>辑回归与</a:t>
            </a:r>
            <a:r>
              <a:rPr lang="en-US" altLang="zh-CN" sz="2800" b="1" dirty="0" err="1">
                <a:solidFill>
                  <a:srgbClr val="0000FF"/>
                </a:solidFill>
                <a:latin typeface="Cambria" panose="02040503050406030204" pitchFamily="18" charset="0"/>
                <a:ea typeface="仿宋" panose="02010609060101010101" pitchFamily="49" charset="-122"/>
              </a:rPr>
              <a:t>Softmax</a:t>
            </a:r>
            <a:r>
              <a:rPr lang="zh-CN" altLang="en-US" sz="2800" b="1" dirty="0" smtClean="0">
                <a:solidFill>
                  <a:srgbClr val="0000FF"/>
                </a:solidFill>
                <a:latin typeface="仿宋" panose="02010609060101010101" pitchFamily="49" charset="-122"/>
                <a:ea typeface="仿宋" panose="02010609060101010101" pitchFamily="49" charset="-122"/>
              </a:rPr>
              <a:t>回</a:t>
            </a:r>
            <a:r>
              <a:rPr lang="zh-CN" altLang="en-US" sz="2800" b="1" dirty="0" smtClean="0">
                <a:solidFill>
                  <a:srgbClr val="0000FF"/>
                </a:solidFill>
                <a:latin typeface="仿宋" panose="02010609060101010101" pitchFamily="49" charset="-122"/>
                <a:ea typeface="仿宋" panose="02010609060101010101" pitchFamily="49" charset="-122"/>
              </a:rPr>
              <a:t>归</a:t>
            </a:r>
            <a:endParaRPr lang="en-US" altLang="zh-CN" sz="2800" b="1" dirty="0" smtClean="0">
              <a:solidFill>
                <a:srgbClr val="0000FF"/>
              </a:solidFill>
              <a:latin typeface="仿宋" panose="02010609060101010101" pitchFamily="49" charset="-122"/>
              <a:ea typeface="仿宋" panose="02010609060101010101" pitchFamily="49" charset="-122"/>
            </a:endParaRPr>
          </a:p>
          <a:p>
            <a:pPr>
              <a:lnSpc>
                <a:spcPct val="150000"/>
              </a:lnSpc>
            </a:pPr>
            <a:r>
              <a:rPr lang="zh-CN" altLang="en-US" sz="2800" b="1" dirty="0" smtClean="0">
                <a:solidFill>
                  <a:srgbClr val="0000FF"/>
                </a:solidFill>
                <a:latin typeface="仿宋" panose="02010609060101010101" pitchFamily="49" charset="-122"/>
                <a:ea typeface="仿宋" panose="02010609060101010101" pitchFamily="49" charset="-122"/>
              </a:rPr>
              <a:t>七、线性判别分类实验示例</a:t>
            </a:r>
            <a:endParaRPr lang="en-US" altLang="zh-CN" sz="2800" b="1" dirty="0" smtClean="0">
              <a:solidFill>
                <a:srgbClr val="0000FF"/>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9584610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8253" name="Object 13"/>
          <p:cNvGraphicFramePr>
            <a:graphicFrameLocks noChangeAspect="1"/>
          </p:cNvGraphicFramePr>
          <p:nvPr/>
        </p:nvGraphicFramePr>
        <p:xfrm>
          <a:off x="1206500" y="827088"/>
          <a:ext cx="2584450" cy="431800"/>
        </p:xfrm>
        <a:graphic>
          <a:graphicData uri="http://schemas.openxmlformats.org/presentationml/2006/ole">
            <mc:AlternateContent xmlns:mc="http://schemas.openxmlformats.org/markup-compatibility/2006">
              <mc:Choice xmlns:v="urn:schemas-microsoft-com:vml" Requires="v">
                <p:oleObj spid="_x0000_s188684" name="公式" r:id="rId3" imgW="1307880" imgH="215640" progId="Equation.3">
                  <p:embed/>
                </p:oleObj>
              </mc:Choice>
              <mc:Fallback>
                <p:oleObj name="公式" r:id="rId3" imgW="130788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500" y="827088"/>
                        <a:ext cx="258445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8252" name="Object 12"/>
          <p:cNvGraphicFramePr>
            <a:graphicFrameLocks noChangeAspect="1"/>
          </p:cNvGraphicFramePr>
          <p:nvPr/>
        </p:nvGraphicFramePr>
        <p:xfrm>
          <a:off x="3995738" y="814388"/>
          <a:ext cx="2058987" cy="457200"/>
        </p:xfrm>
        <a:graphic>
          <a:graphicData uri="http://schemas.openxmlformats.org/presentationml/2006/ole">
            <mc:AlternateContent xmlns:mc="http://schemas.openxmlformats.org/markup-compatibility/2006">
              <mc:Choice xmlns:v="urn:schemas-microsoft-com:vml" Requires="v">
                <p:oleObj spid="_x0000_s188685" name="公式" r:id="rId5" imgW="1028520" imgH="228600" progId="Equation.3">
                  <p:embed/>
                </p:oleObj>
              </mc:Choice>
              <mc:Fallback>
                <p:oleObj name="公式" r:id="rId5" imgW="102852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814388"/>
                        <a:ext cx="2058987"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8251" name="Object 11"/>
          <p:cNvGraphicFramePr>
            <a:graphicFrameLocks noChangeAspect="1"/>
          </p:cNvGraphicFramePr>
          <p:nvPr/>
        </p:nvGraphicFramePr>
        <p:xfrm>
          <a:off x="6296025" y="814388"/>
          <a:ext cx="2209800" cy="457200"/>
        </p:xfrm>
        <a:graphic>
          <a:graphicData uri="http://schemas.openxmlformats.org/presentationml/2006/ole">
            <mc:AlternateContent xmlns:mc="http://schemas.openxmlformats.org/markup-compatibility/2006">
              <mc:Choice xmlns:v="urn:schemas-microsoft-com:vml" Requires="v">
                <p:oleObj spid="_x0000_s188686" name="公式" r:id="rId7" imgW="1104840" imgH="228600" progId="Equation.3">
                  <p:embed/>
                </p:oleObj>
              </mc:Choice>
              <mc:Fallback>
                <p:oleObj name="公式" r:id="rId7" imgW="110484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6025" y="814388"/>
                        <a:ext cx="22098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8247" name="Object 7"/>
          <p:cNvGraphicFramePr>
            <a:graphicFrameLocks noChangeAspect="1"/>
          </p:cNvGraphicFramePr>
          <p:nvPr>
            <p:extLst>
              <p:ext uri="{D42A27DB-BD31-4B8C-83A1-F6EECF244321}">
                <p14:modId xmlns:p14="http://schemas.microsoft.com/office/powerpoint/2010/main" val="637959956"/>
              </p:ext>
            </p:extLst>
          </p:nvPr>
        </p:nvGraphicFramePr>
        <p:xfrm>
          <a:off x="5951538" y="4618509"/>
          <a:ext cx="2303462" cy="1474787"/>
        </p:xfrm>
        <a:graphic>
          <a:graphicData uri="http://schemas.openxmlformats.org/presentationml/2006/ole">
            <mc:AlternateContent xmlns:mc="http://schemas.openxmlformats.org/markup-compatibility/2006">
              <mc:Choice xmlns:v="urn:schemas-microsoft-com:vml" Requires="v">
                <p:oleObj spid="_x0000_s188687" name="公式" r:id="rId9" imgW="965160" imgH="736560" progId="Equation.3">
                  <p:embed/>
                </p:oleObj>
              </mc:Choice>
              <mc:Fallback>
                <p:oleObj name="公式" r:id="rId9" imgW="965160" imgH="7365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1538" y="4618509"/>
                        <a:ext cx="2303462" cy="1474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38316" name="Group 76"/>
          <p:cNvGrpSpPr>
            <a:grpSpLocks/>
          </p:cNvGrpSpPr>
          <p:nvPr/>
        </p:nvGrpSpPr>
        <p:grpSpPr bwMode="auto">
          <a:xfrm>
            <a:off x="5972175" y="6205810"/>
            <a:ext cx="2698750" cy="463550"/>
            <a:chOff x="3762" y="3720"/>
            <a:chExt cx="1700" cy="292"/>
          </a:xfrm>
        </p:grpSpPr>
        <p:sp>
          <p:nvSpPr>
            <p:cNvPr id="138262" name="Rectangle 22"/>
            <p:cNvSpPr>
              <a:spLocks noChangeArrowheads="1"/>
            </p:cNvSpPr>
            <p:nvPr/>
          </p:nvSpPr>
          <p:spPr bwMode="auto">
            <a:xfrm>
              <a:off x="3762" y="3720"/>
              <a:ext cx="170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dirty="0">
                  <a:solidFill>
                    <a:srgbClr val="000000"/>
                  </a:solidFill>
                  <a:latin typeface="Times New Roman" panose="02020603050405020304" pitchFamily="18" charset="0"/>
                </a:rPr>
                <a:t>与             值无关。</a:t>
              </a:r>
            </a:p>
          </p:txBody>
        </p:sp>
        <p:graphicFrame>
          <p:nvGraphicFramePr>
            <p:cNvPr id="138246" name="Object 6"/>
            <p:cNvGraphicFramePr>
              <a:graphicFrameLocks noChangeAspect="1"/>
            </p:cNvGraphicFramePr>
            <p:nvPr/>
          </p:nvGraphicFramePr>
          <p:xfrm>
            <a:off x="4074" y="3740"/>
            <a:ext cx="587" cy="272"/>
          </p:xfrm>
          <a:graphic>
            <a:graphicData uri="http://schemas.openxmlformats.org/presentationml/2006/ole">
              <mc:AlternateContent xmlns:mc="http://schemas.openxmlformats.org/markup-compatibility/2006">
                <mc:Choice xmlns:v="urn:schemas-microsoft-com:vml" Requires="v">
                  <p:oleObj spid="_x0000_s188688" name="公式" r:id="rId11" imgW="469800" imgH="215640" progId="Equation.3">
                    <p:embed/>
                  </p:oleObj>
                </mc:Choice>
                <mc:Fallback>
                  <p:oleObj name="公式" r:id="rId11" imgW="46980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74" y="3740"/>
                          <a:ext cx="587"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38254" name="Rectangle 14"/>
          <p:cNvSpPr>
            <a:spLocks noChangeArrowheads="1"/>
          </p:cNvSpPr>
          <p:nvPr/>
        </p:nvSpPr>
        <p:spPr bwMode="auto">
          <a:xfrm>
            <a:off x="306388" y="356543"/>
            <a:ext cx="695735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b="1" dirty="0" smtClean="0">
                <a:solidFill>
                  <a:srgbClr val="000000"/>
                </a:solidFill>
                <a:latin typeface="Times New Roman" panose="02020603050405020304" pitchFamily="18" charset="0"/>
              </a:rPr>
              <a:t>例 </a:t>
            </a:r>
            <a:r>
              <a:rPr lang="en-US" altLang="zh-CN" sz="2400" b="1" dirty="0" smtClean="0">
                <a:solidFill>
                  <a:srgbClr val="000000"/>
                </a:solidFill>
                <a:latin typeface="Times New Roman" panose="02020603050405020304" pitchFamily="18" charset="0"/>
              </a:rPr>
              <a:t>3</a:t>
            </a:r>
            <a:r>
              <a:rPr lang="en-US" altLang="zh-CN" sz="2400" dirty="0" smtClean="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一</a:t>
            </a:r>
            <a:r>
              <a:rPr lang="zh-CN" altLang="en-US" sz="2400" dirty="0" smtClean="0">
                <a:solidFill>
                  <a:srgbClr val="000000"/>
                </a:solidFill>
                <a:latin typeface="Times New Roman" panose="02020603050405020304" pitchFamily="18" charset="0"/>
              </a:rPr>
              <a:t>个</a:t>
            </a:r>
            <a:r>
              <a:rPr lang="zh-CN" altLang="en-US" sz="2400" dirty="0">
                <a:solidFill>
                  <a:srgbClr val="000000"/>
                </a:solidFill>
                <a:latin typeface="Times New Roman" panose="02020603050405020304" pitchFamily="18" charset="0"/>
              </a:rPr>
              <a:t>二维</a:t>
            </a:r>
            <a:r>
              <a:rPr lang="zh-CN" altLang="en-US" sz="2400" dirty="0" smtClean="0">
                <a:solidFill>
                  <a:srgbClr val="000000"/>
                </a:solidFill>
                <a:latin typeface="Times New Roman" panose="02020603050405020304" pitchFamily="18" charset="0"/>
              </a:rPr>
              <a:t>三</a:t>
            </a:r>
            <a:r>
              <a:rPr lang="zh-CN" altLang="en-US" sz="2400" dirty="0">
                <a:solidFill>
                  <a:srgbClr val="000000"/>
                </a:solidFill>
                <a:latin typeface="Times New Roman" panose="02020603050405020304" pitchFamily="18" charset="0"/>
              </a:rPr>
              <a:t>类问题</a:t>
            </a:r>
            <a:r>
              <a:rPr lang="zh-CN" altLang="en-US" sz="2400" dirty="0" smtClean="0">
                <a:solidFill>
                  <a:srgbClr val="000000"/>
                </a:solidFill>
                <a:latin typeface="Times New Roman" panose="02020603050405020304" pitchFamily="18" charset="0"/>
              </a:rPr>
              <a:t>，已知三</a:t>
            </a:r>
            <a:r>
              <a:rPr lang="zh-CN" altLang="en-US" sz="2400" dirty="0">
                <a:solidFill>
                  <a:srgbClr val="000000"/>
                </a:solidFill>
                <a:latin typeface="Times New Roman" panose="02020603050405020304" pitchFamily="18" charset="0"/>
              </a:rPr>
              <a:t>个判决函数为：</a:t>
            </a:r>
            <a:endParaRPr lang="zh-CN" altLang="en-US" sz="2400" dirty="0">
              <a:solidFill>
                <a:srgbClr val="000000"/>
              </a:solidFill>
              <a:latin typeface="Arial" panose="020B0604020202020204" pitchFamily="34" charset="0"/>
            </a:endParaRPr>
          </a:p>
        </p:txBody>
      </p:sp>
      <p:grpSp>
        <p:nvGrpSpPr>
          <p:cNvPr id="138264" name="Group 24"/>
          <p:cNvGrpSpPr>
            <a:grpSpLocks/>
          </p:cNvGrpSpPr>
          <p:nvPr/>
        </p:nvGrpSpPr>
        <p:grpSpPr bwMode="auto">
          <a:xfrm>
            <a:off x="279400" y="1262063"/>
            <a:ext cx="3914775" cy="487362"/>
            <a:chOff x="176" y="789"/>
            <a:chExt cx="2466" cy="307"/>
          </a:xfrm>
        </p:grpSpPr>
        <p:graphicFrame>
          <p:nvGraphicFramePr>
            <p:cNvPr id="138250" name="Object 10"/>
            <p:cNvGraphicFramePr>
              <a:graphicFrameLocks noChangeAspect="1"/>
            </p:cNvGraphicFramePr>
            <p:nvPr/>
          </p:nvGraphicFramePr>
          <p:xfrm>
            <a:off x="842" y="827"/>
            <a:ext cx="765" cy="260"/>
          </p:xfrm>
          <a:graphic>
            <a:graphicData uri="http://schemas.openxmlformats.org/presentationml/2006/ole">
              <mc:AlternateContent xmlns:mc="http://schemas.openxmlformats.org/markup-compatibility/2006">
                <mc:Choice xmlns:v="urn:schemas-microsoft-com:vml" Requires="v">
                  <p:oleObj spid="_x0000_s188689" name="公式" r:id="rId13" imgW="672840" imgH="228600" progId="Equation.3">
                    <p:embed/>
                  </p:oleObj>
                </mc:Choice>
                <mc:Fallback>
                  <p:oleObj name="公式" r:id="rId13" imgW="67284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2" y="827"/>
                          <a:ext cx="765" cy="2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8257" name="Rectangle 17"/>
            <p:cNvSpPr>
              <a:spLocks noChangeArrowheads="1"/>
            </p:cNvSpPr>
            <p:nvPr/>
          </p:nvSpPr>
          <p:spPr bwMode="auto">
            <a:xfrm>
              <a:off x="176" y="789"/>
              <a:ext cx="69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a:solidFill>
                    <a:srgbClr val="000000"/>
                  </a:solidFill>
                  <a:latin typeface="Times New Roman" panose="02020603050405020304" pitchFamily="18" charset="0"/>
                </a:rPr>
                <a:t>问模式</a:t>
              </a:r>
              <a:endParaRPr lang="zh-CN" altLang="en-US" sz="2400">
                <a:solidFill>
                  <a:srgbClr val="000000"/>
                </a:solidFill>
                <a:latin typeface="Arial" panose="020B0604020202020204" pitchFamily="34" charset="0"/>
              </a:endParaRPr>
            </a:p>
          </p:txBody>
        </p:sp>
        <p:sp>
          <p:nvSpPr>
            <p:cNvPr id="138263" name="Rectangle 23"/>
            <p:cNvSpPr>
              <a:spLocks noChangeArrowheads="1"/>
            </p:cNvSpPr>
            <p:nvPr/>
          </p:nvSpPr>
          <p:spPr bwMode="auto">
            <a:xfrm>
              <a:off x="1374" y="808"/>
              <a:ext cx="126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a:solidFill>
                    <a:srgbClr val="000000"/>
                  </a:solidFill>
                  <a:latin typeface="Times New Roman" panose="02020603050405020304" pitchFamily="18" charset="0"/>
                </a:rPr>
                <a:t>属于哪类？</a:t>
              </a:r>
            </a:p>
          </p:txBody>
        </p:sp>
      </p:grpSp>
      <p:grpSp>
        <p:nvGrpSpPr>
          <p:cNvPr id="138314" name="Group 74"/>
          <p:cNvGrpSpPr>
            <a:grpSpLocks/>
          </p:cNvGrpSpPr>
          <p:nvPr/>
        </p:nvGrpSpPr>
        <p:grpSpPr bwMode="auto">
          <a:xfrm>
            <a:off x="5246688" y="1427065"/>
            <a:ext cx="3286125" cy="1393827"/>
            <a:chOff x="3305" y="1141"/>
            <a:chExt cx="2070" cy="878"/>
          </a:xfrm>
        </p:grpSpPr>
        <p:graphicFrame>
          <p:nvGraphicFramePr>
            <p:cNvPr id="138249" name="Object 9"/>
            <p:cNvGraphicFramePr>
              <a:graphicFrameLocks noChangeAspect="1"/>
            </p:cNvGraphicFramePr>
            <p:nvPr>
              <p:extLst>
                <p:ext uri="{D42A27DB-BD31-4B8C-83A1-F6EECF244321}">
                  <p14:modId xmlns:p14="http://schemas.microsoft.com/office/powerpoint/2010/main" val="2946406770"/>
                </p:ext>
              </p:extLst>
            </p:nvPr>
          </p:nvGraphicFramePr>
          <p:xfrm>
            <a:off x="4477" y="1155"/>
            <a:ext cx="898" cy="864"/>
          </p:xfrm>
          <a:graphic>
            <a:graphicData uri="http://schemas.openxmlformats.org/presentationml/2006/ole">
              <mc:AlternateContent xmlns:mc="http://schemas.openxmlformats.org/markup-compatibility/2006">
                <mc:Choice xmlns:v="urn:schemas-microsoft-com:vml" Requires="v">
                  <p:oleObj spid="_x0000_s188690" name="Equation" r:id="rId15" imgW="825480" imgH="685800" progId="Equation.DSMT4">
                    <p:embed/>
                  </p:oleObj>
                </mc:Choice>
                <mc:Fallback>
                  <p:oleObj name="Equation" r:id="rId15" imgW="825480" imgH="685800" progId="Equation.DSMT4">
                    <p:embed/>
                    <p:pic>
                      <p:nvPicPr>
                        <p:cNvPr id="0" name=""/>
                        <p:cNvPicPr>
                          <a:picLocks noChangeAspect="1" noChangeArrowheads="1"/>
                        </p:cNvPicPr>
                        <p:nvPr/>
                      </p:nvPicPr>
                      <p:blipFill>
                        <a:blip r:embed="rId16"/>
                        <a:srcRect/>
                        <a:stretch>
                          <a:fillRect/>
                        </a:stretch>
                      </p:blipFill>
                      <p:spPr bwMode="auto">
                        <a:xfrm>
                          <a:off x="4477" y="1155"/>
                          <a:ext cx="898" cy="8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8258" name="Rectangle 18"/>
            <p:cNvSpPr>
              <a:spLocks noChangeArrowheads="1"/>
            </p:cNvSpPr>
            <p:nvPr/>
          </p:nvSpPr>
          <p:spPr bwMode="auto">
            <a:xfrm>
              <a:off x="3305" y="1141"/>
              <a:ext cx="128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dirty="0" smtClean="0">
                  <a:solidFill>
                    <a:srgbClr val="000000"/>
                  </a:solidFill>
                  <a:latin typeface="Times New Roman" panose="02020603050405020304" pitchFamily="18" charset="0"/>
                </a:rPr>
                <a:t>解</a:t>
              </a:r>
              <a:r>
                <a:rPr lang="en-US" altLang="zh-CN" sz="2400" dirty="0" smtClean="0">
                  <a:solidFill>
                    <a:srgbClr val="000000"/>
                  </a:solidFill>
                  <a:latin typeface="Times New Roman" panose="02020603050405020304" pitchFamily="18" charset="0"/>
                </a:rPr>
                <a:t>1</a:t>
              </a:r>
              <a:r>
                <a:rPr lang="en-US" altLang="zh-CN" sz="2400" dirty="0">
                  <a:solidFill>
                    <a:srgbClr val="000000"/>
                  </a:solidFill>
                  <a:latin typeface="Times New Roman" panose="02020603050405020304" pitchFamily="18" charset="0"/>
                </a:rPr>
                <a:t> </a:t>
              </a:r>
              <a:r>
                <a:rPr lang="zh-CN" altLang="en-US" sz="2400" dirty="0" smtClean="0">
                  <a:solidFill>
                    <a:srgbClr val="000000"/>
                  </a:solidFill>
                  <a:latin typeface="Times New Roman" panose="02020603050405020304" pitchFamily="18" charset="0"/>
                </a:rPr>
                <a:t>先计算： </a:t>
              </a:r>
              <a:endParaRPr lang="zh-CN" altLang="en-US" sz="2400" dirty="0">
                <a:solidFill>
                  <a:srgbClr val="000000"/>
                </a:solidFill>
                <a:latin typeface="Arial" panose="020B0604020202020204" pitchFamily="34" charset="0"/>
              </a:endParaRPr>
            </a:p>
          </p:txBody>
        </p:sp>
      </p:grpSp>
      <p:grpSp>
        <p:nvGrpSpPr>
          <p:cNvPr id="138281" name="Group 41"/>
          <p:cNvGrpSpPr>
            <a:grpSpLocks/>
          </p:cNvGrpSpPr>
          <p:nvPr/>
        </p:nvGrpSpPr>
        <p:grpSpPr bwMode="auto">
          <a:xfrm>
            <a:off x="2555875" y="3581400"/>
            <a:ext cx="1603375" cy="550863"/>
            <a:chOff x="2016" y="1752"/>
            <a:chExt cx="1120" cy="438"/>
          </a:xfrm>
        </p:grpSpPr>
        <p:sp>
          <p:nvSpPr>
            <p:cNvPr id="138282" name="Text Box 42"/>
            <p:cNvSpPr txBox="1">
              <a:spLocks noChangeArrowheads="1"/>
            </p:cNvSpPr>
            <p:nvPr/>
          </p:nvSpPr>
          <p:spPr bwMode="auto">
            <a:xfrm>
              <a:off x="2016" y="1752"/>
              <a:ext cx="1120" cy="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spcBef>
                  <a:spcPct val="50000"/>
                </a:spcBef>
              </a:pPr>
              <a:r>
                <a:rPr lang="en-US" altLang="zh-CN" sz="2400">
                  <a:solidFill>
                    <a:srgbClr val="000000"/>
                  </a:solidFill>
                  <a:latin typeface="Times New Roman" panose="02020603050405020304" pitchFamily="18" charset="0"/>
                </a:rPr>
                <a:t>(4,3)</a:t>
              </a:r>
            </a:p>
          </p:txBody>
        </p:sp>
        <p:sp>
          <p:nvSpPr>
            <p:cNvPr id="138283" name="Oval 43"/>
            <p:cNvSpPr>
              <a:spLocks noChangeArrowheads="1"/>
            </p:cNvSpPr>
            <p:nvPr/>
          </p:nvSpPr>
          <p:spPr bwMode="auto">
            <a:xfrm>
              <a:off x="2560" y="1928"/>
              <a:ext cx="56" cy="56"/>
            </a:xfrm>
            <a:prstGeom prst="ellipse">
              <a:avLst/>
            </a:prstGeom>
            <a:solidFill>
              <a:srgbClr val="990000"/>
            </a:solidFill>
            <a:ln w="0" algn="ctr">
              <a:solidFill>
                <a:srgbClr val="9933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endParaRPr lang="zh-CN" altLang="en-US" sz="2400">
                <a:solidFill>
                  <a:srgbClr val="000000"/>
                </a:solidFill>
                <a:latin typeface="Times New Roman" panose="02020603050405020304" pitchFamily="18" charset="0"/>
              </a:endParaRPr>
            </a:p>
          </p:txBody>
        </p:sp>
      </p:grpSp>
      <p:sp>
        <p:nvSpPr>
          <p:cNvPr id="138286" name="Rectangle 46"/>
          <p:cNvSpPr>
            <a:spLocks noChangeArrowheads="1"/>
          </p:cNvSpPr>
          <p:nvPr/>
        </p:nvSpPr>
        <p:spPr bwMode="auto">
          <a:xfrm>
            <a:off x="498475" y="1838325"/>
            <a:ext cx="1169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i="1">
                <a:solidFill>
                  <a:srgbClr val="000000"/>
                </a:solidFill>
                <a:latin typeface="Times New Roman" panose="02020603050405020304" pitchFamily="18" charset="0"/>
              </a:rPr>
              <a:t>x</a:t>
            </a:r>
            <a:r>
              <a:rPr lang="en-US" altLang="zh-CN" sz="2400" baseline="-25000">
                <a:solidFill>
                  <a:srgbClr val="000000"/>
                </a:solidFill>
                <a:latin typeface="Times New Roman" panose="02020603050405020304" pitchFamily="18" charset="0"/>
              </a:rPr>
              <a:t>2</a:t>
            </a:r>
          </a:p>
        </p:txBody>
      </p:sp>
      <p:sp>
        <p:nvSpPr>
          <p:cNvPr id="138289" name="Rectangle 49"/>
          <p:cNvSpPr>
            <a:spLocks noChangeArrowheads="1"/>
          </p:cNvSpPr>
          <p:nvPr/>
        </p:nvSpPr>
        <p:spPr bwMode="auto">
          <a:xfrm>
            <a:off x="3838575" y="4510088"/>
            <a:ext cx="1169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i="1">
                <a:solidFill>
                  <a:srgbClr val="000000"/>
                </a:solidFill>
                <a:latin typeface="Times New Roman" panose="02020603050405020304" pitchFamily="18" charset="0"/>
              </a:rPr>
              <a:t>x</a:t>
            </a:r>
            <a:r>
              <a:rPr lang="en-US" altLang="zh-CN" sz="2400" baseline="-25000">
                <a:solidFill>
                  <a:srgbClr val="000000"/>
                </a:solidFill>
                <a:latin typeface="Times New Roman" panose="02020603050405020304" pitchFamily="18" charset="0"/>
              </a:rPr>
              <a:t>1</a:t>
            </a:r>
          </a:p>
        </p:txBody>
      </p:sp>
      <p:sp>
        <p:nvSpPr>
          <p:cNvPr id="138290" name="Line 50"/>
          <p:cNvSpPr>
            <a:spLocks noChangeShapeType="1"/>
          </p:cNvSpPr>
          <p:nvPr/>
        </p:nvSpPr>
        <p:spPr bwMode="auto">
          <a:xfrm flipV="1">
            <a:off x="2852738" y="2273300"/>
            <a:ext cx="33337" cy="38131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8291" name="Line 51"/>
          <p:cNvSpPr>
            <a:spLocks noChangeShapeType="1"/>
          </p:cNvSpPr>
          <p:nvPr/>
        </p:nvSpPr>
        <p:spPr bwMode="auto">
          <a:xfrm>
            <a:off x="928688" y="2574925"/>
            <a:ext cx="3460750" cy="2922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8292" name="Line 52"/>
          <p:cNvSpPr>
            <a:spLocks noChangeShapeType="1"/>
          </p:cNvSpPr>
          <p:nvPr/>
        </p:nvSpPr>
        <p:spPr bwMode="auto">
          <a:xfrm flipV="1">
            <a:off x="928688" y="2500313"/>
            <a:ext cx="2986087" cy="31400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8293" name="Freeform 53"/>
          <p:cNvSpPr>
            <a:spLocks noEditPoints="1"/>
          </p:cNvSpPr>
          <p:nvPr/>
        </p:nvSpPr>
        <p:spPr bwMode="auto">
          <a:xfrm>
            <a:off x="749300" y="5002213"/>
            <a:ext cx="4068763" cy="77787"/>
          </a:xfrm>
          <a:custGeom>
            <a:avLst/>
            <a:gdLst>
              <a:gd name="T0" fmla="*/ 0 w 2958"/>
              <a:gd name="T1" fmla="*/ 25 h 61"/>
              <a:gd name="T2" fmla="*/ 2905 w 2958"/>
              <a:gd name="T3" fmla="*/ 25 h 61"/>
              <a:gd name="T4" fmla="*/ 2905 w 2958"/>
              <a:gd name="T5" fmla="*/ 36 h 61"/>
              <a:gd name="T6" fmla="*/ 0 w 2958"/>
              <a:gd name="T7" fmla="*/ 36 h 61"/>
              <a:gd name="T8" fmla="*/ 0 w 2958"/>
              <a:gd name="T9" fmla="*/ 25 h 61"/>
              <a:gd name="T10" fmla="*/ 2894 w 2958"/>
              <a:gd name="T11" fmla="*/ 0 h 61"/>
              <a:gd name="T12" fmla="*/ 2958 w 2958"/>
              <a:gd name="T13" fmla="*/ 30 h 61"/>
              <a:gd name="T14" fmla="*/ 2894 w 2958"/>
              <a:gd name="T15" fmla="*/ 61 h 61"/>
              <a:gd name="T16" fmla="*/ 2894 w 2958"/>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8" h="61">
                <a:moveTo>
                  <a:pt x="0" y="25"/>
                </a:moveTo>
                <a:lnTo>
                  <a:pt x="2905" y="25"/>
                </a:lnTo>
                <a:lnTo>
                  <a:pt x="2905" y="36"/>
                </a:lnTo>
                <a:lnTo>
                  <a:pt x="0" y="36"/>
                </a:lnTo>
                <a:lnTo>
                  <a:pt x="0" y="25"/>
                </a:lnTo>
                <a:close/>
                <a:moveTo>
                  <a:pt x="2894" y="0"/>
                </a:moveTo>
                <a:lnTo>
                  <a:pt x="2958" y="30"/>
                </a:lnTo>
                <a:lnTo>
                  <a:pt x="2894" y="61"/>
                </a:lnTo>
                <a:lnTo>
                  <a:pt x="2894" y="0"/>
                </a:lnTo>
                <a:close/>
              </a:path>
            </a:pathLst>
          </a:custGeom>
          <a:solidFill>
            <a:srgbClr val="000000"/>
          </a:solidFill>
          <a:ln w="1588" cap="flat">
            <a:solidFill>
              <a:srgbClr val="000000"/>
            </a:solidFill>
            <a:prstDash val="solid"/>
            <a:bevel/>
            <a:headEnd/>
            <a:tailEnd/>
          </a:ln>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8294" name="Freeform 54"/>
          <p:cNvSpPr>
            <a:spLocks noEditPoints="1"/>
          </p:cNvSpPr>
          <p:nvPr/>
        </p:nvSpPr>
        <p:spPr bwMode="auto">
          <a:xfrm>
            <a:off x="1430338" y="2312988"/>
            <a:ext cx="88900" cy="3552825"/>
          </a:xfrm>
          <a:custGeom>
            <a:avLst/>
            <a:gdLst>
              <a:gd name="T0" fmla="*/ 26 w 64"/>
              <a:gd name="T1" fmla="*/ 2833 h 2833"/>
              <a:gd name="T2" fmla="*/ 27 w 64"/>
              <a:gd name="T3" fmla="*/ 52 h 2833"/>
              <a:gd name="T4" fmla="*/ 37 w 64"/>
              <a:gd name="T5" fmla="*/ 52 h 2833"/>
              <a:gd name="T6" fmla="*/ 37 w 64"/>
              <a:gd name="T7" fmla="*/ 2833 h 2833"/>
              <a:gd name="T8" fmla="*/ 26 w 64"/>
              <a:gd name="T9" fmla="*/ 2833 h 2833"/>
              <a:gd name="T10" fmla="*/ 0 w 64"/>
              <a:gd name="T11" fmla="*/ 62 h 2833"/>
              <a:gd name="T12" fmla="*/ 32 w 64"/>
              <a:gd name="T13" fmla="*/ 0 h 2833"/>
              <a:gd name="T14" fmla="*/ 64 w 64"/>
              <a:gd name="T15" fmla="*/ 62 h 2833"/>
              <a:gd name="T16" fmla="*/ 0 w 64"/>
              <a:gd name="T17" fmla="*/ 62 h 2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833">
                <a:moveTo>
                  <a:pt x="26" y="2833"/>
                </a:moveTo>
                <a:lnTo>
                  <a:pt x="27" y="52"/>
                </a:lnTo>
                <a:lnTo>
                  <a:pt x="37" y="52"/>
                </a:lnTo>
                <a:lnTo>
                  <a:pt x="37" y="2833"/>
                </a:lnTo>
                <a:lnTo>
                  <a:pt x="26" y="2833"/>
                </a:lnTo>
                <a:close/>
                <a:moveTo>
                  <a:pt x="0" y="62"/>
                </a:moveTo>
                <a:lnTo>
                  <a:pt x="32" y="0"/>
                </a:lnTo>
                <a:lnTo>
                  <a:pt x="64" y="62"/>
                </a:lnTo>
                <a:lnTo>
                  <a:pt x="0" y="62"/>
                </a:lnTo>
                <a:close/>
              </a:path>
            </a:pathLst>
          </a:custGeom>
          <a:solidFill>
            <a:srgbClr val="000000"/>
          </a:solidFill>
          <a:ln w="1588" cap="flat">
            <a:solidFill>
              <a:srgbClr val="000000"/>
            </a:solidFill>
            <a:prstDash val="solid"/>
            <a:bevel/>
            <a:headEnd/>
            <a:tailEnd/>
          </a:ln>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8295" name="Line 55"/>
          <p:cNvSpPr>
            <a:spLocks noChangeShapeType="1"/>
          </p:cNvSpPr>
          <p:nvPr/>
        </p:nvSpPr>
        <p:spPr bwMode="auto">
          <a:xfrm>
            <a:off x="1952625" y="4953000"/>
            <a:ext cx="1588" cy="8890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8296" name="Line 56"/>
          <p:cNvSpPr>
            <a:spLocks noChangeShapeType="1"/>
          </p:cNvSpPr>
          <p:nvPr/>
        </p:nvSpPr>
        <p:spPr bwMode="auto">
          <a:xfrm>
            <a:off x="2419350" y="4953000"/>
            <a:ext cx="1588" cy="8890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8297" name="Line 57"/>
          <p:cNvSpPr>
            <a:spLocks noChangeShapeType="1"/>
          </p:cNvSpPr>
          <p:nvPr/>
        </p:nvSpPr>
        <p:spPr bwMode="auto">
          <a:xfrm>
            <a:off x="2868613" y="4959350"/>
            <a:ext cx="1587" cy="87313"/>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8298" name="Line 58"/>
          <p:cNvSpPr>
            <a:spLocks noChangeShapeType="1"/>
          </p:cNvSpPr>
          <p:nvPr/>
        </p:nvSpPr>
        <p:spPr bwMode="auto">
          <a:xfrm>
            <a:off x="3370263" y="4945063"/>
            <a:ext cx="0" cy="8890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8299" name="Line 59"/>
          <p:cNvSpPr>
            <a:spLocks noChangeShapeType="1"/>
          </p:cNvSpPr>
          <p:nvPr/>
        </p:nvSpPr>
        <p:spPr bwMode="auto">
          <a:xfrm>
            <a:off x="3841750" y="4948238"/>
            <a:ext cx="1588" cy="87312"/>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8300" name="Line 60"/>
          <p:cNvSpPr>
            <a:spLocks noChangeShapeType="1"/>
          </p:cNvSpPr>
          <p:nvPr/>
        </p:nvSpPr>
        <p:spPr bwMode="auto">
          <a:xfrm>
            <a:off x="1471613" y="4643438"/>
            <a:ext cx="74612" cy="1587"/>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8301" name="Line 61"/>
          <p:cNvSpPr>
            <a:spLocks noChangeShapeType="1"/>
          </p:cNvSpPr>
          <p:nvPr/>
        </p:nvSpPr>
        <p:spPr bwMode="auto">
          <a:xfrm>
            <a:off x="1465263" y="4230688"/>
            <a:ext cx="74612" cy="1587"/>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8302" name="Line 62"/>
          <p:cNvSpPr>
            <a:spLocks noChangeShapeType="1"/>
          </p:cNvSpPr>
          <p:nvPr/>
        </p:nvSpPr>
        <p:spPr bwMode="auto">
          <a:xfrm>
            <a:off x="1482725" y="3825875"/>
            <a:ext cx="73025" cy="1588"/>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8303" name="Line 63"/>
          <p:cNvSpPr>
            <a:spLocks noChangeShapeType="1"/>
          </p:cNvSpPr>
          <p:nvPr/>
        </p:nvSpPr>
        <p:spPr bwMode="auto">
          <a:xfrm>
            <a:off x="1477963" y="3422650"/>
            <a:ext cx="74612" cy="1588"/>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8304" name="Line 64"/>
          <p:cNvSpPr>
            <a:spLocks noChangeShapeType="1"/>
          </p:cNvSpPr>
          <p:nvPr/>
        </p:nvSpPr>
        <p:spPr bwMode="auto">
          <a:xfrm>
            <a:off x="1477963" y="3033713"/>
            <a:ext cx="74612" cy="1587"/>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8305" name="Rectangle 65"/>
          <p:cNvSpPr>
            <a:spLocks noChangeArrowheads="1"/>
          </p:cNvSpPr>
          <p:nvPr/>
        </p:nvSpPr>
        <p:spPr bwMode="auto">
          <a:xfrm>
            <a:off x="2759075" y="2032000"/>
            <a:ext cx="2392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i="1">
                <a:solidFill>
                  <a:srgbClr val="000000"/>
                </a:solidFill>
                <a:latin typeface="Times New Roman" panose="02020603050405020304" pitchFamily="18" charset="0"/>
              </a:rPr>
              <a:t>d</a:t>
            </a:r>
            <a:r>
              <a:rPr lang="en-US" altLang="zh-CN" sz="2400" baseline="-25000">
                <a:solidFill>
                  <a:srgbClr val="000000"/>
                </a:solidFill>
                <a:latin typeface="Times New Roman" panose="02020603050405020304" pitchFamily="18" charset="0"/>
              </a:rPr>
              <a:t>23</a:t>
            </a:r>
            <a:r>
              <a:rPr lang="en-US" altLang="zh-CN" sz="2400">
                <a:solidFill>
                  <a:srgbClr val="000000"/>
                </a:solidFill>
                <a:latin typeface="Times New Roman" panose="02020603050405020304" pitchFamily="18" charset="0"/>
              </a:rPr>
              <a:t>(</a:t>
            </a:r>
            <a:r>
              <a:rPr lang="en-US" altLang="zh-CN" sz="2400" b="1" i="1">
                <a:solidFill>
                  <a:srgbClr val="000000"/>
                </a:solidFill>
                <a:latin typeface="Times New Roman" panose="02020603050405020304" pitchFamily="18" charset="0"/>
              </a:rPr>
              <a:t>X</a:t>
            </a:r>
            <a:r>
              <a:rPr lang="en-US" altLang="zh-CN" sz="2400">
                <a:solidFill>
                  <a:srgbClr val="000000"/>
                </a:solidFill>
                <a:latin typeface="Times New Roman" panose="02020603050405020304" pitchFamily="18" charset="0"/>
              </a:rPr>
              <a:t>)=0</a:t>
            </a:r>
          </a:p>
        </p:txBody>
      </p:sp>
      <p:sp>
        <p:nvSpPr>
          <p:cNvPr id="138306" name="Rectangle 66"/>
          <p:cNvSpPr>
            <a:spLocks noChangeArrowheads="1"/>
          </p:cNvSpPr>
          <p:nvPr/>
        </p:nvSpPr>
        <p:spPr bwMode="auto">
          <a:xfrm>
            <a:off x="-696913" y="2074863"/>
            <a:ext cx="2027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i="1">
                <a:solidFill>
                  <a:srgbClr val="000000"/>
                </a:solidFill>
                <a:latin typeface="Times New Roman" panose="02020603050405020304" pitchFamily="18" charset="0"/>
              </a:rPr>
              <a:t>d</a:t>
            </a:r>
            <a:r>
              <a:rPr lang="en-US" altLang="zh-CN" sz="2400" baseline="-25000">
                <a:solidFill>
                  <a:srgbClr val="000000"/>
                </a:solidFill>
                <a:latin typeface="Times New Roman" panose="02020603050405020304" pitchFamily="18" charset="0"/>
              </a:rPr>
              <a:t>12</a:t>
            </a:r>
            <a:r>
              <a:rPr lang="en-US" altLang="zh-CN" sz="2400">
                <a:solidFill>
                  <a:srgbClr val="000000"/>
                </a:solidFill>
                <a:latin typeface="Times New Roman" panose="02020603050405020304" pitchFamily="18" charset="0"/>
              </a:rPr>
              <a:t>(</a:t>
            </a:r>
            <a:r>
              <a:rPr lang="en-US" altLang="zh-CN" sz="2400" b="1" i="1">
                <a:solidFill>
                  <a:srgbClr val="000000"/>
                </a:solidFill>
                <a:latin typeface="Times New Roman" panose="02020603050405020304" pitchFamily="18" charset="0"/>
              </a:rPr>
              <a:t>X</a:t>
            </a:r>
            <a:r>
              <a:rPr lang="en-US" altLang="zh-CN" sz="2400">
                <a:solidFill>
                  <a:srgbClr val="000000"/>
                </a:solidFill>
                <a:latin typeface="Times New Roman" panose="02020603050405020304" pitchFamily="18" charset="0"/>
              </a:rPr>
              <a:t>)=0</a:t>
            </a:r>
          </a:p>
        </p:txBody>
      </p:sp>
      <p:sp>
        <p:nvSpPr>
          <p:cNvPr id="138307" name="Rectangle 67"/>
          <p:cNvSpPr>
            <a:spLocks noChangeArrowheads="1"/>
          </p:cNvSpPr>
          <p:nvPr/>
        </p:nvSpPr>
        <p:spPr bwMode="auto">
          <a:xfrm>
            <a:off x="1684338" y="6015038"/>
            <a:ext cx="2151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i="1">
                <a:solidFill>
                  <a:srgbClr val="000000"/>
                </a:solidFill>
                <a:latin typeface="Times New Roman" panose="02020603050405020304" pitchFamily="18" charset="0"/>
              </a:rPr>
              <a:t>d</a:t>
            </a:r>
            <a:r>
              <a:rPr lang="en-US" altLang="zh-CN" sz="2400" baseline="-25000">
                <a:solidFill>
                  <a:srgbClr val="000000"/>
                </a:solidFill>
                <a:latin typeface="Times New Roman" panose="02020603050405020304" pitchFamily="18" charset="0"/>
              </a:rPr>
              <a:t>13</a:t>
            </a:r>
            <a:r>
              <a:rPr lang="en-US" altLang="zh-CN" sz="2400">
                <a:solidFill>
                  <a:srgbClr val="000000"/>
                </a:solidFill>
                <a:latin typeface="Times New Roman" panose="02020603050405020304" pitchFamily="18" charset="0"/>
              </a:rPr>
              <a:t>(</a:t>
            </a:r>
            <a:r>
              <a:rPr lang="en-US" altLang="zh-CN" sz="2400" b="1" i="1">
                <a:solidFill>
                  <a:srgbClr val="000000"/>
                </a:solidFill>
                <a:latin typeface="Times New Roman" panose="02020603050405020304" pitchFamily="18" charset="0"/>
              </a:rPr>
              <a:t>X</a:t>
            </a:r>
            <a:r>
              <a:rPr lang="en-US" altLang="zh-CN" sz="2400">
                <a:solidFill>
                  <a:srgbClr val="000000"/>
                </a:solidFill>
                <a:latin typeface="Times New Roman" panose="02020603050405020304" pitchFamily="18" charset="0"/>
              </a:rPr>
              <a:t>)=0</a:t>
            </a:r>
          </a:p>
        </p:txBody>
      </p:sp>
      <p:sp>
        <p:nvSpPr>
          <p:cNvPr id="138308" name="Text Box 68"/>
          <p:cNvSpPr txBox="1">
            <a:spLocks noChangeArrowheads="1"/>
          </p:cNvSpPr>
          <p:nvPr/>
        </p:nvSpPr>
        <p:spPr bwMode="auto">
          <a:xfrm>
            <a:off x="196850" y="2765425"/>
            <a:ext cx="1241425"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spcBef>
                <a:spcPct val="50000"/>
              </a:spcBef>
            </a:pPr>
            <a:r>
              <a:rPr lang="en-US" altLang="zh-CN" sz="2400">
                <a:solidFill>
                  <a:srgbClr val="000000"/>
                </a:solidFill>
                <a:latin typeface="Times New Roman" panose="02020603050405020304" pitchFamily="18" charset="0"/>
              </a:rPr>
              <a:t>5</a:t>
            </a:r>
          </a:p>
        </p:txBody>
      </p:sp>
      <p:sp>
        <p:nvSpPr>
          <p:cNvPr id="138309" name="Text Box 69"/>
          <p:cNvSpPr txBox="1">
            <a:spLocks noChangeArrowheads="1"/>
          </p:cNvSpPr>
          <p:nvPr/>
        </p:nvSpPr>
        <p:spPr bwMode="auto">
          <a:xfrm>
            <a:off x="2733675" y="4935538"/>
            <a:ext cx="1241425"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spcBef>
                <a:spcPct val="50000"/>
              </a:spcBef>
            </a:pPr>
            <a:r>
              <a:rPr lang="en-US" altLang="zh-CN" sz="2400">
                <a:solidFill>
                  <a:srgbClr val="000000"/>
                </a:solidFill>
                <a:latin typeface="Times New Roman" panose="02020603050405020304" pitchFamily="18" charset="0"/>
              </a:rPr>
              <a:t>5</a:t>
            </a:r>
          </a:p>
        </p:txBody>
      </p:sp>
      <p:sp>
        <p:nvSpPr>
          <p:cNvPr id="138310" name="Text Box 70"/>
          <p:cNvSpPr txBox="1">
            <a:spLocks noChangeArrowheads="1"/>
          </p:cNvSpPr>
          <p:nvPr/>
        </p:nvSpPr>
        <p:spPr bwMode="auto">
          <a:xfrm>
            <a:off x="1917700" y="4956175"/>
            <a:ext cx="1241425"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spcBef>
                <a:spcPct val="50000"/>
              </a:spcBef>
            </a:pPr>
            <a:r>
              <a:rPr lang="en-US" altLang="zh-CN" sz="2400">
                <a:solidFill>
                  <a:srgbClr val="000000"/>
                </a:solidFill>
                <a:latin typeface="Times New Roman" panose="02020603050405020304" pitchFamily="18" charset="0"/>
              </a:rPr>
              <a:t>3</a:t>
            </a:r>
          </a:p>
        </p:txBody>
      </p:sp>
      <p:sp>
        <p:nvSpPr>
          <p:cNvPr id="138312" name="Text Box 72"/>
          <p:cNvSpPr txBox="1">
            <a:spLocks noChangeArrowheads="1"/>
          </p:cNvSpPr>
          <p:nvPr/>
        </p:nvSpPr>
        <p:spPr bwMode="auto">
          <a:xfrm>
            <a:off x="504825" y="4956175"/>
            <a:ext cx="12954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spcBef>
                <a:spcPct val="50000"/>
              </a:spcBef>
            </a:pPr>
            <a:r>
              <a:rPr lang="en-US" altLang="zh-CN" sz="2400">
                <a:solidFill>
                  <a:srgbClr val="000000"/>
                </a:solidFill>
                <a:latin typeface="Times New Roman" panose="02020603050405020304" pitchFamily="18" charset="0"/>
              </a:rPr>
              <a:t>0</a:t>
            </a:r>
          </a:p>
        </p:txBody>
      </p:sp>
      <p:graphicFrame>
        <p:nvGraphicFramePr>
          <p:cNvPr id="49" name="Object 9"/>
          <p:cNvGraphicFramePr>
            <a:graphicFrameLocks noChangeAspect="1"/>
          </p:cNvGraphicFramePr>
          <p:nvPr>
            <p:extLst>
              <p:ext uri="{D42A27DB-BD31-4B8C-83A1-F6EECF244321}">
                <p14:modId xmlns:p14="http://schemas.microsoft.com/office/powerpoint/2010/main" val="1014695081"/>
              </p:ext>
            </p:extLst>
          </p:nvPr>
        </p:nvGraphicFramePr>
        <p:xfrm>
          <a:off x="7124192" y="2760663"/>
          <a:ext cx="1271588" cy="1371600"/>
        </p:xfrm>
        <a:graphic>
          <a:graphicData uri="http://schemas.openxmlformats.org/presentationml/2006/ole">
            <mc:AlternateContent xmlns:mc="http://schemas.openxmlformats.org/markup-compatibility/2006">
              <mc:Choice xmlns:v="urn:schemas-microsoft-com:vml" Requires="v">
                <p:oleObj spid="_x0000_s188691" name="Equation" r:id="rId17" imgW="736560" imgH="685800" progId="Equation.DSMT4">
                  <p:embed/>
                </p:oleObj>
              </mc:Choice>
              <mc:Fallback>
                <p:oleObj name="Equation" r:id="rId17" imgW="736560" imgH="685800" progId="Equation.DSMT4">
                  <p:embed/>
                  <p:pic>
                    <p:nvPicPr>
                      <p:cNvPr id="0" name=""/>
                      <p:cNvPicPr>
                        <a:picLocks noChangeAspect="1" noChangeArrowheads="1"/>
                      </p:cNvPicPr>
                      <p:nvPr/>
                    </p:nvPicPr>
                    <p:blipFill>
                      <a:blip r:embed="rId18"/>
                      <a:srcRect/>
                      <a:stretch>
                        <a:fillRect/>
                      </a:stretch>
                    </p:blipFill>
                    <p:spPr bwMode="auto">
                      <a:xfrm>
                        <a:off x="7124192" y="2760663"/>
                        <a:ext cx="1271588"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 name="Rectangle 19"/>
          <p:cNvSpPr>
            <a:spLocks noChangeArrowheads="1"/>
          </p:cNvSpPr>
          <p:nvPr/>
        </p:nvSpPr>
        <p:spPr bwMode="auto">
          <a:xfrm>
            <a:off x="5061744" y="2754313"/>
            <a:ext cx="2224088"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indent="8001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smtClean="0">
                <a:solidFill>
                  <a:srgbClr val="000000"/>
                </a:solidFill>
                <a:latin typeface="Times New Roman" panose="02020603050405020304" pitchFamily="18" charset="0"/>
              </a:rPr>
              <a:t>然后求：</a:t>
            </a:r>
            <a:endParaRPr lang="zh-CN" altLang="en-US" sz="2400" dirty="0">
              <a:solidFill>
                <a:srgbClr val="000000"/>
              </a:solidFill>
            </a:endParaRPr>
          </a:p>
        </p:txBody>
      </p:sp>
      <p:sp>
        <p:nvSpPr>
          <p:cNvPr id="51" name="Rectangle 19"/>
          <p:cNvSpPr>
            <a:spLocks noChangeArrowheads="1"/>
          </p:cNvSpPr>
          <p:nvPr/>
        </p:nvSpPr>
        <p:spPr bwMode="auto">
          <a:xfrm>
            <a:off x="5037536" y="4172569"/>
            <a:ext cx="222368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indent="8001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smtClean="0">
                <a:solidFill>
                  <a:srgbClr val="000000"/>
                </a:solidFill>
                <a:latin typeface="Times New Roman" panose="02020603050405020304" pitchFamily="18" charset="0"/>
              </a:rPr>
              <a:t>最</a:t>
            </a:r>
            <a:r>
              <a:rPr lang="zh-CN" altLang="en-US" sz="2400" dirty="0">
                <a:solidFill>
                  <a:srgbClr val="000000"/>
                </a:solidFill>
                <a:latin typeface="Times New Roman" panose="02020603050405020304" pitchFamily="18" charset="0"/>
              </a:rPr>
              <a:t>后</a:t>
            </a:r>
            <a:r>
              <a:rPr lang="zh-CN" altLang="en-US" sz="2400" dirty="0" smtClean="0">
                <a:solidFill>
                  <a:srgbClr val="000000"/>
                </a:solidFill>
                <a:latin typeface="Times New Roman" panose="02020603050405020304" pitchFamily="18" charset="0"/>
              </a:rPr>
              <a:t>判：</a:t>
            </a:r>
            <a:endParaRPr lang="zh-CN" altLang="en-US" sz="2400" dirty="0">
              <a:solidFill>
                <a:srgbClr val="000000"/>
              </a:solidFill>
            </a:endParaRPr>
          </a:p>
        </p:txBody>
      </p:sp>
    </p:spTree>
    <p:extLst>
      <p:ext uri="{BB962C8B-B14F-4D97-AF65-F5344CB8AC3E}">
        <p14:creationId xmlns:p14="http://schemas.microsoft.com/office/powerpoint/2010/main" val="4113245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38314"/>
                                        </p:tgtEl>
                                        <p:attrNameLst>
                                          <p:attrName>style.visibility</p:attrName>
                                        </p:attrNameLst>
                                      </p:cBhvr>
                                      <p:to>
                                        <p:strVal val="visible"/>
                                      </p:to>
                                    </p:set>
                                    <p:animEffect transition="in" filter="fade">
                                      <p:cBhvr>
                                        <p:cTn id="7" dur="500"/>
                                        <p:tgtEl>
                                          <p:spTgt spid="1383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3824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38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593726" y="793830"/>
            <a:ext cx="7209340"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zh-CN" altLang="en-US" sz="2400" dirty="0">
                <a:solidFill>
                  <a:srgbClr val="000000"/>
                </a:solidFill>
                <a:latin typeface="Times New Roman" panose="02020603050405020304" pitchFamily="18" charset="0"/>
              </a:rPr>
              <a:t>当</a:t>
            </a:r>
            <a:r>
              <a:rPr lang="el-GR" altLang="zh-CN" sz="2400" i="1" dirty="0">
                <a:solidFill>
                  <a:srgbClr val="000000"/>
                </a:solidFill>
                <a:latin typeface="Times New Roman" panose="02020603050405020304" pitchFamily="18" charset="0"/>
              </a:rPr>
              <a:t>ω</a:t>
            </a:r>
            <a:r>
              <a:rPr lang="el-GR" altLang="zh-CN" sz="2400" i="1" baseline="-25000" dirty="0">
                <a:solidFill>
                  <a:srgbClr val="000000"/>
                </a:solidFill>
                <a:latin typeface="Times New Roman" panose="02020603050405020304" pitchFamily="18" charset="0"/>
              </a:rPr>
              <a:t>i</a:t>
            </a:r>
            <a:r>
              <a:rPr lang="el-GR" altLang="zh-CN" sz="2400" i="1" dirty="0">
                <a:solidFill>
                  <a:srgbClr val="000000"/>
                </a:solidFill>
                <a:latin typeface="Times New Roman" panose="02020603050405020304" pitchFamily="18" charset="0"/>
              </a:rPr>
              <a:t> </a:t>
            </a:r>
            <a:r>
              <a:rPr lang="en-US" altLang="zh-CN" sz="2400" i="1" dirty="0">
                <a:solidFill>
                  <a:srgbClr val="000000"/>
                </a:solidFill>
                <a:latin typeface="Times New Roman" panose="02020603050405020304" pitchFamily="18" charset="0"/>
              </a:rPr>
              <a:t>/</a:t>
            </a:r>
            <a:r>
              <a:rPr lang="el-GR" altLang="zh-CN" sz="2400" i="1" dirty="0" smtClean="0">
                <a:solidFill>
                  <a:srgbClr val="000000"/>
                </a:solidFill>
                <a:latin typeface="Times New Roman" panose="02020603050405020304" pitchFamily="18" charset="0"/>
              </a:rPr>
              <a:t>ω</a:t>
            </a:r>
            <a:r>
              <a:rPr lang="el-GR" altLang="zh-CN" sz="2400" i="1" baseline="-25000" dirty="0" smtClean="0">
                <a:solidFill>
                  <a:srgbClr val="000000"/>
                </a:solidFill>
                <a:latin typeface="Times New Roman" panose="02020603050405020304" pitchFamily="18" charset="0"/>
              </a:rPr>
              <a:t>j</a:t>
            </a:r>
            <a:r>
              <a:rPr lang="zh-CN" altLang="en-US" sz="2400" dirty="0" smtClean="0">
                <a:solidFill>
                  <a:srgbClr val="000000"/>
                </a:solidFill>
                <a:latin typeface="Times New Roman" panose="02020603050405020304" pitchFamily="18" charset="0"/>
              </a:rPr>
              <a:t>成对</a:t>
            </a:r>
            <a:r>
              <a:rPr lang="zh-CN" altLang="en-US" sz="2400" dirty="0">
                <a:solidFill>
                  <a:srgbClr val="000000"/>
                </a:solidFill>
                <a:latin typeface="Times New Roman" panose="02020603050405020304" pitchFamily="18" charset="0"/>
              </a:rPr>
              <a:t>两</a:t>
            </a:r>
            <a:r>
              <a:rPr lang="zh-CN" altLang="en-US" sz="2400" dirty="0" smtClean="0">
                <a:solidFill>
                  <a:srgbClr val="000000"/>
                </a:solidFill>
                <a:latin typeface="Times New Roman" panose="02020603050405020304" pitchFamily="18" charset="0"/>
              </a:rPr>
              <a:t>分法</a:t>
            </a:r>
            <a:r>
              <a:rPr lang="zh-CN" altLang="en-US" sz="2400" dirty="0">
                <a:solidFill>
                  <a:srgbClr val="000000"/>
                </a:solidFill>
                <a:latin typeface="Times New Roman" panose="02020603050405020304" pitchFamily="18" charset="0"/>
              </a:rPr>
              <a:t>中的判别函数</a:t>
            </a:r>
            <a:r>
              <a:rPr lang="en-US" altLang="zh-CN" sz="2400" i="1" dirty="0" err="1">
                <a:solidFill>
                  <a:srgbClr val="000000"/>
                </a:solidFill>
                <a:latin typeface="Times New Roman" panose="02020603050405020304" pitchFamily="18" charset="0"/>
              </a:rPr>
              <a:t>d</a:t>
            </a:r>
            <a:r>
              <a:rPr lang="en-US" altLang="zh-CN" sz="2400" i="1" baseline="-25000" dirty="0" err="1">
                <a:solidFill>
                  <a:srgbClr val="000000"/>
                </a:solidFill>
                <a:latin typeface="Times New Roman" panose="02020603050405020304" pitchFamily="18" charset="0"/>
              </a:rPr>
              <a:t>ij</a:t>
            </a:r>
            <a:r>
              <a:rPr lang="en-US" altLang="zh-CN" sz="2400"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X</a:t>
            </a:r>
            <a:r>
              <a:rPr lang="en-US" altLang="zh-CN" sz="2400" dirty="0">
                <a:solidFill>
                  <a:srgbClr val="000000"/>
                </a:solidFill>
                <a:latin typeface="Times New Roman" panose="02020603050405020304" pitchFamily="18" charset="0"/>
              </a:rPr>
              <a:t>) </a:t>
            </a:r>
            <a:r>
              <a:rPr lang="zh-CN" altLang="en-US" sz="2400" dirty="0" smtClean="0">
                <a:solidFill>
                  <a:srgbClr val="000000"/>
                </a:solidFill>
                <a:latin typeface="Times New Roman" panose="02020603050405020304" pitchFamily="18" charset="0"/>
              </a:rPr>
              <a:t>，</a:t>
            </a:r>
            <a:r>
              <a:rPr lang="zh-CN" altLang="en-US" sz="2400" dirty="0" smtClean="0">
                <a:solidFill>
                  <a:srgbClr val="C00000"/>
                </a:solidFill>
                <a:latin typeface="Times New Roman" panose="02020603050405020304" pitchFamily="18" charset="0"/>
              </a:rPr>
              <a:t>如果可以</a:t>
            </a:r>
            <a:r>
              <a:rPr lang="zh-CN" altLang="en-US" sz="2400" dirty="0">
                <a:solidFill>
                  <a:srgbClr val="C00000"/>
                </a:solidFill>
                <a:latin typeface="Times New Roman" panose="02020603050405020304" pitchFamily="18" charset="0"/>
              </a:rPr>
              <a:t>分解为</a:t>
            </a:r>
            <a:endParaRPr lang="zh-CN" altLang="en-US" sz="2400" dirty="0">
              <a:solidFill>
                <a:srgbClr val="C00000"/>
              </a:solidFill>
              <a:latin typeface="Arial" panose="020B0604020202020204" pitchFamily="34" charset="0"/>
            </a:endParaRPr>
          </a:p>
        </p:txBody>
      </p:sp>
      <p:graphicFrame>
        <p:nvGraphicFramePr>
          <p:cNvPr id="240646" name="Object 6"/>
          <p:cNvGraphicFramePr>
            <a:graphicFrameLocks noChangeAspect="1"/>
          </p:cNvGraphicFramePr>
          <p:nvPr>
            <p:extLst>
              <p:ext uri="{D42A27DB-BD31-4B8C-83A1-F6EECF244321}">
                <p14:modId xmlns:p14="http://schemas.microsoft.com/office/powerpoint/2010/main" val="2089925397"/>
              </p:ext>
            </p:extLst>
          </p:nvPr>
        </p:nvGraphicFramePr>
        <p:xfrm>
          <a:off x="2809875" y="1412776"/>
          <a:ext cx="2757551" cy="476250"/>
        </p:xfrm>
        <a:graphic>
          <a:graphicData uri="http://schemas.openxmlformats.org/presentationml/2006/ole">
            <mc:AlternateContent xmlns:mc="http://schemas.openxmlformats.org/markup-compatibility/2006">
              <mc:Choice xmlns:v="urn:schemas-microsoft-com:vml" Requires="v">
                <p:oleObj spid="_x0000_s78606" name="公式" r:id="rId3" imgW="1460160" imgH="241200" progId="Equation.3">
                  <p:embed/>
                </p:oleObj>
              </mc:Choice>
              <mc:Fallback>
                <p:oleObj name="公式" r:id="rId3" imgW="146016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875" y="1412776"/>
                        <a:ext cx="2757551" cy="476250"/>
                      </a:xfrm>
                      <a:prstGeom prst="rect">
                        <a:avLst/>
                      </a:prstGeom>
                      <a:noFill/>
                      <a:extLst/>
                    </p:spPr>
                  </p:pic>
                </p:oleObj>
              </mc:Fallback>
            </mc:AlternateContent>
          </a:graphicData>
        </a:graphic>
      </p:graphicFrame>
      <p:sp>
        <p:nvSpPr>
          <p:cNvPr id="240647" name="Rectangle 7"/>
          <p:cNvSpPr>
            <a:spLocks noChangeArrowheads="1"/>
          </p:cNvSpPr>
          <p:nvPr/>
        </p:nvSpPr>
        <p:spPr bwMode="auto">
          <a:xfrm>
            <a:off x="560388" y="1926068"/>
            <a:ext cx="7395987"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zh-CN" altLang="en-US" sz="2400" dirty="0">
                <a:solidFill>
                  <a:srgbClr val="000000"/>
                </a:solidFill>
                <a:latin typeface="Times New Roman" panose="02020603050405020304" pitchFamily="18" charset="0"/>
                <a:cs typeface="Times New Roman" panose="02020603050405020304" pitchFamily="18" charset="0"/>
              </a:rPr>
              <a:t>时，</a:t>
            </a:r>
            <a:r>
              <a:rPr lang="zh-CN" altLang="en-US" sz="2400" b="1" dirty="0">
                <a:solidFill>
                  <a:srgbClr val="C00000"/>
                </a:solidFill>
                <a:latin typeface="Times New Roman" panose="02020603050405020304" pitchFamily="18" charset="0"/>
                <a:cs typeface="Times New Roman" panose="02020603050405020304" pitchFamily="18" charset="0"/>
              </a:rPr>
              <a:t>那么</a:t>
            </a:r>
            <a:r>
              <a:rPr lang="en-US" altLang="zh-CN" sz="2400" i="1" dirty="0">
                <a:solidFill>
                  <a:srgbClr val="000000"/>
                </a:solidFill>
                <a:latin typeface="Times New Roman" panose="02020603050405020304" pitchFamily="18" charset="0"/>
              </a:rPr>
              <a:t>d</a:t>
            </a:r>
            <a:r>
              <a:rPr lang="en-US" altLang="zh-CN" sz="2400" i="1" baseline="-25000" dirty="0">
                <a:solidFill>
                  <a:srgbClr val="000000"/>
                </a:solidFill>
                <a:latin typeface="Times New Roman" panose="02020603050405020304" pitchFamily="18" charset="0"/>
              </a:rPr>
              <a:t>i</a:t>
            </a:r>
            <a:r>
              <a:rPr lang="en-US" altLang="zh-CN" sz="2400"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X</a:t>
            </a:r>
            <a:r>
              <a:rPr lang="en-US" altLang="zh-CN" sz="2400" dirty="0">
                <a:solidFill>
                  <a:srgbClr val="000000"/>
                </a:solidFill>
                <a:latin typeface="Times New Roman" panose="02020603050405020304" pitchFamily="18" charset="0"/>
              </a:rPr>
              <a:t>) &gt;</a:t>
            </a:r>
            <a:r>
              <a:rPr lang="en-US" altLang="zh-CN" sz="2400" i="1" dirty="0" err="1">
                <a:solidFill>
                  <a:srgbClr val="000000"/>
                </a:solidFill>
                <a:latin typeface="Times New Roman" panose="02020603050405020304" pitchFamily="18" charset="0"/>
              </a:rPr>
              <a:t>d</a:t>
            </a:r>
            <a:r>
              <a:rPr lang="en-US" altLang="zh-CN" sz="2400" i="1" baseline="-25000" dirty="0" err="1">
                <a:solidFill>
                  <a:srgbClr val="000000"/>
                </a:solidFill>
                <a:latin typeface="Times New Roman" panose="02020603050405020304" pitchFamily="18" charset="0"/>
              </a:rPr>
              <a:t>j</a:t>
            </a:r>
            <a:r>
              <a:rPr lang="en-US" altLang="zh-CN" sz="2400"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X</a:t>
            </a:r>
            <a:r>
              <a:rPr lang="en-US" altLang="zh-CN"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就相当于</a:t>
            </a:r>
            <a:r>
              <a:rPr lang="zh-CN" altLang="en-US" sz="2400" dirty="0">
                <a:solidFill>
                  <a:srgbClr val="0000FF"/>
                </a:solidFill>
                <a:latin typeface="Times New Roman" panose="02020603050405020304" pitchFamily="18" charset="0"/>
              </a:rPr>
              <a:t>多类情况</a:t>
            </a:r>
            <a:r>
              <a:rPr lang="en-US" altLang="zh-CN" sz="2400" dirty="0">
                <a:solidFill>
                  <a:srgbClr val="0000FF"/>
                </a:solidFill>
                <a:latin typeface="Times New Roman" panose="02020603050405020304" pitchFamily="18" charset="0"/>
              </a:rPr>
              <a:t>2</a:t>
            </a:r>
            <a:r>
              <a:rPr lang="zh-CN" altLang="en-US" sz="2400" dirty="0">
                <a:solidFill>
                  <a:srgbClr val="000000"/>
                </a:solidFill>
                <a:latin typeface="Times New Roman" panose="02020603050405020304" pitchFamily="18" charset="0"/>
              </a:rPr>
              <a:t>中的</a:t>
            </a:r>
            <a:r>
              <a:rPr lang="en-US" altLang="zh-CN" sz="2400" i="1" dirty="0" err="1">
                <a:solidFill>
                  <a:srgbClr val="000000"/>
                </a:solidFill>
                <a:latin typeface="Times New Roman" panose="02020603050405020304" pitchFamily="18" charset="0"/>
              </a:rPr>
              <a:t>d</a:t>
            </a:r>
            <a:r>
              <a:rPr lang="en-US" altLang="zh-CN" sz="2400" i="1" baseline="-25000" dirty="0" err="1">
                <a:solidFill>
                  <a:srgbClr val="000000"/>
                </a:solidFill>
                <a:latin typeface="Times New Roman" panose="02020603050405020304" pitchFamily="18" charset="0"/>
              </a:rPr>
              <a:t>ij</a:t>
            </a:r>
            <a:r>
              <a:rPr lang="en-US" altLang="zh-CN" sz="2400"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X</a:t>
            </a:r>
            <a:r>
              <a:rPr lang="en-US" altLang="zh-CN" sz="2400" dirty="0">
                <a:solidFill>
                  <a:srgbClr val="000000"/>
                </a:solidFill>
                <a:latin typeface="Times New Roman" panose="02020603050405020304" pitchFamily="18" charset="0"/>
              </a:rPr>
              <a:t>) &gt;0</a:t>
            </a:r>
            <a:r>
              <a:rPr lang="zh-CN" altLang="en-US" sz="2400" dirty="0">
                <a:solidFill>
                  <a:srgbClr val="000000"/>
                </a:solidFill>
                <a:latin typeface="Times New Roman" panose="02020603050405020304" pitchFamily="18" charset="0"/>
              </a:rPr>
              <a:t>。</a:t>
            </a:r>
          </a:p>
        </p:txBody>
      </p:sp>
      <p:grpSp>
        <p:nvGrpSpPr>
          <p:cNvPr id="240648" name="Group 8"/>
          <p:cNvGrpSpPr>
            <a:grpSpLocks/>
          </p:cNvGrpSpPr>
          <p:nvPr/>
        </p:nvGrpSpPr>
        <p:grpSpPr bwMode="auto">
          <a:xfrm>
            <a:off x="307975" y="423863"/>
            <a:ext cx="8151815" cy="544512"/>
            <a:chOff x="194" y="186"/>
            <a:chExt cx="5135" cy="343"/>
          </a:xfrm>
        </p:grpSpPr>
        <p:grpSp>
          <p:nvGrpSpPr>
            <p:cNvPr id="240649" name="Group 9"/>
            <p:cNvGrpSpPr>
              <a:grpSpLocks/>
            </p:cNvGrpSpPr>
            <p:nvPr/>
          </p:nvGrpSpPr>
          <p:grpSpPr bwMode="auto">
            <a:xfrm>
              <a:off x="1841" y="186"/>
              <a:ext cx="3488" cy="343"/>
              <a:chOff x="4073" y="3548"/>
              <a:chExt cx="3488" cy="343"/>
            </a:xfrm>
          </p:grpSpPr>
          <p:graphicFrame>
            <p:nvGraphicFramePr>
              <p:cNvPr id="240650" name="Object 10"/>
              <p:cNvGraphicFramePr>
                <a:graphicFrameLocks noChangeAspect="1"/>
              </p:cNvGraphicFramePr>
              <p:nvPr>
                <p:extLst>
                  <p:ext uri="{D42A27DB-BD31-4B8C-83A1-F6EECF244321}">
                    <p14:modId xmlns:p14="http://schemas.microsoft.com/office/powerpoint/2010/main" val="564556719"/>
                  </p:ext>
                </p:extLst>
              </p:nvPr>
            </p:nvGraphicFramePr>
            <p:xfrm>
              <a:off x="4073" y="3548"/>
              <a:ext cx="544" cy="343"/>
            </p:xfrm>
            <a:graphic>
              <a:graphicData uri="http://schemas.openxmlformats.org/presentationml/2006/ole">
                <mc:AlternateContent xmlns:mc="http://schemas.openxmlformats.org/markup-compatibility/2006">
                  <mc:Choice xmlns:v="urn:schemas-microsoft-com:vml" Requires="v">
                    <p:oleObj spid="_x0000_s78607" name="Equation" r:id="rId5" imgW="406080" imgH="241200" progId="Equation.DSMT4">
                      <p:embed/>
                    </p:oleObj>
                  </mc:Choice>
                  <mc:Fallback>
                    <p:oleObj name="Equation" r:id="rId5" imgW="406080" imgH="241200" progId="Equation.DSMT4">
                      <p:embed/>
                      <p:pic>
                        <p:nvPicPr>
                          <p:cNvPr id="0" name=""/>
                          <p:cNvPicPr>
                            <a:picLocks noChangeAspect="1" noChangeArrowheads="1"/>
                          </p:cNvPicPr>
                          <p:nvPr/>
                        </p:nvPicPr>
                        <p:blipFill>
                          <a:blip r:embed="rId6"/>
                          <a:srcRect/>
                          <a:stretch>
                            <a:fillRect/>
                          </a:stretch>
                        </p:blipFill>
                        <p:spPr bwMode="auto">
                          <a:xfrm>
                            <a:off x="4073" y="3548"/>
                            <a:ext cx="544" cy="3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0651" name="Rectangle 11"/>
              <p:cNvSpPr>
                <a:spLocks noChangeArrowheads="1"/>
              </p:cNvSpPr>
              <p:nvPr/>
            </p:nvSpPr>
            <p:spPr bwMode="auto">
              <a:xfrm>
                <a:off x="4588" y="3588"/>
                <a:ext cx="297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r>
                  <a:rPr lang="zh-CN" altLang="en-US" sz="2400" b="1" dirty="0" smtClean="0">
                    <a:solidFill>
                      <a:srgbClr val="0070C0"/>
                    </a:solidFill>
                    <a:latin typeface="Times New Roman" panose="02020603050405020304" pitchFamily="18" charset="0"/>
                  </a:rPr>
                  <a:t> 成对两分法（无</a:t>
                </a:r>
                <a:r>
                  <a:rPr lang="en-US" altLang="zh-CN" sz="2400" b="1" dirty="0" smtClean="0">
                    <a:solidFill>
                      <a:srgbClr val="0070C0"/>
                    </a:solidFill>
                    <a:latin typeface="Times New Roman" panose="02020603050405020304" pitchFamily="18" charset="0"/>
                  </a:rPr>
                  <a:t>IR</a:t>
                </a:r>
                <a:r>
                  <a:rPr lang="zh-CN" altLang="en-US" sz="2400" b="1" dirty="0" smtClean="0">
                    <a:solidFill>
                      <a:srgbClr val="0070C0"/>
                    </a:solidFill>
                    <a:latin typeface="Times New Roman" panose="02020603050405020304" pitchFamily="18" charset="0"/>
                  </a:rPr>
                  <a:t>区）</a:t>
                </a:r>
                <a:endParaRPr lang="zh-CN" altLang="en-US" sz="2400" b="1" dirty="0">
                  <a:solidFill>
                    <a:srgbClr val="0070C0"/>
                  </a:solidFill>
                  <a:latin typeface="Times New Roman" panose="02020603050405020304" pitchFamily="18" charset="0"/>
                </a:endParaRPr>
              </a:p>
            </p:txBody>
          </p:sp>
        </p:grpSp>
        <p:sp>
          <p:nvSpPr>
            <p:cNvPr id="240652" name="Rectangle 12"/>
            <p:cNvSpPr>
              <a:spLocks noChangeArrowheads="1"/>
            </p:cNvSpPr>
            <p:nvPr/>
          </p:nvSpPr>
          <p:spPr bwMode="auto">
            <a:xfrm>
              <a:off x="194" y="221"/>
              <a:ext cx="165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dirty="0" smtClean="0">
                  <a:solidFill>
                    <a:srgbClr val="0070C0"/>
                  </a:solidFill>
                  <a:latin typeface="Times New Roman" panose="02020603050405020304" pitchFamily="18" charset="0"/>
                </a:rPr>
                <a:t>（</a:t>
              </a:r>
              <a:r>
                <a:rPr lang="en-US" altLang="zh-CN" sz="2400" b="1" dirty="0" smtClean="0">
                  <a:solidFill>
                    <a:srgbClr val="0070C0"/>
                  </a:solidFill>
                  <a:latin typeface="Times New Roman" panose="02020603050405020304" pitchFamily="18" charset="0"/>
                </a:rPr>
                <a:t>3</a:t>
              </a:r>
              <a:r>
                <a:rPr lang="zh-CN" altLang="en-US" sz="2400" b="1" dirty="0" smtClean="0">
                  <a:solidFill>
                    <a:srgbClr val="0070C0"/>
                  </a:solidFill>
                  <a:latin typeface="Times New Roman" panose="02020603050405020304" pitchFamily="18" charset="0"/>
                </a:rPr>
                <a:t>）多</a:t>
              </a:r>
              <a:r>
                <a:rPr lang="zh-CN" altLang="en-US" sz="2400" b="1" dirty="0">
                  <a:solidFill>
                    <a:srgbClr val="0070C0"/>
                  </a:solidFill>
                  <a:latin typeface="Times New Roman" panose="02020603050405020304" pitchFamily="18" charset="0"/>
                </a:rPr>
                <a:t>类情况</a:t>
              </a:r>
              <a:r>
                <a:rPr lang="en-US" altLang="zh-CN" sz="2400" b="1" dirty="0">
                  <a:solidFill>
                    <a:srgbClr val="0070C0"/>
                  </a:solidFill>
                  <a:latin typeface="Times New Roman" panose="02020603050405020304" pitchFamily="18" charset="0"/>
                </a:rPr>
                <a:t>3</a:t>
              </a:r>
              <a:r>
                <a:rPr lang="zh-CN" altLang="en-US" sz="2400" b="1" dirty="0">
                  <a:solidFill>
                    <a:srgbClr val="0070C0"/>
                  </a:solidFill>
                  <a:latin typeface="Times New Roman" panose="02020603050405020304" pitchFamily="18" charset="0"/>
                </a:rPr>
                <a:t>： </a:t>
              </a:r>
            </a:p>
          </p:txBody>
        </p:sp>
      </p:grpSp>
      <p:sp>
        <p:nvSpPr>
          <p:cNvPr id="240653" name="Rectangle 13"/>
          <p:cNvSpPr>
            <a:spLocks noChangeArrowheads="1"/>
          </p:cNvSpPr>
          <p:nvPr/>
        </p:nvSpPr>
        <p:spPr bwMode="auto">
          <a:xfrm>
            <a:off x="546100" y="2348880"/>
            <a:ext cx="344983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zh-CN" altLang="en-US" sz="2400" dirty="0" smtClean="0">
                <a:solidFill>
                  <a:srgbClr val="000000"/>
                </a:solidFill>
                <a:latin typeface="Times New Roman" panose="02020603050405020304" pitchFamily="18" charset="0"/>
              </a:rPr>
              <a:t>此时，对</a:t>
            </a:r>
            <a:r>
              <a:rPr lang="zh-CN" altLang="en-US" sz="2400" dirty="0">
                <a:solidFill>
                  <a:srgbClr val="000000"/>
                </a:solidFill>
                <a:latin typeface="Times New Roman" panose="02020603050405020304" pitchFamily="18" charset="0"/>
              </a:rPr>
              <a:t>具有判别函数 </a:t>
            </a:r>
          </a:p>
        </p:txBody>
      </p:sp>
      <p:graphicFrame>
        <p:nvGraphicFramePr>
          <p:cNvPr id="240654" name="Object 14"/>
          <p:cNvGraphicFramePr>
            <a:graphicFrameLocks noChangeAspect="1"/>
          </p:cNvGraphicFramePr>
          <p:nvPr>
            <p:extLst>
              <p:ext uri="{D42A27DB-BD31-4B8C-83A1-F6EECF244321}">
                <p14:modId xmlns:p14="http://schemas.microsoft.com/office/powerpoint/2010/main" val="1372250951"/>
              </p:ext>
            </p:extLst>
          </p:nvPr>
        </p:nvGraphicFramePr>
        <p:xfrm>
          <a:off x="2597151" y="2852936"/>
          <a:ext cx="3485544" cy="515938"/>
        </p:xfrm>
        <a:graphic>
          <a:graphicData uri="http://schemas.openxmlformats.org/presentationml/2006/ole">
            <mc:AlternateContent xmlns:mc="http://schemas.openxmlformats.org/markup-compatibility/2006">
              <mc:Choice xmlns:v="urn:schemas-microsoft-com:vml" Requires="v">
                <p:oleObj spid="_x0000_s78608" name="公式" r:id="rId7" imgW="1752480" imgH="253800" progId="Equation.3">
                  <p:embed/>
                </p:oleObj>
              </mc:Choice>
              <mc:Fallback>
                <p:oleObj name="公式" r:id="rId7" imgW="175248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7151" y="2852936"/>
                        <a:ext cx="3485544" cy="515938"/>
                      </a:xfrm>
                      <a:prstGeom prst="rect">
                        <a:avLst/>
                      </a:prstGeom>
                      <a:noFill/>
                      <a:extLst/>
                    </p:spPr>
                  </p:pic>
                </p:oleObj>
              </mc:Fallback>
            </mc:AlternateContent>
          </a:graphicData>
        </a:graphic>
      </p:graphicFrame>
      <p:sp>
        <p:nvSpPr>
          <p:cNvPr id="240656" name="Rectangle 16"/>
          <p:cNvSpPr>
            <a:spLocks noChangeArrowheads="1"/>
          </p:cNvSpPr>
          <p:nvPr/>
        </p:nvSpPr>
        <p:spPr bwMode="auto">
          <a:xfrm>
            <a:off x="593725" y="3501008"/>
            <a:ext cx="527441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zh-CN" altLang="en-US" sz="2400" dirty="0">
                <a:solidFill>
                  <a:srgbClr val="000000"/>
                </a:solidFill>
                <a:latin typeface="Times New Roman" panose="02020603050405020304" pitchFamily="18" charset="0"/>
              </a:rPr>
              <a:t>的</a:t>
            </a:r>
            <a:r>
              <a:rPr lang="en-US" altLang="zh-CN" sz="2400" i="1" dirty="0">
                <a:solidFill>
                  <a:srgbClr val="000000"/>
                </a:solidFill>
                <a:latin typeface="Times New Roman" panose="02020603050405020304" pitchFamily="18" charset="0"/>
              </a:rPr>
              <a:t>M</a:t>
            </a:r>
            <a:r>
              <a:rPr lang="zh-CN" altLang="en-US" sz="2400" dirty="0">
                <a:solidFill>
                  <a:srgbClr val="000000"/>
                </a:solidFill>
                <a:latin typeface="Times New Roman" panose="02020603050405020304" pitchFamily="18" charset="0"/>
              </a:rPr>
              <a:t>类情况</a:t>
            </a:r>
            <a:r>
              <a:rPr lang="zh-CN" altLang="en-US" sz="2400" dirty="0" smtClean="0">
                <a:solidFill>
                  <a:srgbClr val="000000"/>
                </a:solidFill>
                <a:latin typeface="Times New Roman" panose="02020603050405020304" pitchFamily="18" charset="0"/>
              </a:rPr>
              <a:t>，</a:t>
            </a:r>
            <a:r>
              <a:rPr lang="zh-CN" altLang="en-US" sz="2400" dirty="0" smtClean="0">
                <a:solidFill>
                  <a:srgbClr val="C00000"/>
                </a:solidFill>
                <a:latin typeface="Times New Roman" panose="02020603050405020304" pitchFamily="18" charset="0"/>
              </a:rPr>
              <a:t>等价的</a:t>
            </a:r>
            <a:r>
              <a:rPr lang="zh-CN" altLang="en-US" sz="2400" dirty="0" smtClean="0">
                <a:solidFill>
                  <a:srgbClr val="000000"/>
                </a:solidFill>
                <a:latin typeface="Times New Roman" panose="02020603050405020304" pitchFamily="18" charset="0"/>
              </a:rPr>
              <a:t>判别函数</a:t>
            </a:r>
            <a:r>
              <a:rPr lang="zh-CN" altLang="en-US" sz="2400" dirty="0">
                <a:solidFill>
                  <a:srgbClr val="000000"/>
                </a:solidFill>
                <a:latin typeface="Times New Roman" panose="02020603050405020304" pitchFamily="18" charset="0"/>
              </a:rPr>
              <a:t>性质为：</a:t>
            </a:r>
          </a:p>
        </p:txBody>
      </p:sp>
      <p:graphicFrame>
        <p:nvGraphicFramePr>
          <p:cNvPr id="240657" name="Object 17"/>
          <p:cNvGraphicFramePr>
            <a:graphicFrameLocks noChangeAspect="1"/>
          </p:cNvGraphicFramePr>
          <p:nvPr>
            <p:extLst>
              <p:ext uri="{D42A27DB-BD31-4B8C-83A1-F6EECF244321}">
                <p14:modId xmlns:p14="http://schemas.microsoft.com/office/powerpoint/2010/main" val="1511155324"/>
              </p:ext>
            </p:extLst>
          </p:nvPr>
        </p:nvGraphicFramePr>
        <p:xfrm>
          <a:off x="1143000" y="4077072"/>
          <a:ext cx="5913659" cy="490537"/>
        </p:xfrm>
        <a:graphic>
          <a:graphicData uri="http://schemas.openxmlformats.org/presentationml/2006/ole">
            <mc:AlternateContent xmlns:mc="http://schemas.openxmlformats.org/markup-compatibility/2006">
              <mc:Choice xmlns:v="urn:schemas-microsoft-com:vml" Requires="v">
                <p:oleObj spid="_x0000_s78609" name="公式" r:id="rId9" imgW="3251160" imgH="241200" progId="Equation.3">
                  <p:embed/>
                </p:oleObj>
              </mc:Choice>
              <mc:Fallback>
                <p:oleObj name="公式" r:id="rId9" imgW="3251160" imgH="241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3000" y="4077072"/>
                        <a:ext cx="5913659" cy="490537"/>
                      </a:xfrm>
                      <a:prstGeom prst="rect">
                        <a:avLst/>
                      </a:prstGeom>
                      <a:noFill/>
                      <a:extLst/>
                    </p:spPr>
                  </p:pic>
                </p:oleObj>
              </mc:Fallback>
            </mc:AlternateContent>
          </a:graphicData>
        </a:graphic>
      </p:graphicFrame>
      <p:sp>
        <p:nvSpPr>
          <p:cNvPr id="240660" name="Rectangle 20"/>
          <p:cNvSpPr>
            <a:spLocks noChangeArrowheads="1"/>
          </p:cNvSpPr>
          <p:nvPr/>
        </p:nvSpPr>
        <p:spPr bwMode="auto">
          <a:xfrm>
            <a:off x="641350" y="4489822"/>
            <a:ext cx="167070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zh-CN" altLang="en-US" sz="2400">
                <a:solidFill>
                  <a:srgbClr val="000000"/>
                </a:solidFill>
                <a:latin typeface="Times New Roman" panose="02020603050405020304" pitchFamily="18" charset="0"/>
              </a:rPr>
              <a:t>或：</a:t>
            </a:r>
            <a:r>
              <a:rPr lang="zh-CN" altLang="en-US" sz="2400">
                <a:solidFill>
                  <a:srgbClr val="000000"/>
                </a:solidFill>
                <a:latin typeface="Arial" panose="020B0604020202020204" pitchFamily="34" charset="0"/>
              </a:rPr>
              <a:t>            </a:t>
            </a:r>
          </a:p>
        </p:txBody>
      </p:sp>
      <p:graphicFrame>
        <p:nvGraphicFramePr>
          <p:cNvPr id="240659" name="Object 19"/>
          <p:cNvGraphicFramePr>
            <a:graphicFrameLocks noChangeAspect="1"/>
          </p:cNvGraphicFramePr>
          <p:nvPr>
            <p:extLst>
              <p:ext uri="{D42A27DB-BD31-4B8C-83A1-F6EECF244321}">
                <p14:modId xmlns:p14="http://schemas.microsoft.com/office/powerpoint/2010/main" val="3634144247"/>
              </p:ext>
            </p:extLst>
          </p:nvPr>
        </p:nvGraphicFramePr>
        <p:xfrm>
          <a:off x="1265238" y="4913684"/>
          <a:ext cx="5638639" cy="479425"/>
        </p:xfrm>
        <a:graphic>
          <a:graphicData uri="http://schemas.openxmlformats.org/presentationml/2006/ole">
            <mc:AlternateContent xmlns:mc="http://schemas.openxmlformats.org/markup-compatibility/2006">
              <mc:Choice xmlns:v="urn:schemas-microsoft-com:vml" Requires="v">
                <p:oleObj spid="_x0000_s78610" name="公式" r:id="rId11" imgW="2895480" imgH="228600" progId="Equation.3">
                  <p:embed/>
                </p:oleObj>
              </mc:Choice>
              <mc:Fallback>
                <p:oleObj name="公式" r:id="rId11" imgW="289548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5238" y="4913684"/>
                        <a:ext cx="5638639" cy="479425"/>
                      </a:xfrm>
                      <a:prstGeom prst="rect">
                        <a:avLst/>
                      </a:prstGeom>
                      <a:noFill/>
                      <a:extLst/>
                    </p:spPr>
                  </p:pic>
                </p:oleObj>
              </mc:Fallback>
            </mc:AlternateContent>
          </a:graphicData>
        </a:graphic>
      </p:graphicFrame>
      <p:sp>
        <p:nvSpPr>
          <p:cNvPr id="240661" name="Rectangle 21"/>
          <p:cNvSpPr>
            <a:spLocks noChangeArrowheads="1"/>
          </p:cNvSpPr>
          <p:nvPr/>
        </p:nvSpPr>
        <p:spPr bwMode="auto">
          <a:xfrm>
            <a:off x="2833688" y="3646859"/>
            <a:ext cx="200014"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en-US" altLang="zh-CN" sz="900">
                <a:solidFill>
                  <a:srgbClr val="FFFFFF"/>
                </a:solidFill>
                <a:latin typeface="Arial" panose="020B0604020202020204" pitchFamily="34" charset="0"/>
              </a:rPr>
              <a:t> </a:t>
            </a:r>
            <a:endParaRPr lang="en-US" altLang="zh-CN">
              <a:solidFill>
                <a:srgbClr val="FFFFFF"/>
              </a:solidFill>
              <a:latin typeface="Arial" panose="020B0604020202020204" pitchFamily="34" charset="0"/>
            </a:endParaRPr>
          </a:p>
        </p:txBody>
      </p:sp>
      <p:sp>
        <p:nvSpPr>
          <p:cNvPr id="17" name="Rectangle 16"/>
          <p:cNvSpPr>
            <a:spLocks noChangeArrowheads="1"/>
          </p:cNvSpPr>
          <p:nvPr/>
        </p:nvSpPr>
        <p:spPr bwMode="auto">
          <a:xfrm>
            <a:off x="593725" y="5397023"/>
            <a:ext cx="8154739"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zh-CN" altLang="en-US" sz="2400" dirty="0" smtClean="0">
                <a:solidFill>
                  <a:srgbClr val="000000"/>
                </a:solidFill>
                <a:latin typeface="Times New Roman" panose="02020603050405020304" pitchFamily="18" charset="0"/>
              </a:rPr>
              <a:t>能用本方法分类的模式集称为：</a:t>
            </a:r>
            <a:r>
              <a:rPr lang="zh-CN" altLang="en-US" sz="2400" b="1" dirty="0" smtClean="0">
                <a:solidFill>
                  <a:srgbClr val="0000FF"/>
                </a:solidFill>
                <a:latin typeface="Times New Roman" panose="02020603050405020304" pitchFamily="18" charset="0"/>
              </a:rPr>
              <a:t>线性可分的</a:t>
            </a:r>
            <a:r>
              <a:rPr lang="zh-CN" altLang="en-US" sz="2400" dirty="0" smtClean="0">
                <a:solidFill>
                  <a:srgbClr val="000000"/>
                </a:solidFill>
                <a:latin typeface="Times New Roman" panose="02020603050405020304" pitchFamily="18" charset="0"/>
              </a:rPr>
              <a:t>。</a:t>
            </a:r>
            <a:endParaRPr lang="en-US" altLang="zh-CN" sz="2400" dirty="0" smtClean="0">
              <a:solidFill>
                <a:srgbClr val="000000"/>
              </a:solidFill>
              <a:latin typeface="Times New Roman" panose="02020603050405020304" pitchFamily="18" charset="0"/>
            </a:endParaRPr>
          </a:p>
          <a:p>
            <a:r>
              <a:rPr lang="zh-CN" altLang="en-US" sz="2400" dirty="0" smtClean="0">
                <a:solidFill>
                  <a:srgbClr val="000000"/>
                </a:solidFill>
                <a:latin typeface="Times New Roman" panose="02020603050405020304" pitchFamily="18" charset="0"/>
              </a:rPr>
              <a:t>注意：与前两种方法不同，这里是</a:t>
            </a:r>
            <a:r>
              <a:rPr lang="zh-CN" altLang="en-US" sz="2400" b="1" dirty="0" smtClean="0">
                <a:solidFill>
                  <a:srgbClr val="C00000"/>
                </a:solidFill>
                <a:latin typeface="Times New Roman" panose="02020603050405020304" pitchFamily="18" charset="0"/>
              </a:rPr>
              <a:t>以大小进行判定</a:t>
            </a:r>
            <a:r>
              <a:rPr lang="zh-CN" altLang="en-US" sz="2400" dirty="0" smtClean="0">
                <a:solidFill>
                  <a:srgbClr val="000000"/>
                </a:solidFill>
                <a:latin typeface="Times New Roman" panose="02020603050405020304" pitchFamily="18" charset="0"/>
              </a:rPr>
              <a:t>的，</a:t>
            </a:r>
            <a:endParaRPr lang="en-US" altLang="zh-CN" sz="2400" dirty="0" smtClean="0">
              <a:solidFill>
                <a:srgbClr val="000000"/>
              </a:solidFill>
              <a:latin typeface="Times New Roman" panose="02020603050405020304" pitchFamily="18" charset="0"/>
            </a:endParaRPr>
          </a:p>
          <a:p>
            <a:r>
              <a:rPr lang="zh-CN" altLang="en-US" sz="2400" dirty="0" smtClean="0">
                <a:solidFill>
                  <a:srgbClr val="C00000"/>
                </a:solidFill>
                <a:latin typeface="Times New Roman" panose="02020603050405020304" pitchFamily="18" charset="0"/>
              </a:rPr>
              <a:t>不是仅仅以正负进行判定</a:t>
            </a:r>
            <a:r>
              <a:rPr lang="zh-CN" altLang="en-US" sz="2400" dirty="0" smtClean="0">
                <a:solidFill>
                  <a:srgbClr val="000000"/>
                </a:solidFill>
                <a:latin typeface="Times New Roman" panose="02020603050405020304" pitchFamily="18" charset="0"/>
              </a:rPr>
              <a:t>的。</a:t>
            </a:r>
            <a:endParaRPr lang="zh-CN" altLang="en-US" sz="24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838692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0653"/>
                                        </p:tgtEl>
                                        <p:attrNameLst>
                                          <p:attrName>style.visibility</p:attrName>
                                        </p:attrNameLst>
                                      </p:cBhvr>
                                      <p:to>
                                        <p:strVal val="visible"/>
                                      </p:to>
                                    </p:set>
                                    <p:animEffect transition="in" filter="fade">
                                      <p:cBhvr>
                                        <p:cTn id="7" dur="500"/>
                                        <p:tgtEl>
                                          <p:spTgt spid="240653"/>
                                        </p:tgtEl>
                                      </p:cBhvr>
                                    </p:animEffect>
                                  </p:childTnLst>
                                </p:cTn>
                              </p:par>
                              <p:par>
                                <p:cTn id="8" presetID="10" presetClass="entr" presetSubtype="0" fill="hold" nodeType="withEffect">
                                  <p:stCondLst>
                                    <p:cond delay="0"/>
                                  </p:stCondLst>
                                  <p:childTnLst>
                                    <p:set>
                                      <p:cBhvr>
                                        <p:cTn id="9" dur="1" fill="hold">
                                          <p:stCondLst>
                                            <p:cond delay="0"/>
                                          </p:stCondLst>
                                        </p:cTn>
                                        <p:tgtEl>
                                          <p:spTgt spid="240654"/>
                                        </p:tgtEl>
                                        <p:attrNameLst>
                                          <p:attrName>style.visibility</p:attrName>
                                        </p:attrNameLst>
                                      </p:cBhvr>
                                      <p:to>
                                        <p:strVal val="visible"/>
                                      </p:to>
                                    </p:set>
                                    <p:animEffect transition="in" filter="fade">
                                      <p:cBhvr>
                                        <p:cTn id="10" dur="500"/>
                                        <p:tgtEl>
                                          <p:spTgt spid="2406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0656"/>
                                        </p:tgtEl>
                                        <p:attrNameLst>
                                          <p:attrName>style.visibility</p:attrName>
                                        </p:attrNameLst>
                                      </p:cBhvr>
                                      <p:to>
                                        <p:strVal val="visible"/>
                                      </p:to>
                                    </p:set>
                                    <p:animEffect transition="in" filter="fade">
                                      <p:cBhvr>
                                        <p:cTn id="13" dur="500"/>
                                        <p:tgtEl>
                                          <p:spTgt spid="240656"/>
                                        </p:tgtEl>
                                      </p:cBhvr>
                                    </p:animEffect>
                                  </p:childTnLst>
                                </p:cTn>
                              </p:par>
                              <p:par>
                                <p:cTn id="14" presetID="10" presetClass="entr" presetSubtype="0" fill="hold" nodeType="withEffect">
                                  <p:stCondLst>
                                    <p:cond delay="0"/>
                                  </p:stCondLst>
                                  <p:childTnLst>
                                    <p:set>
                                      <p:cBhvr>
                                        <p:cTn id="15" dur="1" fill="hold">
                                          <p:stCondLst>
                                            <p:cond delay="0"/>
                                          </p:stCondLst>
                                        </p:cTn>
                                        <p:tgtEl>
                                          <p:spTgt spid="240657"/>
                                        </p:tgtEl>
                                        <p:attrNameLst>
                                          <p:attrName>style.visibility</p:attrName>
                                        </p:attrNameLst>
                                      </p:cBhvr>
                                      <p:to>
                                        <p:strVal val="visible"/>
                                      </p:to>
                                    </p:set>
                                    <p:animEffect transition="in" filter="fade">
                                      <p:cBhvr>
                                        <p:cTn id="16" dur="500"/>
                                        <p:tgtEl>
                                          <p:spTgt spid="24065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0660"/>
                                        </p:tgtEl>
                                        <p:attrNameLst>
                                          <p:attrName>style.visibility</p:attrName>
                                        </p:attrNameLst>
                                      </p:cBhvr>
                                      <p:to>
                                        <p:strVal val="visible"/>
                                      </p:to>
                                    </p:set>
                                    <p:animEffect transition="in" filter="fade">
                                      <p:cBhvr>
                                        <p:cTn id="19" dur="500"/>
                                        <p:tgtEl>
                                          <p:spTgt spid="240660"/>
                                        </p:tgtEl>
                                      </p:cBhvr>
                                    </p:animEffect>
                                  </p:childTnLst>
                                </p:cTn>
                              </p:par>
                              <p:par>
                                <p:cTn id="20" presetID="10" presetClass="entr" presetSubtype="0" fill="hold" nodeType="withEffect">
                                  <p:stCondLst>
                                    <p:cond delay="0"/>
                                  </p:stCondLst>
                                  <p:childTnLst>
                                    <p:set>
                                      <p:cBhvr>
                                        <p:cTn id="21" dur="1" fill="hold">
                                          <p:stCondLst>
                                            <p:cond delay="0"/>
                                          </p:stCondLst>
                                        </p:cTn>
                                        <p:tgtEl>
                                          <p:spTgt spid="240659"/>
                                        </p:tgtEl>
                                        <p:attrNameLst>
                                          <p:attrName>style.visibility</p:attrName>
                                        </p:attrNameLst>
                                      </p:cBhvr>
                                      <p:to>
                                        <p:strVal val="visible"/>
                                      </p:to>
                                    </p:set>
                                    <p:animEffect transition="in" filter="fade">
                                      <p:cBhvr>
                                        <p:cTn id="22" dur="500"/>
                                        <p:tgtEl>
                                          <p:spTgt spid="2406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0661"/>
                                        </p:tgtEl>
                                        <p:attrNameLst>
                                          <p:attrName>style.visibility</p:attrName>
                                        </p:attrNameLst>
                                      </p:cBhvr>
                                      <p:to>
                                        <p:strVal val="visible"/>
                                      </p:to>
                                    </p:set>
                                    <p:animEffect transition="in" filter="fade">
                                      <p:cBhvr>
                                        <p:cTn id="25" dur="500"/>
                                        <p:tgtEl>
                                          <p:spTgt spid="24066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53" grpId="0"/>
      <p:bldP spid="240656" grpId="0"/>
      <p:bldP spid="240660" grpId="0"/>
      <p:bldP spid="240661"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26" name="AutoShape 30"/>
          <p:cNvSpPr>
            <a:spLocks noChangeArrowheads="1"/>
          </p:cNvSpPr>
          <p:nvPr/>
        </p:nvSpPr>
        <p:spPr bwMode="auto">
          <a:xfrm>
            <a:off x="6294438" y="1014413"/>
            <a:ext cx="2849562" cy="976312"/>
          </a:xfrm>
          <a:prstGeom prst="cloudCallout">
            <a:avLst>
              <a:gd name="adj1" fmla="val 23759"/>
              <a:gd name="adj2" fmla="val 108861"/>
            </a:avLst>
          </a:prstGeom>
          <a:solidFill>
            <a:srgbClr val="CC99FF"/>
          </a:solidFill>
          <a:ln w="9525">
            <a:solidFill>
              <a:srgbClr val="A5002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pPr>
              <a:lnSpc>
                <a:spcPct val="125000"/>
              </a:lnSpc>
            </a:pPr>
            <a:r>
              <a:rPr lang="zh-CN" altLang="en-US" sz="2400">
                <a:solidFill>
                  <a:srgbClr val="000000"/>
                </a:solidFill>
                <a:latin typeface="Times New Roman" panose="02020603050405020304" pitchFamily="18" charset="0"/>
              </a:rPr>
              <a:t>识别分类时：</a:t>
            </a:r>
          </a:p>
        </p:txBody>
      </p:sp>
      <p:sp>
        <p:nvSpPr>
          <p:cNvPr id="132127" name="AutoShape 31"/>
          <p:cNvSpPr>
            <a:spLocks noChangeArrowheads="1"/>
          </p:cNvSpPr>
          <p:nvPr/>
        </p:nvSpPr>
        <p:spPr bwMode="auto">
          <a:xfrm>
            <a:off x="6189663" y="2471738"/>
            <a:ext cx="2908300" cy="2530475"/>
          </a:xfrm>
          <a:prstGeom prst="bevel">
            <a:avLst>
              <a:gd name="adj" fmla="val 12500"/>
            </a:avLst>
          </a:prstGeom>
          <a:solidFill>
            <a:srgbClr val="FFC671"/>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endParaRPr lang="en-US" altLang="zh-CN" sz="2400">
              <a:solidFill>
                <a:srgbClr val="000000"/>
              </a:solidFill>
              <a:latin typeface="Times New Roman" panose="02020603050405020304" pitchFamily="18" charset="0"/>
            </a:endParaRPr>
          </a:p>
          <a:p>
            <a:pPr>
              <a:lnSpc>
                <a:spcPct val="125000"/>
              </a:lnSpc>
            </a:pPr>
            <a:endParaRPr lang="en-US" altLang="zh-CN" sz="2400">
              <a:solidFill>
                <a:srgbClr val="000000"/>
              </a:solidFill>
              <a:latin typeface="Times New Roman" panose="02020603050405020304" pitchFamily="18" charset="0"/>
            </a:endParaRPr>
          </a:p>
          <a:p>
            <a:pPr>
              <a:lnSpc>
                <a:spcPct val="125000"/>
              </a:lnSpc>
            </a:pPr>
            <a:endParaRPr lang="en-US" altLang="zh-CN" sz="2400">
              <a:solidFill>
                <a:srgbClr val="000000"/>
              </a:solidFill>
              <a:latin typeface="Times New Roman" panose="02020603050405020304" pitchFamily="18" charset="0"/>
            </a:endParaRPr>
          </a:p>
          <a:p>
            <a:pPr>
              <a:lnSpc>
                <a:spcPct val="125000"/>
              </a:lnSpc>
            </a:pPr>
            <a:endParaRPr lang="en-US" altLang="zh-CN" sz="2400">
              <a:solidFill>
                <a:srgbClr val="000000"/>
              </a:solidFill>
              <a:latin typeface="Times New Roman" panose="02020603050405020304" pitchFamily="18" charset="0"/>
            </a:endParaRPr>
          </a:p>
        </p:txBody>
      </p:sp>
      <p:sp>
        <p:nvSpPr>
          <p:cNvPr id="132128" name="Text Box 32"/>
          <p:cNvSpPr txBox="1">
            <a:spLocks noChangeArrowheads="1"/>
          </p:cNvSpPr>
          <p:nvPr/>
        </p:nvSpPr>
        <p:spPr bwMode="auto">
          <a:xfrm>
            <a:off x="6361112" y="3001487"/>
            <a:ext cx="2592387"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nSpc>
                <a:spcPct val="125000"/>
              </a:lnSpc>
            </a:pPr>
            <a:r>
              <a:rPr lang="zh-CN" altLang="en-US" sz="2400" dirty="0" smtClean="0">
                <a:solidFill>
                  <a:srgbClr val="000000"/>
                </a:solidFill>
                <a:latin typeface="Times New Roman" panose="02020603050405020304" pitchFamily="18" charset="0"/>
              </a:rPr>
              <a:t>判别界面做</a:t>
            </a:r>
            <a:r>
              <a:rPr lang="zh-CN" altLang="en-US" sz="2400" dirty="0">
                <a:solidFill>
                  <a:srgbClr val="000000"/>
                </a:solidFill>
                <a:latin typeface="Times New Roman" panose="02020603050405020304" pitchFamily="18" charset="0"/>
              </a:rPr>
              <a:t>差值</a:t>
            </a:r>
            <a:r>
              <a:rPr lang="zh-CN" altLang="en-US" sz="2400" dirty="0" smtClean="0">
                <a:solidFill>
                  <a:srgbClr val="000000"/>
                </a:solidFill>
                <a:latin typeface="Times New Roman" panose="02020603050405020304" pitchFamily="18" charset="0"/>
              </a:rPr>
              <a:t>。</a:t>
            </a:r>
            <a:endParaRPr lang="en-US" altLang="zh-CN" sz="2400" dirty="0" smtClean="0">
              <a:solidFill>
                <a:srgbClr val="000000"/>
              </a:solidFill>
              <a:latin typeface="Times New Roman" panose="02020603050405020304" pitchFamily="18" charset="0"/>
            </a:endParaRPr>
          </a:p>
          <a:p>
            <a:pPr indent="0">
              <a:lnSpc>
                <a:spcPct val="125000"/>
              </a:lnSpc>
            </a:pPr>
            <a:r>
              <a:rPr lang="zh-CN" altLang="en-US" sz="2400" dirty="0" smtClean="0">
                <a:solidFill>
                  <a:srgbClr val="000000"/>
                </a:solidFill>
                <a:latin typeface="Times New Roman" panose="02020603050405020304" pitchFamily="18" charset="0"/>
              </a:rPr>
              <a:t>对</a:t>
            </a:r>
            <a:r>
              <a:rPr lang="el-GR" altLang="zh-CN" sz="2400" i="1" dirty="0" smtClean="0">
                <a:solidFill>
                  <a:srgbClr val="000000"/>
                </a:solidFill>
                <a:latin typeface="Times New Roman" panose="02020603050405020304" pitchFamily="18" charset="0"/>
              </a:rPr>
              <a:t>ω</a:t>
            </a:r>
            <a:r>
              <a:rPr lang="el-GR" altLang="zh-CN" sz="2400" i="1" baseline="-25000" dirty="0" smtClean="0">
                <a:solidFill>
                  <a:srgbClr val="000000"/>
                </a:solidFill>
                <a:latin typeface="Times New Roman" panose="02020603050405020304" pitchFamily="18" charset="0"/>
              </a:rPr>
              <a:t>i</a:t>
            </a:r>
            <a:r>
              <a:rPr lang="zh-CN" altLang="el-GR" sz="2400" dirty="0" smtClean="0">
                <a:solidFill>
                  <a:srgbClr val="000000"/>
                </a:solidFill>
                <a:latin typeface="Times New Roman" panose="02020603050405020304" pitchFamily="18" charset="0"/>
              </a:rPr>
              <a:t>类</a:t>
            </a:r>
            <a:r>
              <a:rPr lang="zh-CN" altLang="el-GR" sz="2400" dirty="0">
                <a:solidFill>
                  <a:srgbClr val="000000"/>
                </a:solidFill>
                <a:latin typeface="Times New Roman" panose="02020603050405020304" pitchFamily="18" charset="0"/>
              </a:rPr>
              <a:t>，应</a:t>
            </a:r>
            <a:r>
              <a:rPr lang="zh-CN" altLang="el-GR" sz="2400" dirty="0" smtClean="0">
                <a:solidFill>
                  <a:srgbClr val="000000"/>
                </a:solidFill>
                <a:latin typeface="Times New Roman" panose="02020603050405020304" pitchFamily="18" charset="0"/>
              </a:rPr>
              <a:t>满足</a:t>
            </a:r>
            <a:r>
              <a:rPr lang="zh-CN" altLang="en-US" sz="2400" dirty="0" smtClean="0">
                <a:solidFill>
                  <a:srgbClr val="000000"/>
                </a:solidFill>
                <a:latin typeface="Times New Roman" panose="02020603050405020304" pitchFamily="18" charset="0"/>
              </a:rPr>
              <a:t>：</a:t>
            </a:r>
            <a:endParaRPr lang="en-US" altLang="zh-CN" sz="2400" dirty="0" smtClean="0">
              <a:solidFill>
                <a:srgbClr val="000000"/>
              </a:solidFill>
              <a:latin typeface="Times New Roman" panose="02020603050405020304" pitchFamily="18" charset="0"/>
            </a:endParaRPr>
          </a:p>
          <a:p>
            <a:pPr indent="0">
              <a:lnSpc>
                <a:spcPct val="125000"/>
              </a:lnSpc>
            </a:pPr>
            <a:r>
              <a:rPr lang="en-US" altLang="zh-CN" sz="2400" i="1" dirty="0">
                <a:solidFill>
                  <a:srgbClr val="000000"/>
                </a:solidFill>
                <a:latin typeface="Times New Roman" panose="02020603050405020304" pitchFamily="18" charset="0"/>
              </a:rPr>
              <a:t> </a:t>
            </a:r>
            <a:r>
              <a:rPr lang="en-US" altLang="zh-CN" sz="2400" i="1" dirty="0" smtClean="0">
                <a:solidFill>
                  <a:srgbClr val="000000"/>
                </a:solidFill>
                <a:latin typeface="Times New Roman" panose="02020603050405020304" pitchFamily="18" charset="0"/>
              </a:rPr>
              <a:t>  d</a:t>
            </a:r>
            <a:r>
              <a:rPr lang="en-US" altLang="zh-CN" sz="2400" i="1" baseline="-25000" dirty="0" smtClean="0">
                <a:solidFill>
                  <a:srgbClr val="000000"/>
                </a:solidFill>
                <a:latin typeface="Times New Roman" panose="02020603050405020304" pitchFamily="18" charset="0"/>
              </a:rPr>
              <a:t>i</a:t>
            </a:r>
            <a:r>
              <a:rPr lang="en-US" altLang="zh-CN" sz="2400" dirty="0">
                <a:solidFill>
                  <a:srgbClr val="000000"/>
                </a:solidFill>
                <a:latin typeface="Times New Roman" panose="02020603050405020304" pitchFamily="18" charset="0"/>
              </a:rPr>
              <a:t>&gt;</a:t>
            </a:r>
            <a:r>
              <a:rPr lang="zh-CN" altLang="en-US" sz="2400" dirty="0">
                <a:solidFill>
                  <a:srgbClr val="000000"/>
                </a:solidFill>
                <a:latin typeface="Times New Roman" panose="02020603050405020304" pitchFamily="18" charset="0"/>
              </a:rPr>
              <a:t>其他所有</a:t>
            </a:r>
            <a:r>
              <a:rPr lang="en-US" altLang="zh-CN" sz="2400" i="1" dirty="0" err="1" smtClean="0">
                <a:solidFill>
                  <a:srgbClr val="000000"/>
                </a:solidFill>
                <a:latin typeface="Times New Roman" panose="02020603050405020304" pitchFamily="18" charset="0"/>
              </a:rPr>
              <a:t>d</a:t>
            </a:r>
            <a:r>
              <a:rPr lang="en-US" altLang="zh-CN" sz="2400" i="1" baseline="-25000" dirty="0" err="1" smtClean="0">
                <a:solidFill>
                  <a:srgbClr val="000000"/>
                </a:solidFill>
                <a:latin typeface="Times New Roman" panose="02020603050405020304" pitchFamily="18" charset="0"/>
              </a:rPr>
              <a:t>j</a:t>
            </a:r>
            <a:endParaRPr lang="en-US" altLang="zh-CN" sz="2400" baseline="-25000" dirty="0">
              <a:solidFill>
                <a:srgbClr val="000000"/>
              </a:solidFill>
              <a:latin typeface="Times New Roman" panose="02020603050405020304" pitchFamily="18" charset="0"/>
            </a:endParaRPr>
          </a:p>
        </p:txBody>
      </p:sp>
      <p:grpSp>
        <p:nvGrpSpPr>
          <p:cNvPr id="132134" name="Group 38"/>
          <p:cNvGrpSpPr>
            <a:grpSpLocks/>
          </p:cNvGrpSpPr>
          <p:nvPr/>
        </p:nvGrpSpPr>
        <p:grpSpPr bwMode="auto">
          <a:xfrm>
            <a:off x="-347663" y="527050"/>
            <a:ext cx="6900863" cy="5246688"/>
            <a:chOff x="340" y="450"/>
            <a:chExt cx="4347" cy="3305"/>
          </a:xfrm>
        </p:grpSpPr>
        <p:grpSp>
          <p:nvGrpSpPr>
            <p:cNvPr id="132135" name="Group 39"/>
            <p:cNvGrpSpPr>
              <a:grpSpLocks/>
            </p:cNvGrpSpPr>
            <p:nvPr/>
          </p:nvGrpSpPr>
          <p:grpSpPr bwMode="auto">
            <a:xfrm>
              <a:off x="1369" y="2755"/>
              <a:ext cx="1860" cy="923"/>
              <a:chOff x="811" y="2810"/>
              <a:chExt cx="1860" cy="923"/>
            </a:xfrm>
          </p:grpSpPr>
          <p:sp>
            <p:nvSpPr>
              <p:cNvPr id="132136" name="Freeform 40"/>
              <p:cNvSpPr>
                <a:spLocks/>
              </p:cNvSpPr>
              <p:nvPr/>
            </p:nvSpPr>
            <p:spPr bwMode="auto">
              <a:xfrm>
                <a:off x="811" y="2810"/>
                <a:ext cx="1860" cy="923"/>
              </a:xfrm>
              <a:custGeom>
                <a:avLst/>
                <a:gdLst>
                  <a:gd name="T0" fmla="*/ 9626 w 11820"/>
                  <a:gd name="T1" fmla="*/ 4844 h 5867"/>
                  <a:gd name="T2" fmla="*/ 5114 w 11820"/>
                  <a:gd name="T3" fmla="*/ 5803 h 5867"/>
                  <a:gd name="T4" fmla="*/ 601 w 11820"/>
                  <a:gd name="T5" fmla="*/ 5228 h 5867"/>
                  <a:gd name="T6" fmla="*/ 1504 w 11820"/>
                  <a:gd name="T7" fmla="*/ 3183 h 5867"/>
                  <a:gd name="T8" fmla="*/ 4596 w 11820"/>
                  <a:gd name="T9" fmla="*/ 460 h 5867"/>
                  <a:gd name="T10" fmla="*/ 7035 w 11820"/>
                  <a:gd name="T11" fmla="*/ 418 h 5867"/>
                  <a:gd name="T12" fmla="*/ 10167 w 11820"/>
                  <a:gd name="T13" fmla="*/ 2288 h 5867"/>
                  <a:gd name="T14" fmla="*/ 11732 w 11820"/>
                  <a:gd name="T15" fmla="*/ 4205 h 5867"/>
                  <a:gd name="T16" fmla="*/ 9626 w 11820"/>
                  <a:gd name="T17" fmla="*/ 4844 h 5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20" h="5867">
                    <a:moveTo>
                      <a:pt x="9626" y="4844"/>
                    </a:moveTo>
                    <a:cubicBezTo>
                      <a:pt x="8435" y="5070"/>
                      <a:pt x="6618" y="5739"/>
                      <a:pt x="5114" y="5803"/>
                    </a:cubicBezTo>
                    <a:cubicBezTo>
                      <a:pt x="3610" y="5867"/>
                      <a:pt x="1203" y="5667"/>
                      <a:pt x="601" y="5228"/>
                    </a:cubicBezTo>
                    <a:cubicBezTo>
                      <a:pt x="0" y="4789"/>
                      <a:pt x="838" y="3979"/>
                      <a:pt x="1504" y="3183"/>
                    </a:cubicBezTo>
                    <a:cubicBezTo>
                      <a:pt x="2170" y="2386"/>
                      <a:pt x="3674" y="920"/>
                      <a:pt x="4596" y="460"/>
                    </a:cubicBezTo>
                    <a:cubicBezTo>
                      <a:pt x="5519" y="0"/>
                      <a:pt x="6108" y="115"/>
                      <a:pt x="7035" y="418"/>
                    </a:cubicBezTo>
                    <a:cubicBezTo>
                      <a:pt x="7961" y="720"/>
                      <a:pt x="9385" y="1657"/>
                      <a:pt x="10167" y="2288"/>
                    </a:cubicBezTo>
                    <a:cubicBezTo>
                      <a:pt x="10949" y="2919"/>
                      <a:pt x="11820" y="3779"/>
                      <a:pt x="11732" y="4205"/>
                    </a:cubicBezTo>
                    <a:cubicBezTo>
                      <a:pt x="11643" y="4631"/>
                      <a:pt x="10063" y="4712"/>
                      <a:pt x="9626" y="4844"/>
                    </a:cubicBezTo>
                  </a:path>
                </a:pathLst>
              </a:custGeom>
              <a:solidFill>
                <a:srgbClr val="FFFFFF"/>
              </a:solidFill>
              <a:ln w="0">
                <a:solidFill>
                  <a:srgbClr val="000000"/>
                </a:solidFill>
                <a:prstDash val="solid"/>
                <a:round/>
                <a:headEnd/>
                <a:tailEnd/>
              </a:ln>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2137" name="Freeform 41"/>
              <p:cNvSpPr>
                <a:spLocks/>
              </p:cNvSpPr>
              <p:nvPr/>
            </p:nvSpPr>
            <p:spPr bwMode="auto">
              <a:xfrm>
                <a:off x="811" y="2810"/>
                <a:ext cx="1860" cy="923"/>
              </a:xfrm>
              <a:custGeom>
                <a:avLst/>
                <a:gdLst>
                  <a:gd name="T0" fmla="*/ 1514 w 1860"/>
                  <a:gd name="T1" fmla="*/ 762 h 923"/>
                  <a:gd name="T2" fmla="*/ 804 w 1860"/>
                  <a:gd name="T3" fmla="*/ 913 h 923"/>
                  <a:gd name="T4" fmla="*/ 94 w 1860"/>
                  <a:gd name="T5" fmla="*/ 823 h 923"/>
                  <a:gd name="T6" fmla="*/ 236 w 1860"/>
                  <a:gd name="T7" fmla="*/ 501 h 923"/>
                  <a:gd name="T8" fmla="*/ 723 w 1860"/>
                  <a:gd name="T9" fmla="*/ 72 h 923"/>
                  <a:gd name="T10" fmla="*/ 1107 w 1860"/>
                  <a:gd name="T11" fmla="*/ 66 h 923"/>
                  <a:gd name="T12" fmla="*/ 1600 w 1860"/>
                  <a:gd name="T13" fmla="*/ 360 h 923"/>
                  <a:gd name="T14" fmla="*/ 1846 w 1860"/>
                  <a:gd name="T15" fmla="*/ 662 h 923"/>
                  <a:gd name="T16" fmla="*/ 1514 w 1860"/>
                  <a:gd name="T17" fmla="*/ 762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0" h="923">
                    <a:moveTo>
                      <a:pt x="1514" y="762"/>
                    </a:moveTo>
                    <a:cubicBezTo>
                      <a:pt x="1327" y="798"/>
                      <a:pt x="1041" y="903"/>
                      <a:pt x="804" y="913"/>
                    </a:cubicBezTo>
                    <a:cubicBezTo>
                      <a:pt x="568" y="923"/>
                      <a:pt x="189" y="892"/>
                      <a:pt x="94" y="823"/>
                    </a:cubicBezTo>
                    <a:cubicBezTo>
                      <a:pt x="0" y="753"/>
                      <a:pt x="132" y="626"/>
                      <a:pt x="236" y="501"/>
                    </a:cubicBezTo>
                    <a:cubicBezTo>
                      <a:pt x="341" y="375"/>
                      <a:pt x="578" y="145"/>
                      <a:pt x="723" y="72"/>
                    </a:cubicBezTo>
                    <a:cubicBezTo>
                      <a:pt x="868" y="0"/>
                      <a:pt x="961" y="18"/>
                      <a:pt x="1107" y="66"/>
                    </a:cubicBezTo>
                    <a:cubicBezTo>
                      <a:pt x="1252" y="113"/>
                      <a:pt x="1477" y="261"/>
                      <a:pt x="1600" y="360"/>
                    </a:cubicBezTo>
                    <a:cubicBezTo>
                      <a:pt x="1723" y="459"/>
                      <a:pt x="1860" y="595"/>
                      <a:pt x="1846" y="662"/>
                    </a:cubicBezTo>
                    <a:cubicBezTo>
                      <a:pt x="1832" y="729"/>
                      <a:pt x="1583" y="741"/>
                      <a:pt x="1514" y="762"/>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grpSp>
        <p:grpSp>
          <p:nvGrpSpPr>
            <p:cNvPr id="132138" name="Group 42"/>
            <p:cNvGrpSpPr>
              <a:grpSpLocks/>
            </p:cNvGrpSpPr>
            <p:nvPr/>
          </p:nvGrpSpPr>
          <p:grpSpPr bwMode="auto">
            <a:xfrm>
              <a:off x="2431" y="961"/>
              <a:ext cx="1457" cy="2161"/>
              <a:chOff x="1873" y="935"/>
              <a:chExt cx="1457" cy="2161"/>
            </a:xfrm>
          </p:grpSpPr>
          <p:sp>
            <p:nvSpPr>
              <p:cNvPr id="132139" name="Freeform 43"/>
              <p:cNvSpPr>
                <a:spLocks/>
              </p:cNvSpPr>
              <p:nvPr/>
            </p:nvSpPr>
            <p:spPr bwMode="auto">
              <a:xfrm>
                <a:off x="1873" y="935"/>
                <a:ext cx="1457" cy="2161"/>
              </a:xfrm>
              <a:custGeom>
                <a:avLst/>
                <a:gdLst>
                  <a:gd name="T0" fmla="*/ 303 w 9263"/>
                  <a:gd name="T1" fmla="*/ 5717 h 13736"/>
                  <a:gd name="T2" fmla="*/ 1193 w 9263"/>
                  <a:gd name="T3" fmla="*/ 667 h 13736"/>
                  <a:gd name="T4" fmla="*/ 3744 w 9263"/>
                  <a:gd name="T5" fmla="*/ 1711 h 13736"/>
                  <a:gd name="T6" fmla="*/ 6632 w 9263"/>
                  <a:gd name="T7" fmla="*/ 3690 h 13736"/>
                  <a:gd name="T8" fmla="*/ 7734 w 9263"/>
                  <a:gd name="T9" fmla="*/ 8062 h 13736"/>
                  <a:gd name="T10" fmla="*/ 8194 w 9263"/>
                  <a:gd name="T11" fmla="*/ 13528 h 13736"/>
                  <a:gd name="T12" fmla="*/ 1315 w 9263"/>
                  <a:gd name="T13" fmla="*/ 9297 h 13736"/>
                  <a:gd name="T14" fmla="*/ 303 w 9263"/>
                  <a:gd name="T15" fmla="*/ 5717 h 137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63" h="13736">
                    <a:moveTo>
                      <a:pt x="303" y="5717"/>
                    </a:moveTo>
                    <a:cubicBezTo>
                      <a:pt x="284" y="4278"/>
                      <a:pt x="621" y="1334"/>
                      <a:pt x="1193" y="667"/>
                    </a:cubicBezTo>
                    <a:cubicBezTo>
                      <a:pt x="1765" y="0"/>
                      <a:pt x="2839" y="1208"/>
                      <a:pt x="3744" y="1711"/>
                    </a:cubicBezTo>
                    <a:cubicBezTo>
                      <a:pt x="4649" y="2213"/>
                      <a:pt x="5968" y="2631"/>
                      <a:pt x="6632" y="3690"/>
                    </a:cubicBezTo>
                    <a:cubicBezTo>
                      <a:pt x="7297" y="4748"/>
                      <a:pt x="7473" y="6424"/>
                      <a:pt x="7734" y="8062"/>
                    </a:cubicBezTo>
                    <a:cubicBezTo>
                      <a:pt x="7994" y="9700"/>
                      <a:pt x="9263" y="13320"/>
                      <a:pt x="8194" y="13528"/>
                    </a:cubicBezTo>
                    <a:cubicBezTo>
                      <a:pt x="7124" y="13736"/>
                      <a:pt x="2629" y="10598"/>
                      <a:pt x="1315" y="9297"/>
                    </a:cubicBezTo>
                    <a:cubicBezTo>
                      <a:pt x="0" y="7996"/>
                      <a:pt x="264" y="6783"/>
                      <a:pt x="303" y="5717"/>
                    </a:cubicBezTo>
                  </a:path>
                </a:pathLst>
              </a:custGeom>
              <a:solidFill>
                <a:srgbClr val="FFFFFF"/>
              </a:solidFill>
              <a:ln w="0">
                <a:solidFill>
                  <a:srgbClr val="000000"/>
                </a:solidFill>
                <a:prstDash val="solid"/>
                <a:round/>
                <a:headEnd/>
                <a:tailEnd/>
              </a:ln>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2140" name="Freeform 44"/>
              <p:cNvSpPr>
                <a:spLocks/>
              </p:cNvSpPr>
              <p:nvPr/>
            </p:nvSpPr>
            <p:spPr bwMode="auto">
              <a:xfrm>
                <a:off x="1873" y="935"/>
                <a:ext cx="1457" cy="2161"/>
              </a:xfrm>
              <a:custGeom>
                <a:avLst/>
                <a:gdLst>
                  <a:gd name="T0" fmla="*/ 48 w 1457"/>
                  <a:gd name="T1" fmla="*/ 899 h 2161"/>
                  <a:gd name="T2" fmla="*/ 188 w 1457"/>
                  <a:gd name="T3" fmla="*/ 105 h 2161"/>
                  <a:gd name="T4" fmla="*/ 589 w 1457"/>
                  <a:gd name="T5" fmla="*/ 269 h 2161"/>
                  <a:gd name="T6" fmla="*/ 1043 w 1457"/>
                  <a:gd name="T7" fmla="*/ 580 h 2161"/>
                  <a:gd name="T8" fmla="*/ 1217 w 1457"/>
                  <a:gd name="T9" fmla="*/ 1268 h 2161"/>
                  <a:gd name="T10" fmla="*/ 1289 w 1457"/>
                  <a:gd name="T11" fmla="*/ 2128 h 2161"/>
                  <a:gd name="T12" fmla="*/ 207 w 1457"/>
                  <a:gd name="T13" fmla="*/ 1462 h 2161"/>
                  <a:gd name="T14" fmla="*/ 48 w 1457"/>
                  <a:gd name="T15" fmla="*/ 899 h 2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7" h="2161">
                    <a:moveTo>
                      <a:pt x="48" y="899"/>
                    </a:moveTo>
                    <a:cubicBezTo>
                      <a:pt x="45" y="673"/>
                      <a:pt x="98" y="210"/>
                      <a:pt x="188" y="105"/>
                    </a:cubicBezTo>
                    <a:cubicBezTo>
                      <a:pt x="278" y="0"/>
                      <a:pt x="447" y="190"/>
                      <a:pt x="589" y="269"/>
                    </a:cubicBezTo>
                    <a:cubicBezTo>
                      <a:pt x="731" y="348"/>
                      <a:pt x="939" y="414"/>
                      <a:pt x="1043" y="580"/>
                    </a:cubicBezTo>
                    <a:cubicBezTo>
                      <a:pt x="1148" y="747"/>
                      <a:pt x="1176" y="1010"/>
                      <a:pt x="1217" y="1268"/>
                    </a:cubicBezTo>
                    <a:cubicBezTo>
                      <a:pt x="1258" y="1526"/>
                      <a:pt x="1457" y="2095"/>
                      <a:pt x="1289" y="2128"/>
                    </a:cubicBezTo>
                    <a:cubicBezTo>
                      <a:pt x="1121" y="2161"/>
                      <a:pt x="414" y="1667"/>
                      <a:pt x="207" y="1462"/>
                    </a:cubicBezTo>
                    <a:cubicBezTo>
                      <a:pt x="0" y="1258"/>
                      <a:pt x="41" y="1067"/>
                      <a:pt x="48" y="899"/>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grpSp>
        <p:grpSp>
          <p:nvGrpSpPr>
            <p:cNvPr id="132141" name="Group 45"/>
            <p:cNvGrpSpPr>
              <a:grpSpLocks/>
            </p:cNvGrpSpPr>
            <p:nvPr/>
          </p:nvGrpSpPr>
          <p:grpSpPr bwMode="auto">
            <a:xfrm>
              <a:off x="744" y="1046"/>
              <a:ext cx="1450" cy="2081"/>
              <a:chOff x="186" y="1020"/>
              <a:chExt cx="1450" cy="2081"/>
            </a:xfrm>
          </p:grpSpPr>
          <p:sp>
            <p:nvSpPr>
              <p:cNvPr id="132142" name="Freeform 46"/>
              <p:cNvSpPr>
                <a:spLocks/>
              </p:cNvSpPr>
              <p:nvPr/>
            </p:nvSpPr>
            <p:spPr bwMode="auto">
              <a:xfrm>
                <a:off x="186" y="1020"/>
                <a:ext cx="1450" cy="2081"/>
              </a:xfrm>
              <a:custGeom>
                <a:avLst/>
                <a:gdLst>
                  <a:gd name="T0" fmla="*/ 4037 w 9214"/>
                  <a:gd name="T1" fmla="*/ 874 h 13229"/>
                  <a:gd name="T2" fmla="*/ 7225 w 9214"/>
                  <a:gd name="T3" fmla="*/ 458 h 13229"/>
                  <a:gd name="T4" fmla="*/ 7912 w 9214"/>
                  <a:gd name="T5" fmla="*/ 3626 h 13229"/>
                  <a:gd name="T6" fmla="*/ 8171 w 9214"/>
                  <a:gd name="T7" fmla="*/ 8354 h 13229"/>
                  <a:gd name="T8" fmla="*/ 1650 w 9214"/>
                  <a:gd name="T9" fmla="*/ 12923 h 13229"/>
                  <a:gd name="T10" fmla="*/ 62 w 9214"/>
                  <a:gd name="T11" fmla="*/ 6512 h 13229"/>
                  <a:gd name="T12" fmla="*/ 2026 w 9214"/>
                  <a:gd name="T13" fmla="*/ 1733 h 13229"/>
                  <a:gd name="T14" fmla="*/ 4037 w 9214"/>
                  <a:gd name="T15" fmla="*/ 874 h 13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14" h="13229">
                    <a:moveTo>
                      <a:pt x="4037" y="874"/>
                    </a:moveTo>
                    <a:cubicBezTo>
                      <a:pt x="4902" y="661"/>
                      <a:pt x="6581" y="0"/>
                      <a:pt x="7225" y="458"/>
                    </a:cubicBezTo>
                    <a:cubicBezTo>
                      <a:pt x="7869" y="917"/>
                      <a:pt x="7755" y="2311"/>
                      <a:pt x="7912" y="3626"/>
                    </a:cubicBezTo>
                    <a:cubicBezTo>
                      <a:pt x="8070" y="4941"/>
                      <a:pt x="9214" y="6806"/>
                      <a:pt x="8171" y="8354"/>
                    </a:cubicBezTo>
                    <a:cubicBezTo>
                      <a:pt x="7128" y="9903"/>
                      <a:pt x="3002" y="13229"/>
                      <a:pt x="1650" y="12923"/>
                    </a:cubicBezTo>
                    <a:cubicBezTo>
                      <a:pt x="297" y="12616"/>
                      <a:pt x="0" y="8376"/>
                      <a:pt x="62" y="6512"/>
                    </a:cubicBezTo>
                    <a:cubicBezTo>
                      <a:pt x="124" y="4648"/>
                      <a:pt x="1366" y="2673"/>
                      <a:pt x="2026" y="1733"/>
                    </a:cubicBezTo>
                    <a:cubicBezTo>
                      <a:pt x="2687" y="793"/>
                      <a:pt x="3171" y="1086"/>
                      <a:pt x="4037" y="874"/>
                    </a:cubicBezTo>
                  </a:path>
                </a:pathLst>
              </a:custGeom>
              <a:solidFill>
                <a:srgbClr val="FFFFFF"/>
              </a:solidFill>
              <a:ln w="0">
                <a:solidFill>
                  <a:srgbClr val="000000"/>
                </a:solidFill>
                <a:prstDash val="solid"/>
                <a:round/>
                <a:headEnd/>
                <a:tailEnd/>
              </a:ln>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2143" name="Freeform 47"/>
              <p:cNvSpPr>
                <a:spLocks/>
              </p:cNvSpPr>
              <p:nvPr/>
            </p:nvSpPr>
            <p:spPr bwMode="auto">
              <a:xfrm>
                <a:off x="186" y="1020"/>
                <a:ext cx="1450" cy="2081"/>
              </a:xfrm>
              <a:custGeom>
                <a:avLst/>
                <a:gdLst>
                  <a:gd name="T0" fmla="*/ 636 w 1450"/>
                  <a:gd name="T1" fmla="*/ 137 h 2081"/>
                  <a:gd name="T2" fmla="*/ 1137 w 1450"/>
                  <a:gd name="T3" fmla="*/ 72 h 2081"/>
                  <a:gd name="T4" fmla="*/ 1245 w 1450"/>
                  <a:gd name="T5" fmla="*/ 570 h 2081"/>
                  <a:gd name="T6" fmla="*/ 1286 w 1450"/>
                  <a:gd name="T7" fmla="*/ 1314 h 2081"/>
                  <a:gd name="T8" fmla="*/ 260 w 1450"/>
                  <a:gd name="T9" fmla="*/ 2033 h 2081"/>
                  <a:gd name="T10" fmla="*/ 10 w 1450"/>
                  <a:gd name="T11" fmla="*/ 1024 h 2081"/>
                  <a:gd name="T12" fmla="*/ 319 w 1450"/>
                  <a:gd name="T13" fmla="*/ 272 h 2081"/>
                  <a:gd name="T14" fmla="*/ 636 w 1450"/>
                  <a:gd name="T15" fmla="*/ 137 h 20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0" h="2081">
                    <a:moveTo>
                      <a:pt x="636" y="137"/>
                    </a:moveTo>
                    <a:cubicBezTo>
                      <a:pt x="772" y="104"/>
                      <a:pt x="1036" y="0"/>
                      <a:pt x="1137" y="72"/>
                    </a:cubicBezTo>
                    <a:cubicBezTo>
                      <a:pt x="1239" y="144"/>
                      <a:pt x="1221" y="363"/>
                      <a:pt x="1245" y="570"/>
                    </a:cubicBezTo>
                    <a:cubicBezTo>
                      <a:pt x="1270" y="777"/>
                      <a:pt x="1450" y="1070"/>
                      <a:pt x="1286" y="1314"/>
                    </a:cubicBezTo>
                    <a:cubicBezTo>
                      <a:pt x="1122" y="1558"/>
                      <a:pt x="473" y="2081"/>
                      <a:pt x="260" y="2033"/>
                    </a:cubicBezTo>
                    <a:cubicBezTo>
                      <a:pt x="47" y="1984"/>
                      <a:pt x="0" y="1317"/>
                      <a:pt x="10" y="1024"/>
                    </a:cubicBezTo>
                    <a:cubicBezTo>
                      <a:pt x="20" y="731"/>
                      <a:pt x="215" y="420"/>
                      <a:pt x="319" y="272"/>
                    </a:cubicBezTo>
                    <a:cubicBezTo>
                      <a:pt x="423" y="124"/>
                      <a:pt x="499" y="170"/>
                      <a:pt x="636" y="137"/>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grpSp>
        <p:sp>
          <p:nvSpPr>
            <p:cNvPr id="132144" name="Line 48"/>
            <p:cNvSpPr>
              <a:spLocks noChangeShapeType="1"/>
            </p:cNvSpPr>
            <p:nvPr/>
          </p:nvSpPr>
          <p:spPr bwMode="auto">
            <a:xfrm flipH="1" flipV="1">
              <a:off x="2295" y="2663"/>
              <a:ext cx="1265" cy="676"/>
            </a:xfrm>
            <a:prstGeom prst="line">
              <a:avLst/>
            </a:prstGeom>
            <a:noFill/>
            <a:ln w="100013">
              <a:solidFill>
                <a:srgbClr val="9933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2145" name="Line 49"/>
            <p:cNvSpPr>
              <a:spLocks noChangeShapeType="1"/>
            </p:cNvSpPr>
            <p:nvPr/>
          </p:nvSpPr>
          <p:spPr bwMode="auto">
            <a:xfrm flipV="1">
              <a:off x="1201" y="2664"/>
              <a:ext cx="1125" cy="675"/>
            </a:xfrm>
            <a:prstGeom prst="line">
              <a:avLst/>
            </a:prstGeom>
            <a:noFill/>
            <a:ln w="100013">
              <a:solidFill>
                <a:srgbClr val="9933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2146" name="Line 50"/>
            <p:cNvSpPr>
              <a:spLocks noChangeShapeType="1"/>
            </p:cNvSpPr>
            <p:nvPr/>
          </p:nvSpPr>
          <p:spPr bwMode="auto">
            <a:xfrm flipH="1" flipV="1">
              <a:off x="2368" y="2613"/>
              <a:ext cx="1156" cy="625"/>
            </a:xfrm>
            <a:prstGeom prst="line">
              <a:avLst/>
            </a:prstGeom>
            <a:noFill/>
            <a:ln w="100013">
              <a:solidFill>
                <a:srgbClr val="FF99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2147" name="Line 51"/>
            <p:cNvSpPr>
              <a:spLocks noChangeShapeType="1"/>
            </p:cNvSpPr>
            <p:nvPr/>
          </p:nvSpPr>
          <p:spPr bwMode="auto">
            <a:xfrm flipV="1">
              <a:off x="1121" y="2611"/>
              <a:ext cx="1155" cy="685"/>
            </a:xfrm>
            <a:prstGeom prst="line">
              <a:avLst/>
            </a:prstGeom>
            <a:noFill/>
            <a:ln w="100013">
              <a:solidFill>
                <a:srgbClr val="008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2148" name="Line 52"/>
            <p:cNvSpPr>
              <a:spLocks noChangeShapeType="1"/>
            </p:cNvSpPr>
            <p:nvPr/>
          </p:nvSpPr>
          <p:spPr bwMode="auto">
            <a:xfrm flipH="1" flipV="1">
              <a:off x="2275" y="912"/>
              <a:ext cx="3" cy="1709"/>
            </a:xfrm>
            <a:prstGeom prst="line">
              <a:avLst/>
            </a:prstGeom>
            <a:noFill/>
            <a:ln w="100013">
              <a:solidFill>
                <a:srgbClr val="008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2149" name="Line 53"/>
            <p:cNvSpPr>
              <a:spLocks noChangeShapeType="1"/>
            </p:cNvSpPr>
            <p:nvPr/>
          </p:nvSpPr>
          <p:spPr bwMode="auto">
            <a:xfrm flipH="1" flipV="1">
              <a:off x="2315" y="808"/>
              <a:ext cx="2" cy="282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2150" name="Line 54"/>
            <p:cNvSpPr>
              <a:spLocks noChangeShapeType="1"/>
            </p:cNvSpPr>
            <p:nvPr/>
          </p:nvSpPr>
          <p:spPr bwMode="auto">
            <a:xfrm>
              <a:off x="905" y="1887"/>
              <a:ext cx="2802" cy="148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2151" name="Line 55"/>
            <p:cNvSpPr>
              <a:spLocks noChangeShapeType="1"/>
            </p:cNvSpPr>
            <p:nvPr/>
          </p:nvSpPr>
          <p:spPr bwMode="auto">
            <a:xfrm flipV="1">
              <a:off x="1017" y="1626"/>
              <a:ext cx="2982" cy="177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grpSp>
          <p:nvGrpSpPr>
            <p:cNvPr id="132152" name="Group 56"/>
            <p:cNvGrpSpPr>
              <a:grpSpLocks/>
            </p:cNvGrpSpPr>
            <p:nvPr/>
          </p:nvGrpSpPr>
          <p:grpSpPr bwMode="auto">
            <a:xfrm>
              <a:off x="1770" y="3016"/>
              <a:ext cx="1041" cy="494"/>
              <a:chOff x="1212" y="3116"/>
              <a:chExt cx="1041" cy="494"/>
            </a:xfrm>
          </p:grpSpPr>
          <p:sp>
            <p:nvSpPr>
              <p:cNvPr id="132153" name="Rectangle 57"/>
              <p:cNvSpPr>
                <a:spLocks noChangeArrowheads="1"/>
              </p:cNvSpPr>
              <p:nvPr/>
            </p:nvSpPr>
            <p:spPr bwMode="auto">
              <a:xfrm>
                <a:off x="1621" y="3468"/>
                <a:ext cx="63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2</a:t>
                </a:r>
                <a:endParaRPr lang="en-US" altLang="zh-CN" sz="2400">
                  <a:solidFill>
                    <a:srgbClr val="000000"/>
                  </a:solidFill>
                  <a:latin typeface="Times New Roman" panose="02020603050405020304" pitchFamily="18" charset="0"/>
                </a:endParaRPr>
              </a:p>
            </p:txBody>
          </p:sp>
          <p:sp>
            <p:nvSpPr>
              <p:cNvPr id="132154" name="Rectangle 58"/>
              <p:cNvSpPr>
                <a:spLocks noChangeArrowheads="1"/>
              </p:cNvSpPr>
              <p:nvPr/>
            </p:nvSpPr>
            <p:spPr bwMode="auto">
              <a:xfrm>
                <a:off x="1300" y="3468"/>
                <a:ext cx="63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3</a:t>
                </a:r>
                <a:endParaRPr lang="en-US" altLang="zh-CN" sz="2400">
                  <a:solidFill>
                    <a:srgbClr val="000000"/>
                  </a:solidFill>
                  <a:latin typeface="Times New Roman" panose="02020603050405020304" pitchFamily="18" charset="0"/>
                </a:endParaRPr>
              </a:p>
            </p:txBody>
          </p:sp>
          <p:sp>
            <p:nvSpPr>
              <p:cNvPr id="132155" name="Rectangle 59"/>
              <p:cNvSpPr>
                <a:spLocks noChangeArrowheads="1"/>
              </p:cNvSpPr>
              <p:nvPr/>
            </p:nvSpPr>
            <p:spPr bwMode="auto">
              <a:xfrm>
                <a:off x="1611" y="3230"/>
                <a:ext cx="63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1</a:t>
                </a:r>
                <a:endParaRPr lang="en-US" altLang="zh-CN" sz="2400">
                  <a:solidFill>
                    <a:srgbClr val="000000"/>
                  </a:solidFill>
                  <a:latin typeface="Times New Roman" panose="02020603050405020304" pitchFamily="18" charset="0"/>
                </a:endParaRPr>
              </a:p>
            </p:txBody>
          </p:sp>
          <p:sp>
            <p:nvSpPr>
              <p:cNvPr id="132156" name="Rectangle 60"/>
              <p:cNvSpPr>
                <a:spLocks noChangeArrowheads="1"/>
              </p:cNvSpPr>
              <p:nvPr/>
            </p:nvSpPr>
            <p:spPr bwMode="auto">
              <a:xfrm>
                <a:off x="1300" y="3230"/>
                <a:ext cx="63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3</a:t>
                </a:r>
                <a:endParaRPr lang="en-US" altLang="zh-CN" sz="2400">
                  <a:solidFill>
                    <a:srgbClr val="000000"/>
                  </a:solidFill>
                  <a:latin typeface="Times New Roman" panose="02020603050405020304" pitchFamily="18" charset="0"/>
                </a:endParaRPr>
              </a:p>
            </p:txBody>
          </p:sp>
          <p:sp>
            <p:nvSpPr>
              <p:cNvPr id="132157" name="Rectangle 61"/>
              <p:cNvSpPr>
                <a:spLocks noChangeArrowheads="1"/>
              </p:cNvSpPr>
              <p:nvPr/>
            </p:nvSpPr>
            <p:spPr bwMode="auto">
              <a:xfrm>
                <a:off x="1530" y="3370"/>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32158" name="Rectangle 62"/>
              <p:cNvSpPr>
                <a:spLocks noChangeArrowheads="1"/>
              </p:cNvSpPr>
              <p:nvPr/>
            </p:nvSpPr>
            <p:spPr bwMode="auto">
              <a:xfrm>
                <a:off x="1212" y="3370"/>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32159" name="Rectangle 63"/>
              <p:cNvSpPr>
                <a:spLocks noChangeArrowheads="1"/>
              </p:cNvSpPr>
              <p:nvPr/>
            </p:nvSpPr>
            <p:spPr bwMode="auto">
              <a:xfrm>
                <a:off x="1530" y="3132"/>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32160" name="Rectangle 64"/>
              <p:cNvSpPr>
                <a:spLocks noChangeArrowheads="1"/>
              </p:cNvSpPr>
              <p:nvPr/>
            </p:nvSpPr>
            <p:spPr bwMode="auto">
              <a:xfrm>
                <a:off x="1212" y="3132"/>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32161" name="Rectangle 65"/>
              <p:cNvSpPr>
                <a:spLocks noChangeArrowheads="1"/>
              </p:cNvSpPr>
              <p:nvPr/>
            </p:nvSpPr>
            <p:spPr bwMode="auto">
              <a:xfrm>
                <a:off x="1402" y="3354"/>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&gt;</a:t>
                </a:r>
                <a:endParaRPr lang="en-US" altLang="zh-CN" sz="2400">
                  <a:solidFill>
                    <a:srgbClr val="000000"/>
                  </a:solidFill>
                  <a:latin typeface="Times New Roman" panose="02020603050405020304" pitchFamily="18" charset="0"/>
                </a:endParaRPr>
              </a:p>
            </p:txBody>
          </p:sp>
          <p:sp>
            <p:nvSpPr>
              <p:cNvPr id="132162" name="Rectangle 66"/>
              <p:cNvSpPr>
                <a:spLocks noChangeArrowheads="1"/>
              </p:cNvSpPr>
              <p:nvPr/>
            </p:nvSpPr>
            <p:spPr bwMode="auto">
              <a:xfrm>
                <a:off x="1402" y="3116"/>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&gt;</a:t>
                </a:r>
                <a:endParaRPr lang="en-US" altLang="zh-CN" sz="2400">
                  <a:solidFill>
                    <a:srgbClr val="000000"/>
                  </a:solidFill>
                  <a:latin typeface="Times New Roman" panose="02020603050405020304" pitchFamily="18" charset="0"/>
                </a:endParaRPr>
              </a:p>
            </p:txBody>
          </p:sp>
        </p:grpSp>
        <p:sp>
          <p:nvSpPr>
            <p:cNvPr id="132163" name="Freeform 67"/>
            <p:cNvSpPr>
              <a:spLocks noEditPoints="1"/>
            </p:cNvSpPr>
            <p:nvPr/>
          </p:nvSpPr>
          <p:spPr bwMode="auto">
            <a:xfrm>
              <a:off x="933" y="3050"/>
              <a:ext cx="3408" cy="63"/>
            </a:xfrm>
            <a:custGeom>
              <a:avLst/>
              <a:gdLst>
                <a:gd name="T0" fmla="*/ 0 w 3408"/>
                <a:gd name="T1" fmla="*/ 27 h 63"/>
                <a:gd name="T2" fmla="*/ 3355 w 3408"/>
                <a:gd name="T3" fmla="*/ 27 h 63"/>
                <a:gd name="T4" fmla="*/ 3355 w 3408"/>
                <a:gd name="T5" fmla="*/ 37 h 63"/>
                <a:gd name="T6" fmla="*/ 0 w 3408"/>
                <a:gd name="T7" fmla="*/ 37 h 63"/>
                <a:gd name="T8" fmla="*/ 0 w 3408"/>
                <a:gd name="T9" fmla="*/ 27 h 63"/>
                <a:gd name="T10" fmla="*/ 3345 w 3408"/>
                <a:gd name="T11" fmla="*/ 0 h 63"/>
                <a:gd name="T12" fmla="*/ 3408 w 3408"/>
                <a:gd name="T13" fmla="*/ 32 h 63"/>
                <a:gd name="T14" fmla="*/ 3345 w 3408"/>
                <a:gd name="T15" fmla="*/ 63 h 63"/>
                <a:gd name="T16" fmla="*/ 3345 w 340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8" h="63">
                  <a:moveTo>
                    <a:pt x="0" y="27"/>
                  </a:moveTo>
                  <a:lnTo>
                    <a:pt x="3355" y="27"/>
                  </a:lnTo>
                  <a:lnTo>
                    <a:pt x="3355" y="37"/>
                  </a:lnTo>
                  <a:lnTo>
                    <a:pt x="0" y="37"/>
                  </a:lnTo>
                  <a:lnTo>
                    <a:pt x="0" y="27"/>
                  </a:lnTo>
                  <a:close/>
                  <a:moveTo>
                    <a:pt x="3345" y="0"/>
                  </a:moveTo>
                  <a:lnTo>
                    <a:pt x="3408" y="32"/>
                  </a:lnTo>
                  <a:lnTo>
                    <a:pt x="3345" y="63"/>
                  </a:lnTo>
                  <a:lnTo>
                    <a:pt x="3345" y="0"/>
                  </a:lnTo>
                  <a:close/>
                </a:path>
              </a:pathLst>
            </a:custGeom>
            <a:solidFill>
              <a:srgbClr val="000000"/>
            </a:solidFill>
            <a:ln w="1588" cap="flat">
              <a:solidFill>
                <a:srgbClr val="000000"/>
              </a:solidFill>
              <a:prstDash val="solid"/>
              <a:bevel/>
              <a:headEnd/>
              <a:tailEnd/>
            </a:ln>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2164" name="Freeform 68"/>
            <p:cNvSpPr>
              <a:spLocks noEditPoints="1"/>
            </p:cNvSpPr>
            <p:nvPr/>
          </p:nvSpPr>
          <p:spPr bwMode="auto">
            <a:xfrm>
              <a:off x="1518" y="731"/>
              <a:ext cx="63" cy="3024"/>
            </a:xfrm>
            <a:custGeom>
              <a:avLst/>
              <a:gdLst>
                <a:gd name="T0" fmla="*/ 28 w 63"/>
                <a:gd name="T1" fmla="*/ 3024 h 3024"/>
                <a:gd name="T2" fmla="*/ 26 w 63"/>
                <a:gd name="T3" fmla="*/ 53 h 3024"/>
                <a:gd name="T4" fmla="*/ 36 w 63"/>
                <a:gd name="T5" fmla="*/ 52 h 3024"/>
                <a:gd name="T6" fmla="*/ 38 w 63"/>
                <a:gd name="T7" fmla="*/ 3024 h 3024"/>
                <a:gd name="T8" fmla="*/ 28 w 63"/>
                <a:gd name="T9" fmla="*/ 3024 h 3024"/>
                <a:gd name="T10" fmla="*/ 0 w 63"/>
                <a:gd name="T11" fmla="*/ 63 h 3024"/>
                <a:gd name="T12" fmla="*/ 31 w 63"/>
                <a:gd name="T13" fmla="*/ 0 h 3024"/>
                <a:gd name="T14" fmla="*/ 63 w 63"/>
                <a:gd name="T15" fmla="*/ 63 h 3024"/>
                <a:gd name="T16" fmla="*/ 0 w 63"/>
                <a:gd name="T17" fmla="*/ 63 h 3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024">
                  <a:moveTo>
                    <a:pt x="28" y="3024"/>
                  </a:moveTo>
                  <a:lnTo>
                    <a:pt x="26" y="53"/>
                  </a:lnTo>
                  <a:lnTo>
                    <a:pt x="36" y="52"/>
                  </a:lnTo>
                  <a:lnTo>
                    <a:pt x="38" y="3024"/>
                  </a:lnTo>
                  <a:lnTo>
                    <a:pt x="28" y="3024"/>
                  </a:lnTo>
                  <a:close/>
                  <a:moveTo>
                    <a:pt x="0" y="63"/>
                  </a:moveTo>
                  <a:lnTo>
                    <a:pt x="31" y="0"/>
                  </a:lnTo>
                  <a:lnTo>
                    <a:pt x="63" y="63"/>
                  </a:lnTo>
                  <a:lnTo>
                    <a:pt x="0" y="63"/>
                  </a:lnTo>
                  <a:close/>
                </a:path>
              </a:pathLst>
            </a:custGeom>
            <a:solidFill>
              <a:srgbClr val="000000"/>
            </a:solidFill>
            <a:ln w="1588" cap="flat">
              <a:solidFill>
                <a:srgbClr val="000000"/>
              </a:solidFill>
              <a:prstDash val="solid"/>
              <a:bevel/>
              <a:headEnd/>
              <a:tailEnd/>
            </a:ln>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2165" name="Line 69"/>
            <p:cNvSpPr>
              <a:spLocks noChangeShapeType="1"/>
            </p:cNvSpPr>
            <p:nvPr/>
          </p:nvSpPr>
          <p:spPr bwMode="auto">
            <a:xfrm flipV="1">
              <a:off x="2353" y="870"/>
              <a:ext cx="4" cy="1773"/>
            </a:xfrm>
            <a:prstGeom prst="line">
              <a:avLst/>
            </a:prstGeom>
            <a:noFill/>
            <a:ln w="100013">
              <a:solidFill>
                <a:srgbClr val="FF99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32166" name="Rectangle 70"/>
            <p:cNvSpPr>
              <a:spLocks noChangeArrowheads="1"/>
            </p:cNvSpPr>
            <p:nvPr/>
          </p:nvSpPr>
          <p:spPr bwMode="auto">
            <a:xfrm>
              <a:off x="1057" y="3122"/>
              <a:ext cx="65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600">
                  <a:solidFill>
                    <a:srgbClr val="000000"/>
                  </a:solidFill>
                  <a:latin typeface="Times New Roman" panose="02020603050405020304" pitchFamily="18" charset="0"/>
                </a:rPr>
                <a:t>0</a:t>
              </a:r>
              <a:endParaRPr lang="en-US" altLang="zh-CN" sz="2400">
                <a:solidFill>
                  <a:srgbClr val="000000"/>
                </a:solidFill>
                <a:latin typeface="Times New Roman" panose="02020603050405020304" pitchFamily="18" charset="0"/>
              </a:endParaRPr>
            </a:p>
          </p:txBody>
        </p:sp>
        <p:grpSp>
          <p:nvGrpSpPr>
            <p:cNvPr id="132167" name="Group 71"/>
            <p:cNvGrpSpPr>
              <a:grpSpLocks/>
            </p:cNvGrpSpPr>
            <p:nvPr/>
          </p:nvGrpSpPr>
          <p:grpSpPr bwMode="auto">
            <a:xfrm>
              <a:off x="340" y="2024"/>
              <a:ext cx="733" cy="263"/>
              <a:chOff x="340" y="2024"/>
              <a:chExt cx="733" cy="263"/>
            </a:xfrm>
          </p:grpSpPr>
          <p:sp>
            <p:nvSpPr>
              <p:cNvPr id="132168" name="Rectangle 72"/>
              <p:cNvSpPr>
                <a:spLocks noChangeArrowheads="1"/>
              </p:cNvSpPr>
              <p:nvPr/>
            </p:nvSpPr>
            <p:spPr bwMode="auto">
              <a:xfrm>
                <a:off x="437" y="2143"/>
                <a:ext cx="6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1</a:t>
                </a:r>
                <a:endParaRPr lang="en-US" altLang="zh-CN" sz="2400">
                  <a:solidFill>
                    <a:srgbClr val="000000"/>
                  </a:solidFill>
                  <a:latin typeface="Times New Roman" panose="02020603050405020304" pitchFamily="18" charset="0"/>
                </a:endParaRPr>
              </a:p>
            </p:txBody>
          </p:sp>
          <p:sp>
            <p:nvSpPr>
              <p:cNvPr id="132169" name="Rectangle 73"/>
              <p:cNvSpPr>
                <a:spLocks noChangeArrowheads="1"/>
              </p:cNvSpPr>
              <p:nvPr/>
            </p:nvSpPr>
            <p:spPr bwMode="auto">
              <a:xfrm>
                <a:off x="340" y="2024"/>
                <a:ext cx="69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Symbol" panose="05050102010706020507" pitchFamily="18" charset="2"/>
                  </a:rPr>
                  <a:t>w</a:t>
                </a:r>
                <a:endParaRPr lang="en-US" altLang="zh-CN" sz="2400">
                  <a:solidFill>
                    <a:srgbClr val="000000"/>
                  </a:solidFill>
                  <a:latin typeface="Times New Roman" panose="02020603050405020304" pitchFamily="18" charset="0"/>
                </a:endParaRPr>
              </a:p>
            </p:txBody>
          </p:sp>
        </p:grpSp>
        <p:grpSp>
          <p:nvGrpSpPr>
            <p:cNvPr id="132170" name="Group 74"/>
            <p:cNvGrpSpPr>
              <a:grpSpLocks/>
            </p:cNvGrpSpPr>
            <p:nvPr/>
          </p:nvGrpSpPr>
          <p:grpSpPr bwMode="auto">
            <a:xfrm>
              <a:off x="2706" y="2134"/>
              <a:ext cx="748" cy="263"/>
              <a:chOff x="2706" y="2134"/>
              <a:chExt cx="748" cy="263"/>
            </a:xfrm>
          </p:grpSpPr>
          <p:sp>
            <p:nvSpPr>
              <p:cNvPr id="132171" name="Rectangle 75"/>
              <p:cNvSpPr>
                <a:spLocks noChangeArrowheads="1"/>
              </p:cNvSpPr>
              <p:nvPr/>
            </p:nvSpPr>
            <p:spPr bwMode="auto">
              <a:xfrm>
                <a:off x="2818" y="2253"/>
                <a:ext cx="6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2</a:t>
                </a:r>
                <a:endParaRPr lang="en-US" altLang="zh-CN" sz="2400">
                  <a:solidFill>
                    <a:srgbClr val="000000"/>
                  </a:solidFill>
                  <a:latin typeface="Times New Roman" panose="02020603050405020304" pitchFamily="18" charset="0"/>
                </a:endParaRPr>
              </a:p>
            </p:txBody>
          </p:sp>
          <p:sp>
            <p:nvSpPr>
              <p:cNvPr id="132172" name="Rectangle 76"/>
              <p:cNvSpPr>
                <a:spLocks noChangeArrowheads="1"/>
              </p:cNvSpPr>
              <p:nvPr/>
            </p:nvSpPr>
            <p:spPr bwMode="auto">
              <a:xfrm>
                <a:off x="2706" y="2134"/>
                <a:ext cx="69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Symbol" panose="05050102010706020507" pitchFamily="18" charset="2"/>
                  </a:rPr>
                  <a:t>w</a:t>
                </a:r>
                <a:endParaRPr lang="en-US" altLang="zh-CN" sz="2400">
                  <a:solidFill>
                    <a:srgbClr val="000000"/>
                  </a:solidFill>
                  <a:latin typeface="Times New Roman" panose="02020603050405020304" pitchFamily="18" charset="0"/>
                </a:endParaRPr>
              </a:p>
            </p:txBody>
          </p:sp>
        </p:grpSp>
        <p:grpSp>
          <p:nvGrpSpPr>
            <p:cNvPr id="132173" name="Group 77"/>
            <p:cNvGrpSpPr>
              <a:grpSpLocks/>
            </p:cNvGrpSpPr>
            <p:nvPr/>
          </p:nvGrpSpPr>
          <p:grpSpPr bwMode="auto">
            <a:xfrm>
              <a:off x="786" y="613"/>
              <a:ext cx="704" cy="253"/>
              <a:chOff x="786" y="613"/>
              <a:chExt cx="704" cy="253"/>
            </a:xfrm>
          </p:grpSpPr>
          <p:sp>
            <p:nvSpPr>
              <p:cNvPr id="132174" name="Rectangle 78"/>
              <p:cNvSpPr>
                <a:spLocks noChangeArrowheads="1"/>
              </p:cNvSpPr>
              <p:nvPr/>
            </p:nvSpPr>
            <p:spPr bwMode="auto">
              <a:xfrm>
                <a:off x="854" y="714"/>
                <a:ext cx="6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2</a:t>
                </a:r>
                <a:endParaRPr lang="en-US" altLang="zh-CN" sz="2400">
                  <a:solidFill>
                    <a:srgbClr val="000000"/>
                  </a:solidFill>
                  <a:latin typeface="Times New Roman" panose="02020603050405020304" pitchFamily="18" charset="0"/>
                </a:endParaRPr>
              </a:p>
            </p:txBody>
          </p:sp>
          <p:sp>
            <p:nvSpPr>
              <p:cNvPr id="132175" name="Rectangle 79"/>
              <p:cNvSpPr>
                <a:spLocks noChangeArrowheads="1"/>
              </p:cNvSpPr>
              <p:nvPr/>
            </p:nvSpPr>
            <p:spPr bwMode="auto">
              <a:xfrm>
                <a:off x="786" y="613"/>
                <a:ext cx="66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100" i="1">
                    <a:solidFill>
                      <a:srgbClr val="000000"/>
                    </a:solidFill>
                    <a:latin typeface="Times New Roman" panose="02020603050405020304" pitchFamily="18" charset="0"/>
                  </a:rPr>
                  <a:t>x</a:t>
                </a:r>
                <a:endParaRPr lang="en-US" altLang="zh-CN" sz="2400">
                  <a:solidFill>
                    <a:srgbClr val="000000"/>
                  </a:solidFill>
                  <a:latin typeface="Times New Roman" panose="02020603050405020304" pitchFamily="18" charset="0"/>
                </a:endParaRPr>
              </a:p>
            </p:txBody>
          </p:sp>
        </p:grpSp>
        <p:grpSp>
          <p:nvGrpSpPr>
            <p:cNvPr id="132176" name="Group 80"/>
            <p:cNvGrpSpPr>
              <a:grpSpLocks/>
            </p:cNvGrpSpPr>
            <p:nvPr/>
          </p:nvGrpSpPr>
          <p:grpSpPr bwMode="auto">
            <a:xfrm>
              <a:off x="3649" y="2743"/>
              <a:ext cx="695" cy="244"/>
              <a:chOff x="3649" y="2743"/>
              <a:chExt cx="695" cy="244"/>
            </a:xfrm>
          </p:grpSpPr>
          <p:sp>
            <p:nvSpPr>
              <p:cNvPr id="132177" name="Rectangle 81"/>
              <p:cNvSpPr>
                <a:spLocks noChangeArrowheads="1"/>
              </p:cNvSpPr>
              <p:nvPr/>
            </p:nvSpPr>
            <p:spPr bwMode="auto">
              <a:xfrm>
                <a:off x="3708" y="2843"/>
                <a:ext cx="6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1</a:t>
                </a:r>
                <a:endParaRPr lang="en-US" altLang="zh-CN" sz="2400">
                  <a:solidFill>
                    <a:srgbClr val="000000"/>
                  </a:solidFill>
                  <a:latin typeface="Times New Roman" panose="02020603050405020304" pitchFamily="18" charset="0"/>
                </a:endParaRPr>
              </a:p>
            </p:txBody>
          </p:sp>
          <p:sp>
            <p:nvSpPr>
              <p:cNvPr id="132178" name="Rectangle 82"/>
              <p:cNvSpPr>
                <a:spLocks noChangeArrowheads="1"/>
              </p:cNvSpPr>
              <p:nvPr/>
            </p:nvSpPr>
            <p:spPr bwMode="auto">
              <a:xfrm>
                <a:off x="3649" y="2743"/>
                <a:ext cx="65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x</a:t>
                </a:r>
                <a:endParaRPr lang="en-US" altLang="zh-CN" sz="2400">
                  <a:solidFill>
                    <a:srgbClr val="000000"/>
                  </a:solidFill>
                  <a:latin typeface="Times New Roman" panose="02020603050405020304" pitchFamily="18" charset="0"/>
                </a:endParaRPr>
              </a:p>
            </p:txBody>
          </p:sp>
        </p:grpSp>
        <p:grpSp>
          <p:nvGrpSpPr>
            <p:cNvPr id="132179" name="Group 83"/>
            <p:cNvGrpSpPr>
              <a:grpSpLocks/>
            </p:cNvGrpSpPr>
            <p:nvPr/>
          </p:nvGrpSpPr>
          <p:grpSpPr bwMode="auto">
            <a:xfrm>
              <a:off x="1349" y="450"/>
              <a:ext cx="1723" cy="324"/>
              <a:chOff x="1349" y="450"/>
              <a:chExt cx="1723" cy="324"/>
            </a:xfrm>
          </p:grpSpPr>
          <p:sp>
            <p:nvSpPr>
              <p:cNvPr id="132180" name="Rectangle 84"/>
              <p:cNvSpPr>
                <a:spLocks noChangeArrowheads="1"/>
              </p:cNvSpPr>
              <p:nvPr/>
            </p:nvSpPr>
            <p:spPr bwMode="auto">
              <a:xfrm>
                <a:off x="2023" y="450"/>
                <a:ext cx="66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7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32181" name="Rectangle 85"/>
              <p:cNvSpPr>
                <a:spLocks noChangeArrowheads="1"/>
              </p:cNvSpPr>
              <p:nvPr/>
            </p:nvSpPr>
            <p:spPr bwMode="auto">
              <a:xfrm>
                <a:off x="2206" y="450"/>
                <a:ext cx="66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7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32182" name="Rectangle 86"/>
              <p:cNvSpPr>
                <a:spLocks noChangeArrowheads="1"/>
              </p:cNvSpPr>
              <p:nvPr/>
            </p:nvSpPr>
            <p:spPr bwMode="auto">
              <a:xfrm>
                <a:off x="2404" y="520"/>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0</a:t>
                </a:r>
                <a:endParaRPr lang="en-US" altLang="zh-CN" sz="2400">
                  <a:solidFill>
                    <a:srgbClr val="000000"/>
                  </a:solidFill>
                  <a:latin typeface="Times New Roman" panose="02020603050405020304" pitchFamily="18" charset="0"/>
                </a:endParaRPr>
              </a:p>
            </p:txBody>
          </p:sp>
          <p:sp>
            <p:nvSpPr>
              <p:cNvPr id="132183" name="Rectangle 87"/>
              <p:cNvSpPr>
                <a:spLocks noChangeArrowheads="1"/>
              </p:cNvSpPr>
              <p:nvPr/>
            </p:nvSpPr>
            <p:spPr bwMode="auto">
              <a:xfrm>
                <a:off x="1673" y="520"/>
                <a:ext cx="64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a:t>
                </a:r>
                <a:endParaRPr lang="en-US" altLang="zh-CN" sz="2400">
                  <a:solidFill>
                    <a:srgbClr val="000000"/>
                  </a:solidFill>
                  <a:latin typeface="Times New Roman" panose="02020603050405020304" pitchFamily="18" charset="0"/>
                </a:endParaRPr>
              </a:p>
            </p:txBody>
          </p:sp>
          <p:sp>
            <p:nvSpPr>
              <p:cNvPr id="132184" name="Rectangle 88"/>
              <p:cNvSpPr>
                <a:spLocks noChangeArrowheads="1"/>
              </p:cNvSpPr>
              <p:nvPr/>
            </p:nvSpPr>
            <p:spPr bwMode="auto">
              <a:xfrm>
                <a:off x="1488" y="520"/>
                <a:ext cx="64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a:t>
                </a:r>
                <a:endParaRPr lang="en-US" altLang="zh-CN" sz="2400">
                  <a:solidFill>
                    <a:srgbClr val="000000"/>
                  </a:solidFill>
                  <a:latin typeface="Times New Roman" panose="02020603050405020304" pitchFamily="18" charset="0"/>
                </a:endParaRPr>
              </a:p>
            </p:txBody>
          </p:sp>
          <p:sp>
            <p:nvSpPr>
              <p:cNvPr id="132185" name="Rectangle 89"/>
              <p:cNvSpPr>
                <a:spLocks noChangeArrowheads="1"/>
              </p:cNvSpPr>
              <p:nvPr/>
            </p:nvSpPr>
            <p:spPr bwMode="auto">
              <a:xfrm>
                <a:off x="1958" y="621"/>
                <a:ext cx="6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2</a:t>
                </a:r>
                <a:endParaRPr lang="en-US" altLang="zh-CN" sz="2400">
                  <a:solidFill>
                    <a:srgbClr val="000000"/>
                  </a:solidFill>
                  <a:latin typeface="Times New Roman" panose="02020603050405020304" pitchFamily="18" charset="0"/>
                </a:endParaRPr>
              </a:p>
            </p:txBody>
          </p:sp>
          <p:sp>
            <p:nvSpPr>
              <p:cNvPr id="132186" name="Rectangle 90"/>
              <p:cNvSpPr>
                <a:spLocks noChangeArrowheads="1"/>
              </p:cNvSpPr>
              <p:nvPr/>
            </p:nvSpPr>
            <p:spPr bwMode="auto">
              <a:xfrm>
                <a:off x="1429" y="621"/>
                <a:ext cx="6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1</a:t>
                </a:r>
                <a:endParaRPr lang="en-US" altLang="zh-CN" sz="2400">
                  <a:solidFill>
                    <a:srgbClr val="000000"/>
                  </a:solidFill>
                  <a:latin typeface="Times New Roman" panose="02020603050405020304" pitchFamily="18" charset="0"/>
                </a:endParaRPr>
              </a:p>
            </p:txBody>
          </p:sp>
          <p:sp>
            <p:nvSpPr>
              <p:cNvPr id="132187" name="Rectangle 91"/>
              <p:cNvSpPr>
                <a:spLocks noChangeArrowheads="1"/>
              </p:cNvSpPr>
              <p:nvPr/>
            </p:nvSpPr>
            <p:spPr bwMode="auto">
              <a:xfrm>
                <a:off x="2283" y="502"/>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32188" name="Rectangle 92"/>
              <p:cNvSpPr>
                <a:spLocks noChangeArrowheads="1"/>
              </p:cNvSpPr>
              <p:nvPr/>
            </p:nvSpPr>
            <p:spPr bwMode="auto">
              <a:xfrm>
                <a:off x="1754" y="502"/>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32189" name="Rectangle 93"/>
              <p:cNvSpPr>
                <a:spLocks noChangeArrowheads="1"/>
              </p:cNvSpPr>
              <p:nvPr/>
            </p:nvSpPr>
            <p:spPr bwMode="auto">
              <a:xfrm>
                <a:off x="2083" y="520"/>
                <a:ext cx="695"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i="1">
                    <a:solidFill>
                      <a:srgbClr val="000000"/>
                    </a:solidFill>
                    <a:latin typeface="Times New Roman" panose="02020603050405020304" pitchFamily="18" charset="0"/>
                  </a:rPr>
                  <a:t>X</a:t>
                </a:r>
                <a:endParaRPr lang="en-US" altLang="zh-CN" sz="2400" b="1">
                  <a:solidFill>
                    <a:srgbClr val="000000"/>
                  </a:solidFill>
                  <a:latin typeface="Times New Roman" panose="02020603050405020304" pitchFamily="18" charset="0"/>
                </a:endParaRPr>
              </a:p>
            </p:txBody>
          </p:sp>
          <p:sp>
            <p:nvSpPr>
              <p:cNvPr id="132190" name="Rectangle 94"/>
              <p:cNvSpPr>
                <a:spLocks noChangeArrowheads="1"/>
              </p:cNvSpPr>
              <p:nvPr/>
            </p:nvSpPr>
            <p:spPr bwMode="auto">
              <a:xfrm>
                <a:off x="1868" y="520"/>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32191" name="Rectangle 95"/>
              <p:cNvSpPr>
                <a:spLocks noChangeArrowheads="1"/>
              </p:cNvSpPr>
              <p:nvPr/>
            </p:nvSpPr>
            <p:spPr bwMode="auto">
              <a:xfrm>
                <a:off x="1555" y="520"/>
                <a:ext cx="695"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i="1">
                    <a:solidFill>
                      <a:srgbClr val="000000"/>
                    </a:solidFill>
                    <a:latin typeface="Times New Roman" panose="02020603050405020304" pitchFamily="18" charset="0"/>
                  </a:rPr>
                  <a:t>X</a:t>
                </a:r>
                <a:endParaRPr lang="en-US" altLang="zh-CN" sz="2400" b="1">
                  <a:solidFill>
                    <a:srgbClr val="000000"/>
                  </a:solidFill>
                  <a:latin typeface="Times New Roman" panose="02020603050405020304" pitchFamily="18" charset="0"/>
                </a:endParaRPr>
              </a:p>
            </p:txBody>
          </p:sp>
          <p:sp>
            <p:nvSpPr>
              <p:cNvPr id="132192" name="Rectangle 96"/>
              <p:cNvSpPr>
                <a:spLocks noChangeArrowheads="1"/>
              </p:cNvSpPr>
              <p:nvPr/>
            </p:nvSpPr>
            <p:spPr bwMode="auto">
              <a:xfrm>
                <a:off x="1349" y="520"/>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grpSp>
        <p:sp>
          <p:nvSpPr>
            <p:cNvPr id="132193" name="Rectangle 97"/>
            <p:cNvSpPr>
              <a:spLocks noChangeArrowheads="1"/>
            </p:cNvSpPr>
            <p:nvPr/>
          </p:nvSpPr>
          <p:spPr bwMode="auto">
            <a:xfrm>
              <a:off x="3114" y="1489"/>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32194" name="Rectangle 98"/>
            <p:cNvSpPr>
              <a:spLocks noChangeArrowheads="1"/>
            </p:cNvSpPr>
            <p:nvPr/>
          </p:nvSpPr>
          <p:spPr bwMode="auto">
            <a:xfrm>
              <a:off x="1476" y="749"/>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32195" name="Rectangle 99"/>
            <p:cNvSpPr>
              <a:spLocks noChangeArrowheads="1"/>
            </p:cNvSpPr>
            <p:nvPr/>
          </p:nvSpPr>
          <p:spPr bwMode="auto">
            <a:xfrm>
              <a:off x="3043" y="3073"/>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32196" name="Rectangle 100"/>
            <p:cNvSpPr>
              <a:spLocks noChangeArrowheads="1"/>
            </p:cNvSpPr>
            <p:nvPr/>
          </p:nvSpPr>
          <p:spPr bwMode="auto">
            <a:xfrm>
              <a:off x="3303" y="1670"/>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32197" name="Rectangle 101"/>
            <p:cNvSpPr>
              <a:spLocks noChangeArrowheads="1"/>
            </p:cNvSpPr>
            <p:nvPr/>
          </p:nvSpPr>
          <p:spPr bwMode="auto">
            <a:xfrm>
              <a:off x="2988" y="3316"/>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32198" name="Rectangle 102"/>
            <p:cNvSpPr>
              <a:spLocks noChangeArrowheads="1"/>
            </p:cNvSpPr>
            <p:nvPr/>
          </p:nvSpPr>
          <p:spPr bwMode="auto">
            <a:xfrm>
              <a:off x="1914" y="732"/>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grpSp>
          <p:nvGrpSpPr>
            <p:cNvPr id="132199" name="Group 103"/>
            <p:cNvGrpSpPr>
              <a:grpSpLocks/>
            </p:cNvGrpSpPr>
            <p:nvPr/>
          </p:nvGrpSpPr>
          <p:grpSpPr bwMode="auto">
            <a:xfrm>
              <a:off x="2968" y="1255"/>
              <a:ext cx="1719" cy="324"/>
              <a:chOff x="2968" y="1255"/>
              <a:chExt cx="1719" cy="324"/>
            </a:xfrm>
          </p:grpSpPr>
          <p:sp>
            <p:nvSpPr>
              <p:cNvPr id="132200" name="Rectangle 104"/>
              <p:cNvSpPr>
                <a:spLocks noChangeArrowheads="1"/>
              </p:cNvSpPr>
              <p:nvPr/>
            </p:nvSpPr>
            <p:spPr bwMode="auto">
              <a:xfrm>
                <a:off x="3637" y="1255"/>
                <a:ext cx="66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7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32201" name="Rectangle 105"/>
              <p:cNvSpPr>
                <a:spLocks noChangeArrowheads="1"/>
              </p:cNvSpPr>
              <p:nvPr/>
            </p:nvSpPr>
            <p:spPr bwMode="auto">
              <a:xfrm>
                <a:off x="3820" y="1255"/>
                <a:ext cx="66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7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32202" name="Rectangle 106"/>
              <p:cNvSpPr>
                <a:spLocks noChangeArrowheads="1"/>
              </p:cNvSpPr>
              <p:nvPr/>
            </p:nvSpPr>
            <p:spPr bwMode="auto">
              <a:xfrm>
                <a:off x="4019" y="1326"/>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0</a:t>
                </a:r>
                <a:endParaRPr lang="en-US" altLang="zh-CN" sz="2400">
                  <a:solidFill>
                    <a:srgbClr val="000000"/>
                  </a:solidFill>
                  <a:latin typeface="Times New Roman" panose="02020603050405020304" pitchFamily="18" charset="0"/>
                </a:endParaRPr>
              </a:p>
            </p:txBody>
          </p:sp>
          <p:sp>
            <p:nvSpPr>
              <p:cNvPr id="132203" name="Rectangle 107"/>
              <p:cNvSpPr>
                <a:spLocks noChangeArrowheads="1"/>
              </p:cNvSpPr>
              <p:nvPr/>
            </p:nvSpPr>
            <p:spPr bwMode="auto">
              <a:xfrm>
                <a:off x="3292" y="1326"/>
                <a:ext cx="64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a:t>
                </a:r>
                <a:endParaRPr lang="en-US" altLang="zh-CN" sz="2400">
                  <a:solidFill>
                    <a:srgbClr val="000000"/>
                  </a:solidFill>
                  <a:latin typeface="Times New Roman" panose="02020603050405020304" pitchFamily="18" charset="0"/>
                </a:endParaRPr>
              </a:p>
            </p:txBody>
          </p:sp>
          <p:sp>
            <p:nvSpPr>
              <p:cNvPr id="132204" name="Rectangle 108"/>
              <p:cNvSpPr>
                <a:spLocks noChangeArrowheads="1"/>
              </p:cNvSpPr>
              <p:nvPr/>
            </p:nvSpPr>
            <p:spPr bwMode="auto">
              <a:xfrm>
                <a:off x="3107" y="1326"/>
                <a:ext cx="64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a:t>
                </a:r>
                <a:endParaRPr lang="en-US" altLang="zh-CN" sz="2400">
                  <a:solidFill>
                    <a:srgbClr val="000000"/>
                  </a:solidFill>
                  <a:latin typeface="Times New Roman" panose="02020603050405020304" pitchFamily="18" charset="0"/>
                </a:endParaRPr>
              </a:p>
            </p:txBody>
          </p:sp>
          <p:sp>
            <p:nvSpPr>
              <p:cNvPr id="132205" name="Rectangle 109"/>
              <p:cNvSpPr>
                <a:spLocks noChangeArrowheads="1"/>
              </p:cNvSpPr>
              <p:nvPr/>
            </p:nvSpPr>
            <p:spPr bwMode="auto">
              <a:xfrm>
                <a:off x="3574" y="1426"/>
                <a:ext cx="6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3</a:t>
                </a:r>
                <a:endParaRPr lang="en-US" altLang="zh-CN" sz="2400">
                  <a:solidFill>
                    <a:srgbClr val="000000"/>
                  </a:solidFill>
                  <a:latin typeface="Times New Roman" panose="02020603050405020304" pitchFamily="18" charset="0"/>
                </a:endParaRPr>
              </a:p>
            </p:txBody>
          </p:sp>
          <p:sp>
            <p:nvSpPr>
              <p:cNvPr id="132206" name="Rectangle 110"/>
              <p:cNvSpPr>
                <a:spLocks noChangeArrowheads="1"/>
              </p:cNvSpPr>
              <p:nvPr/>
            </p:nvSpPr>
            <p:spPr bwMode="auto">
              <a:xfrm>
                <a:off x="3048" y="1426"/>
                <a:ext cx="6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1</a:t>
                </a:r>
                <a:endParaRPr lang="en-US" altLang="zh-CN" sz="2400">
                  <a:solidFill>
                    <a:srgbClr val="000000"/>
                  </a:solidFill>
                  <a:latin typeface="Times New Roman" panose="02020603050405020304" pitchFamily="18" charset="0"/>
                </a:endParaRPr>
              </a:p>
            </p:txBody>
          </p:sp>
          <p:sp>
            <p:nvSpPr>
              <p:cNvPr id="132207" name="Rectangle 111"/>
              <p:cNvSpPr>
                <a:spLocks noChangeArrowheads="1"/>
              </p:cNvSpPr>
              <p:nvPr/>
            </p:nvSpPr>
            <p:spPr bwMode="auto">
              <a:xfrm>
                <a:off x="3898" y="1308"/>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32208" name="Rectangle 112"/>
              <p:cNvSpPr>
                <a:spLocks noChangeArrowheads="1"/>
              </p:cNvSpPr>
              <p:nvPr/>
            </p:nvSpPr>
            <p:spPr bwMode="auto">
              <a:xfrm>
                <a:off x="3373" y="1308"/>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32209" name="Rectangle 113"/>
              <p:cNvSpPr>
                <a:spLocks noChangeArrowheads="1"/>
              </p:cNvSpPr>
              <p:nvPr/>
            </p:nvSpPr>
            <p:spPr bwMode="auto">
              <a:xfrm>
                <a:off x="3697" y="1326"/>
                <a:ext cx="695"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i="1">
                    <a:solidFill>
                      <a:srgbClr val="000000"/>
                    </a:solidFill>
                    <a:latin typeface="Times New Roman" panose="02020603050405020304" pitchFamily="18" charset="0"/>
                  </a:rPr>
                  <a:t>X</a:t>
                </a:r>
                <a:endParaRPr lang="en-US" altLang="zh-CN" sz="2400" b="1">
                  <a:solidFill>
                    <a:srgbClr val="000000"/>
                  </a:solidFill>
                  <a:latin typeface="Times New Roman" panose="02020603050405020304" pitchFamily="18" charset="0"/>
                </a:endParaRPr>
              </a:p>
            </p:txBody>
          </p:sp>
          <p:sp>
            <p:nvSpPr>
              <p:cNvPr id="132210" name="Rectangle 114"/>
              <p:cNvSpPr>
                <a:spLocks noChangeArrowheads="1"/>
              </p:cNvSpPr>
              <p:nvPr/>
            </p:nvSpPr>
            <p:spPr bwMode="auto">
              <a:xfrm>
                <a:off x="3487" y="1326"/>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32211" name="Rectangle 115"/>
              <p:cNvSpPr>
                <a:spLocks noChangeArrowheads="1"/>
              </p:cNvSpPr>
              <p:nvPr/>
            </p:nvSpPr>
            <p:spPr bwMode="auto">
              <a:xfrm>
                <a:off x="3174" y="1326"/>
                <a:ext cx="695"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i="1">
                    <a:solidFill>
                      <a:srgbClr val="000000"/>
                    </a:solidFill>
                    <a:latin typeface="Times New Roman" panose="02020603050405020304" pitchFamily="18" charset="0"/>
                  </a:rPr>
                  <a:t>X</a:t>
                </a:r>
                <a:endParaRPr lang="en-US" altLang="zh-CN" sz="2400" b="1">
                  <a:solidFill>
                    <a:srgbClr val="000000"/>
                  </a:solidFill>
                  <a:latin typeface="Times New Roman" panose="02020603050405020304" pitchFamily="18" charset="0"/>
                </a:endParaRPr>
              </a:p>
            </p:txBody>
          </p:sp>
          <p:sp>
            <p:nvSpPr>
              <p:cNvPr id="132212" name="Rectangle 116"/>
              <p:cNvSpPr>
                <a:spLocks noChangeArrowheads="1"/>
              </p:cNvSpPr>
              <p:nvPr/>
            </p:nvSpPr>
            <p:spPr bwMode="auto">
              <a:xfrm>
                <a:off x="2968" y="1326"/>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grpSp>
        <p:grpSp>
          <p:nvGrpSpPr>
            <p:cNvPr id="132213" name="Group 117"/>
            <p:cNvGrpSpPr>
              <a:grpSpLocks/>
            </p:cNvGrpSpPr>
            <p:nvPr/>
          </p:nvGrpSpPr>
          <p:grpSpPr bwMode="auto">
            <a:xfrm>
              <a:off x="2827" y="3426"/>
              <a:ext cx="1735" cy="324"/>
              <a:chOff x="2827" y="3426"/>
              <a:chExt cx="1735" cy="324"/>
            </a:xfrm>
          </p:grpSpPr>
          <p:sp>
            <p:nvSpPr>
              <p:cNvPr id="132214" name="Rectangle 118"/>
              <p:cNvSpPr>
                <a:spLocks noChangeArrowheads="1"/>
              </p:cNvSpPr>
              <p:nvPr/>
            </p:nvSpPr>
            <p:spPr bwMode="auto">
              <a:xfrm>
                <a:off x="3513" y="3426"/>
                <a:ext cx="66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7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32215" name="Rectangle 119"/>
              <p:cNvSpPr>
                <a:spLocks noChangeArrowheads="1"/>
              </p:cNvSpPr>
              <p:nvPr/>
            </p:nvSpPr>
            <p:spPr bwMode="auto">
              <a:xfrm>
                <a:off x="3696" y="3426"/>
                <a:ext cx="66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7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32216" name="Rectangle 120"/>
              <p:cNvSpPr>
                <a:spLocks noChangeArrowheads="1"/>
              </p:cNvSpPr>
              <p:nvPr/>
            </p:nvSpPr>
            <p:spPr bwMode="auto">
              <a:xfrm>
                <a:off x="3894" y="3497"/>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0</a:t>
                </a:r>
                <a:endParaRPr lang="en-US" altLang="zh-CN" sz="2400">
                  <a:solidFill>
                    <a:srgbClr val="000000"/>
                  </a:solidFill>
                  <a:latin typeface="Times New Roman" panose="02020603050405020304" pitchFamily="18" charset="0"/>
                </a:endParaRPr>
              </a:p>
            </p:txBody>
          </p:sp>
          <p:sp>
            <p:nvSpPr>
              <p:cNvPr id="132217" name="Rectangle 121"/>
              <p:cNvSpPr>
                <a:spLocks noChangeArrowheads="1"/>
              </p:cNvSpPr>
              <p:nvPr/>
            </p:nvSpPr>
            <p:spPr bwMode="auto">
              <a:xfrm>
                <a:off x="3168" y="3497"/>
                <a:ext cx="64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a:t>
                </a:r>
                <a:endParaRPr lang="en-US" altLang="zh-CN" sz="2400">
                  <a:solidFill>
                    <a:srgbClr val="000000"/>
                  </a:solidFill>
                  <a:latin typeface="Times New Roman" panose="02020603050405020304" pitchFamily="18" charset="0"/>
                </a:endParaRPr>
              </a:p>
            </p:txBody>
          </p:sp>
          <p:sp>
            <p:nvSpPr>
              <p:cNvPr id="132218" name="Rectangle 122"/>
              <p:cNvSpPr>
                <a:spLocks noChangeArrowheads="1"/>
              </p:cNvSpPr>
              <p:nvPr/>
            </p:nvSpPr>
            <p:spPr bwMode="auto">
              <a:xfrm>
                <a:off x="2983" y="3497"/>
                <a:ext cx="64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a:t>
                </a:r>
                <a:endParaRPr lang="en-US" altLang="zh-CN" sz="2400">
                  <a:solidFill>
                    <a:srgbClr val="000000"/>
                  </a:solidFill>
                  <a:latin typeface="Times New Roman" panose="02020603050405020304" pitchFamily="18" charset="0"/>
                </a:endParaRPr>
              </a:p>
            </p:txBody>
          </p:sp>
          <p:sp>
            <p:nvSpPr>
              <p:cNvPr id="132219" name="Rectangle 123"/>
              <p:cNvSpPr>
                <a:spLocks noChangeArrowheads="1"/>
              </p:cNvSpPr>
              <p:nvPr/>
            </p:nvSpPr>
            <p:spPr bwMode="auto">
              <a:xfrm>
                <a:off x="3450" y="3597"/>
                <a:ext cx="6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3</a:t>
                </a:r>
                <a:endParaRPr lang="en-US" altLang="zh-CN" sz="2400">
                  <a:solidFill>
                    <a:srgbClr val="000000"/>
                  </a:solidFill>
                  <a:latin typeface="Times New Roman" panose="02020603050405020304" pitchFamily="18" charset="0"/>
                </a:endParaRPr>
              </a:p>
            </p:txBody>
          </p:sp>
          <p:sp>
            <p:nvSpPr>
              <p:cNvPr id="132220" name="Rectangle 124"/>
              <p:cNvSpPr>
                <a:spLocks noChangeArrowheads="1"/>
              </p:cNvSpPr>
              <p:nvPr/>
            </p:nvSpPr>
            <p:spPr bwMode="auto">
              <a:xfrm>
                <a:off x="2917" y="3597"/>
                <a:ext cx="6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2</a:t>
                </a:r>
                <a:endParaRPr lang="en-US" altLang="zh-CN" sz="2400">
                  <a:solidFill>
                    <a:srgbClr val="000000"/>
                  </a:solidFill>
                  <a:latin typeface="Times New Roman" panose="02020603050405020304" pitchFamily="18" charset="0"/>
                </a:endParaRPr>
              </a:p>
            </p:txBody>
          </p:sp>
          <p:sp>
            <p:nvSpPr>
              <p:cNvPr id="132221" name="Rectangle 125"/>
              <p:cNvSpPr>
                <a:spLocks noChangeArrowheads="1"/>
              </p:cNvSpPr>
              <p:nvPr/>
            </p:nvSpPr>
            <p:spPr bwMode="auto">
              <a:xfrm>
                <a:off x="3773" y="3479"/>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32222" name="Rectangle 126"/>
              <p:cNvSpPr>
                <a:spLocks noChangeArrowheads="1"/>
              </p:cNvSpPr>
              <p:nvPr/>
            </p:nvSpPr>
            <p:spPr bwMode="auto">
              <a:xfrm>
                <a:off x="3249" y="3479"/>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32223" name="Rectangle 127"/>
              <p:cNvSpPr>
                <a:spLocks noChangeArrowheads="1"/>
              </p:cNvSpPr>
              <p:nvPr/>
            </p:nvSpPr>
            <p:spPr bwMode="auto">
              <a:xfrm>
                <a:off x="3572" y="3497"/>
                <a:ext cx="695"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i="1">
                    <a:solidFill>
                      <a:srgbClr val="000000"/>
                    </a:solidFill>
                    <a:latin typeface="Times New Roman" panose="02020603050405020304" pitchFamily="18" charset="0"/>
                  </a:rPr>
                  <a:t>X</a:t>
                </a:r>
                <a:endParaRPr lang="en-US" altLang="zh-CN" sz="2400" b="1">
                  <a:solidFill>
                    <a:srgbClr val="000000"/>
                  </a:solidFill>
                  <a:latin typeface="Times New Roman" panose="02020603050405020304" pitchFamily="18" charset="0"/>
                </a:endParaRPr>
              </a:p>
            </p:txBody>
          </p:sp>
          <p:sp>
            <p:nvSpPr>
              <p:cNvPr id="132224" name="Rectangle 128"/>
              <p:cNvSpPr>
                <a:spLocks noChangeArrowheads="1"/>
              </p:cNvSpPr>
              <p:nvPr/>
            </p:nvSpPr>
            <p:spPr bwMode="auto">
              <a:xfrm>
                <a:off x="3363" y="3497"/>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32225" name="Rectangle 129"/>
              <p:cNvSpPr>
                <a:spLocks noChangeArrowheads="1"/>
              </p:cNvSpPr>
              <p:nvPr/>
            </p:nvSpPr>
            <p:spPr bwMode="auto">
              <a:xfrm>
                <a:off x="3049" y="3497"/>
                <a:ext cx="695"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i="1">
                    <a:solidFill>
                      <a:srgbClr val="000000"/>
                    </a:solidFill>
                    <a:latin typeface="Times New Roman" panose="02020603050405020304" pitchFamily="18" charset="0"/>
                  </a:rPr>
                  <a:t>X</a:t>
                </a:r>
                <a:endParaRPr lang="en-US" altLang="zh-CN" sz="2400" b="1">
                  <a:solidFill>
                    <a:srgbClr val="000000"/>
                  </a:solidFill>
                  <a:latin typeface="Times New Roman" panose="02020603050405020304" pitchFamily="18" charset="0"/>
                </a:endParaRPr>
              </a:p>
            </p:txBody>
          </p:sp>
          <p:sp>
            <p:nvSpPr>
              <p:cNvPr id="132226" name="Rectangle 130"/>
              <p:cNvSpPr>
                <a:spLocks noChangeArrowheads="1"/>
              </p:cNvSpPr>
              <p:nvPr/>
            </p:nvSpPr>
            <p:spPr bwMode="auto">
              <a:xfrm>
                <a:off x="2827" y="3497"/>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grpSp>
        <p:grpSp>
          <p:nvGrpSpPr>
            <p:cNvPr id="132227" name="Group 131"/>
            <p:cNvGrpSpPr>
              <a:grpSpLocks/>
            </p:cNvGrpSpPr>
            <p:nvPr/>
          </p:nvGrpSpPr>
          <p:grpSpPr bwMode="auto">
            <a:xfrm>
              <a:off x="2006" y="1569"/>
              <a:ext cx="1057" cy="492"/>
              <a:chOff x="2006" y="1569"/>
              <a:chExt cx="1057" cy="492"/>
            </a:xfrm>
          </p:grpSpPr>
          <p:sp>
            <p:nvSpPr>
              <p:cNvPr id="132228" name="Rectangle 132"/>
              <p:cNvSpPr>
                <a:spLocks noChangeArrowheads="1"/>
              </p:cNvSpPr>
              <p:nvPr/>
            </p:nvSpPr>
            <p:spPr bwMode="auto">
              <a:xfrm>
                <a:off x="2431" y="1919"/>
                <a:ext cx="63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3</a:t>
                </a:r>
                <a:endParaRPr lang="en-US" altLang="zh-CN" sz="2400">
                  <a:solidFill>
                    <a:srgbClr val="000000"/>
                  </a:solidFill>
                  <a:latin typeface="Times New Roman" panose="02020603050405020304" pitchFamily="18" charset="0"/>
                </a:endParaRPr>
              </a:p>
            </p:txBody>
          </p:sp>
          <p:sp>
            <p:nvSpPr>
              <p:cNvPr id="132229" name="Rectangle 133"/>
              <p:cNvSpPr>
                <a:spLocks noChangeArrowheads="1"/>
              </p:cNvSpPr>
              <p:nvPr/>
            </p:nvSpPr>
            <p:spPr bwMode="auto">
              <a:xfrm>
                <a:off x="2101" y="1919"/>
                <a:ext cx="63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2</a:t>
                </a:r>
                <a:endParaRPr lang="en-US" altLang="zh-CN" sz="2400">
                  <a:solidFill>
                    <a:srgbClr val="000000"/>
                  </a:solidFill>
                  <a:latin typeface="Times New Roman" panose="02020603050405020304" pitchFamily="18" charset="0"/>
                </a:endParaRPr>
              </a:p>
            </p:txBody>
          </p:sp>
          <p:sp>
            <p:nvSpPr>
              <p:cNvPr id="132230" name="Rectangle 134"/>
              <p:cNvSpPr>
                <a:spLocks noChangeArrowheads="1"/>
              </p:cNvSpPr>
              <p:nvPr/>
            </p:nvSpPr>
            <p:spPr bwMode="auto">
              <a:xfrm>
                <a:off x="2424" y="1683"/>
                <a:ext cx="63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1</a:t>
                </a:r>
                <a:endParaRPr lang="en-US" altLang="zh-CN" sz="2400">
                  <a:solidFill>
                    <a:srgbClr val="000000"/>
                  </a:solidFill>
                  <a:latin typeface="Times New Roman" panose="02020603050405020304" pitchFamily="18" charset="0"/>
                </a:endParaRPr>
              </a:p>
            </p:txBody>
          </p:sp>
          <p:sp>
            <p:nvSpPr>
              <p:cNvPr id="132231" name="Rectangle 135"/>
              <p:cNvSpPr>
                <a:spLocks noChangeArrowheads="1"/>
              </p:cNvSpPr>
              <p:nvPr/>
            </p:nvSpPr>
            <p:spPr bwMode="auto">
              <a:xfrm>
                <a:off x="2101" y="1683"/>
                <a:ext cx="63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2</a:t>
                </a:r>
                <a:endParaRPr lang="en-US" altLang="zh-CN" sz="2400">
                  <a:solidFill>
                    <a:srgbClr val="000000"/>
                  </a:solidFill>
                  <a:latin typeface="Times New Roman" panose="02020603050405020304" pitchFamily="18" charset="0"/>
                </a:endParaRPr>
              </a:p>
            </p:txBody>
          </p:sp>
          <p:sp>
            <p:nvSpPr>
              <p:cNvPr id="132232" name="Rectangle 136"/>
              <p:cNvSpPr>
                <a:spLocks noChangeArrowheads="1"/>
              </p:cNvSpPr>
              <p:nvPr/>
            </p:nvSpPr>
            <p:spPr bwMode="auto">
              <a:xfrm>
                <a:off x="2339" y="1821"/>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32233" name="Rectangle 137"/>
              <p:cNvSpPr>
                <a:spLocks noChangeArrowheads="1"/>
              </p:cNvSpPr>
              <p:nvPr/>
            </p:nvSpPr>
            <p:spPr bwMode="auto">
              <a:xfrm>
                <a:off x="2006" y="1821"/>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32234" name="Rectangle 138"/>
              <p:cNvSpPr>
                <a:spLocks noChangeArrowheads="1"/>
              </p:cNvSpPr>
              <p:nvPr/>
            </p:nvSpPr>
            <p:spPr bwMode="auto">
              <a:xfrm>
                <a:off x="2339" y="1585"/>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32235" name="Rectangle 139"/>
              <p:cNvSpPr>
                <a:spLocks noChangeArrowheads="1"/>
              </p:cNvSpPr>
              <p:nvPr/>
            </p:nvSpPr>
            <p:spPr bwMode="auto">
              <a:xfrm>
                <a:off x="2006" y="1585"/>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32236" name="Rectangle 140"/>
              <p:cNvSpPr>
                <a:spLocks noChangeArrowheads="1"/>
              </p:cNvSpPr>
              <p:nvPr/>
            </p:nvSpPr>
            <p:spPr bwMode="auto">
              <a:xfrm>
                <a:off x="2210" y="1805"/>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&gt;</a:t>
                </a:r>
                <a:endParaRPr lang="en-US" altLang="zh-CN" sz="2400">
                  <a:solidFill>
                    <a:srgbClr val="000000"/>
                  </a:solidFill>
                  <a:latin typeface="Times New Roman" panose="02020603050405020304" pitchFamily="18" charset="0"/>
                </a:endParaRPr>
              </a:p>
            </p:txBody>
          </p:sp>
          <p:sp>
            <p:nvSpPr>
              <p:cNvPr id="132237" name="Rectangle 141"/>
              <p:cNvSpPr>
                <a:spLocks noChangeArrowheads="1"/>
              </p:cNvSpPr>
              <p:nvPr/>
            </p:nvSpPr>
            <p:spPr bwMode="auto">
              <a:xfrm>
                <a:off x="2210" y="1569"/>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&gt;</a:t>
                </a:r>
                <a:endParaRPr lang="en-US" altLang="zh-CN" sz="2400">
                  <a:solidFill>
                    <a:srgbClr val="000000"/>
                  </a:solidFill>
                  <a:latin typeface="Times New Roman" panose="02020603050405020304" pitchFamily="18" charset="0"/>
                </a:endParaRPr>
              </a:p>
            </p:txBody>
          </p:sp>
        </p:grpSp>
        <p:grpSp>
          <p:nvGrpSpPr>
            <p:cNvPr id="132238" name="Group 142"/>
            <p:cNvGrpSpPr>
              <a:grpSpLocks/>
            </p:cNvGrpSpPr>
            <p:nvPr/>
          </p:nvGrpSpPr>
          <p:grpSpPr bwMode="auto">
            <a:xfrm>
              <a:off x="360" y="2343"/>
              <a:ext cx="1042" cy="492"/>
              <a:chOff x="360" y="2343"/>
              <a:chExt cx="1042" cy="492"/>
            </a:xfrm>
          </p:grpSpPr>
          <p:sp>
            <p:nvSpPr>
              <p:cNvPr id="132239" name="Rectangle 143"/>
              <p:cNvSpPr>
                <a:spLocks noChangeArrowheads="1"/>
              </p:cNvSpPr>
              <p:nvPr/>
            </p:nvSpPr>
            <p:spPr bwMode="auto">
              <a:xfrm>
                <a:off x="767" y="2693"/>
                <a:ext cx="63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3</a:t>
                </a:r>
                <a:endParaRPr lang="en-US" altLang="zh-CN" sz="2400">
                  <a:solidFill>
                    <a:srgbClr val="000000"/>
                  </a:solidFill>
                  <a:latin typeface="Times New Roman" panose="02020603050405020304" pitchFamily="18" charset="0"/>
                </a:endParaRPr>
              </a:p>
            </p:txBody>
          </p:sp>
          <p:sp>
            <p:nvSpPr>
              <p:cNvPr id="132240" name="Rectangle 144"/>
              <p:cNvSpPr>
                <a:spLocks noChangeArrowheads="1"/>
              </p:cNvSpPr>
              <p:nvPr/>
            </p:nvSpPr>
            <p:spPr bwMode="auto">
              <a:xfrm>
                <a:off x="444" y="2693"/>
                <a:ext cx="63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1</a:t>
                </a:r>
                <a:endParaRPr lang="en-US" altLang="zh-CN" sz="2400">
                  <a:solidFill>
                    <a:srgbClr val="000000"/>
                  </a:solidFill>
                  <a:latin typeface="Times New Roman" panose="02020603050405020304" pitchFamily="18" charset="0"/>
                </a:endParaRPr>
              </a:p>
            </p:txBody>
          </p:sp>
          <p:sp>
            <p:nvSpPr>
              <p:cNvPr id="132241" name="Rectangle 145"/>
              <p:cNvSpPr>
                <a:spLocks noChangeArrowheads="1"/>
              </p:cNvSpPr>
              <p:nvPr/>
            </p:nvSpPr>
            <p:spPr bwMode="auto">
              <a:xfrm>
                <a:off x="770" y="2457"/>
                <a:ext cx="63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2</a:t>
                </a:r>
                <a:endParaRPr lang="en-US" altLang="zh-CN" sz="2400">
                  <a:solidFill>
                    <a:srgbClr val="000000"/>
                  </a:solidFill>
                  <a:latin typeface="Times New Roman" panose="02020603050405020304" pitchFamily="18" charset="0"/>
                </a:endParaRPr>
              </a:p>
            </p:txBody>
          </p:sp>
          <p:sp>
            <p:nvSpPr>
              <p:cNvPr id="132242" name="Rectangle 146"/>
              <p:cNvSpPr>
                <a:spLocks noChangeArrowheads="1"/>
              </p:cNvSpPr>
              <p:nvPr/>
            </p:nvSpPr>
            <p:spPr bwMode="auto">
              <a:xfrm>
                <a:off x="444" y="2457"/>
                <a:ext cx="632"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1</a:t>
                </a:r>
                <a:endParaRPr lang="en-US" altLang="zh-CN" sz="2400">
                  <a:solidFill>
                    <a:srgbClr val="000000"/>
                  </a:solidFill>
                  <a:latin typeface="Times New Roman" panose="02020603050405020304" pitchFamily="18" charset="0"/>
                </a:endParaRPr>
              </a:p>
            </p:txBody>
          </p:sp>
          <p:sp>
            <p:nvSpPr>
              <p:cNvPr id="132243" name="Rectangle 147"/>
              <p:cNvSpPr>
                <a:spLocks noChangeArrowheads="1"/>
              </p:cNvSpPr>
              <p:nvPr/>
            </p:nvSpPr>
            <p:spPr bwMode="auto">
              <a:xfrm>
                <a:off x="675" y="2595"/>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32244" name="Rectangle 148"/>
              <p:cNvSpPr>
                <a:spLocks noChangeArrowheads="1"/>
              </p:cNvSpPr>
              <p:nvPr/>
            </p:nvSpPr>
            <p:spPr bwMode="auto">
              <a:xfrm>
                <a:off x="360" y="2595"/>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32245" name="Rectangle 149"/>
              <p:cNvSpPr>
                <a:spLocks noChangeArrowheads="1"/>
              </p:cNvSpPr>
              <p:nvPr/>
            </p:nvSpPr>
            <p:spPr bwMode="auto">
              <a:xfrm>
                <a:off x="675" y="2359"/>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32246" name="Rectangle 150"/>
              <p:cNvSpPr>
                <a:spLocks noChangeArrowheads="1"/>
              </p:cNvSpPr>
              <p:nvPr/>
            </p:nvSpPr>
            <p:spPr bwMode="auto">
              <a:xfrm>
                <a:off x="360" y="2359"/>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32247" name="Rectangle 151"/>
              <p:cNvSpPr>
                <a:spLocks noChangeArrowheads="1"/>
              </p:cNvSpPr>
              <p:nvPr/>
            </p:nvSpPr>
            <p:spPr bwMode="auto">
              <a:xfrm>
                <a:off x="545" y="2579"/>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&gt;</a:t>
                </a:r>
                <a:endParaRPr lang="en-US" altLang="zh-CN" sz="2400">
                  <a:solidFill>
                    <a:srgbClr val="000000"/>
                  </a:solidFill>
                  <a:latin typeface="Times New Roman" panose="02020603050405020304" pitchFamily="18" charset="0"/>
                </a:endParaRPr>
              </a:p>
            </p:txBody>
          </p:sp>
          <p:sp>
            <p:nvSpPr>
              <p:cNvPr id="132248" name="Rectangle 152"/>
              <p:cNvSpPr>
                <a:spLocks noChangeArrowheads="1"/>
              </p:cNvSpPr>
              <p:nvPr/>
            </p:nvSpPr>
            <p:spPr bwMode="auto">
              <a:xfrm>
                <a:off x="545" y="2343"/>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&gt;</a:t>
                </a:r>
                <a:endParaRPr lang="en-US" altLang="zh-CN" sz="2400">
                  <a:solidFill>
                    <a:srgbClr val="000000"/>
                  </a:solidFill>
                  <a:latin typeface="Times New Roman" panose="02020603050405020304" pitchFamily="18" charset="0"/>
                </a:endParaRPr>
              </a:p>
            </p:txBody>
          </p:sp>
        </p:grpSp>
        <p:grpSp>
          <p:nvGrpSpPr>
            <p:cNvPr id="132249" name="Group 153"/>
            <p:cNvGrpSpPr>
              <a:grpSpLocks/>
            </p:cNvGrpSpPr>
            <p:nvPr/>
          </p:nvGrpSpPr>
          <p:grpSpPr bwMode="auto">
            <a:xfrm>
              <a:off x="1392" y="3233"/>
              <a:ext cx="753" cy="262"/>
              <a:chOff x="1884" y="3315"/>
              <a:chExt cx="753" cy="262"/>
            </a:xfrm>
          </p:grpSpPr>
          <p:sp>
            <p:nvSpPr>
              <p:cNvPr id="132250" name="Rectangle 154"/>
              <p:cNvSpPr>
                <a:spLocks noChangeArrowheads="1"/>
              </p:cNvSpPr>
              <p:nvPr/>
            </p:nvSpPr>
            <p:spPr bwMode="auto">
              <a:xfrm>
                <a:off x="2001" y="3433"/>
                <a:ext cx="63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3</a:t>
                </a:r>
                <a:endParaRPr lang="en-US" altLang="zh-CN" sz="2400">
                  <a:solidFill>
                    <a:srgbClr val="000000"/>
                  </a:solidFill>
                  <a:latin typeface="Times New Roman" panose="02020603050405020304" pitchFamily="18" charset="0"/>
                </a:endParaRPr>
              </a:p>
            </p:txBody>
          </p:sp>
          <p:sp>
            <p:nvSpPr>
              <p:cNvPr id="132251" name="Rectangle 155"/>
              <p:cNvSpPr>
                <a:spLocks noChangeArrowheads="1"/>
              </p:cNvSpPr>
              <p:nvPr/>
            </p:nvSpPr>
            <p:spPr bwMode="auto">
              <a:xfrm>
                <a:off x="1884" y="3315"/>
                <a:ext cx="69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Symbol" panose="05050102010706020507" pitchFamily="18" charset="2"/>
                  </a:rPr>
                  <a:t>w</a:t>
                </a:r>
                <a:endParaRPr lang="en-US" altLang="zh-CN" sz="2400">
                  <a:solidFill>
                    <a:srgbClr val="000000"/>
                  </a:solidFill>
                  <a:latin typeface="Times New Roman" panose="02020603050405020304" pitchFamily="18" charset="0"/>
                </a:endParaRPr>
              </a:p>
            </p:txBody>
          </p:sp>
        </p:grpSp>
      </p:grpSp>
    </p:spTree>
    <p:extLst>
      <p:ext uri="{BB962C8B-B14F-4D97-AF65-F5344CB8AC3E}">
        <p14:creationId xmlns:p14="http://schemas.microsoft.com/office/powerpoint/2010/main" val="4204580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57" name="Rectangle 69"/>
          <p:cNvSpPr>
            <a:spLocks noChangeArrowheads="1"/>
          </p:cNvSpPr>
          <p:nvPr/>
        </p:nvSpPr>
        <p:spPr bwMode="auto">
          <a:xfrm>
            <a:off x="3781425" y="1989138"/>
            <a:ext cx="55499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5000"/>
              </a:lnSpc>
            </a:pPr>
            <a:r>
              <a:rPr lang="en-US" altLang="zh-CN" sz="2400" dirty="0">
                <a:solidFill>
                  <a:srgbClr val="000000"/>
                </a:solidFill>
                <a:latin typeface="Times New Roman" panose="02020603050405020304" pitchFamily="18" charset="0"/>
              </a:rPr>
              <a:t>② </a:t>
            </a:r>
            <a:r>
              <a:rPr lang="zh-CN" altLang="en-US" sz="2400" dirty="0">
                <a:solidFill>
                  <a:srgbClr val="000000"/>
                </a:solidFill>
                <a:latin typeface="Times New Roman" panose="02020603050405020304" pitchFamily="18" charset="0"/>
              </a:rPr>
              <a:t>除边界区外，</a:t>
            </a:r>
            <a:r>
              <a:rPr lang="zh-CN" altLang="en-US" sz="2400" b="1" dirty="0">
                <a:solidFill>
                  <a:srgbClr val="FF0000"/>
                </a:solidFill>
                <a:latin typeface="黑体" panose="02010609060101010101" pitchFamily="49" charset="-122"/>
                <a:ea typeface="黑体" panose="02010609060101010101" pitchFamily="49" charset="-122"/>
              </a:rPr>
              <a:t>没有不确定区域</a:t>
            </a:r>
            <a:r>
              <a:rPr lang="zh-CN" altLang="en-US" sz="2400" dirty="0">
                <a:solidFill>
                  <a:srgbClr val="000000"/>
                </a:solidFill>
                <a:latin typeface="Times New Roman" panose="02020603050405020304" pitchFamily="18" charset="0"/>
              </a:rPr>
              <a:t>。</a:t>
            </a:r>
          </a:p>
        </p:txBody>
      </p:sp>
      <p:sp>
        <p:nvSpPr>
          <p:cNvPr id="140342" name="Rectangle 54"/>
          <p:cNvSpPr>
            <a:spLocks noChangeArrowheads="1"/>
          </p:cNvSpPr>
          <p:nvPr/>
        </p:nvSpPr>
        <p:spPr bwMode="auto">
          <a:xfrm>
            <a:off x="179512" y="79464"/>
            <a:ext cx="8807450"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tabLst>
                <a:tab pos="228600" algn="l"/>
              </a:tabLst>
              <a:defRPr>
                <a:solidFill>
                  <a:schemeClr val="tx1"/>
                </a:solidFill>
                <a:latin typeface="Arial" panose="020B0604020202020204" pitchFamily="34" charset="0"/>
                <a:ea typeface="宋体" panose="02010600030101010101" pitchFamily="2" charset="-122"/>
              </a:defRPr>
            </a:lvl1pPr>
            <a:lvl2pPr>
              <a:tabLst>
                <a:tab pos="228600" algn="l"/>
              </a:tabLst>
              <a:defRPr>
                <a:solidFill>
                  <a:schemeClr val="tx1"/>
                </a:solidFill>
                <a:latin typeface="Arial" panose="020B0604020202020204" pitchFamily="34" charset="0"/>
                <a:ea typeface="宋体" panose="02010600030101010101" pitchFamily="2" charset="-122"/>
              </a:defRPr>
            </a:lvl2pPr>
            <a:lvl3pPr>
              <a:tabLst>
                <a:tab pos="228600" algn="l"/>
              </a:tabLst>
              <a:defRPr>
                <a:solidFill>
                  <a:schemeClr val="tx1"/>
                </a:solidFill>
                <a:latin typeface="Arial" panose="020B0604020202020204" pitchFamily="34" charset="0"/>
                <a:ea typeface="宋体" panose="02010600030101010101" pitchFamily="2" charset="-122"/>
              </a:defRPr>
            </a:lvl3pPr>
            <a:lvl4pPr>
              <a:tabLst>
                <a:tab pos="228600" algn="l"/>
              </a:tabLst>
              <a:defRPr>
                <a:solidFill>
                  <a:schemeClr val="tx1"/>
                </a:solidFill>
                <a:latin typeface="Arial" panose="020B0604020202020204" pitchFamily="34" charset="0"/>
                <a:ea typeface="宋体" panose="02010600030101010101" pitchFamily="2" charset="-122"/>
              </a:defRPr>
            </a:lvl4pPr>
            <a:lvl5pPr>
              <a:tabLst>
                <a:tab pos="228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dirty="0">
                <a:solidFill>
                  <a:srgbClr val="000000"/>
                </a:solidFill>
                <a:latin typeface="Times New Roman" panose="02020603050405020304" pitchFamily="18" charset="0"/>
              </a:rPr>
              <a:t>① </a:t>
            </a:r>
            <a:r>
              <a:rPr lang="zh-CN" altLang="en-US" sz="2400" dirty="0" smtClean="0">
                <a:solidFill>
                  <a:srgbClr val="000000"/>
                </a:solidFill>
                <a:latin typeface="Times New Roman" panose="02020603050405020304" pitchFamily="18" charset="0"/>
              </a:rPr>
              <a:t>这是</a:t>
            </a:r>
            <a:r>
              <a:rPr lang="zh-CN" altLang="en-US" sz="2400" dirty="0">
                <a:solidFill>
                  <a:srgbClr val="000000"/>
                </a:solidFill>
                <a:latin typeface="Times New Roman" panose="02020603050405020304" pitchFamily="18" charset="0"/>
              </a:rPr>
              <a:t>第二种</a:t>
            </a:r>
            <a:r>
              <a:rPr lang="zh-CN" altLang="en-US" sz="2400" dirty="0" smtClean="0">
                <a:solidFill>
                  <a:srgbClr val="000000"/>
                </a:solidFill>
                <a:latin typeface="Times New Roman" panose="02020603050405020304" pitchFamily="18" charset="0"/>
              </a:rPr>
              <a:t>情况的特例。因</a:t>
            </a:r>
            <a:r>
              <a:rPr lang="en-US" altLang="zh-CN" sz="2400" i="1" dirty="0" err="1" smtClean="0">
                <a:solidFill>
                  <a:srgbClr val="000000"/>
                </a:solidFill>
                <a:latin typeface="Times New Roman" panose="02020603050405020304" pitchFamily="18" charset="0"/>
              </a:rPr>
              <a:t>d</a:t>
            </a:r>
            <a:r>
              <a:rPr lang="en-US" altLang="zh-CN" sz="2400" i="1" baseline="-25000" dirty="0" err="1" smtClean="0">
                <a:solidFill>
                  <a:srgbClr val="000000"/>
                </a:solidFill>
                <a:latin typeface="Times New Roman" panose="02020603050405020304" pitchFamily="18" charset="0"/>
              </a:rPr>
              <a:t>ij</a:t>
            </a:r>
            <a:r>
              <a:rPr lang="en-US" altLang="zh-CN" sz="2400" dirty="0" smtClean="0">
                <a:solidFill>
                  <a:srgbClr val="000000"/>
                </a:solidFill>
                <a:latin typeface="Times New Roman" panose="02020603050405020304" pitchFamily="18" charset="0"/>
              </a:rPr>
              <a:t>(</a:t>
            </a:r>
            <a:r>
              <a:rPr lang="en-US" altLang="zh-CN" sz="2400" b="1" i="1" dirty="0" smtClean="0">
                <a:solidFill>
                  <a:srgbClr val="000000"/>
                </a:solidFill>
                <a:latin typeface="Times New Roman" panose="02020603050405020304" pitchFamily="18" charset="0"/>
              </a:rPr>
              <a:t>X</a:t>
            </a:r>
            <a:r>
              <a:rPr lang="en-US" altLang="zh-CN" sz="2400" dirty="0">
                <a:solidFill>
                  <a:srgbClr val="000000"/>
                </a:solidFill>
                <a:latin typeface="Times New Roman" panose="02020603050405020304" pitchFamily="18" charset="0"/>
              </a:rPr>
              <a:t>)= </a:t>
            </a:r>
            <a:r>
              <a:rPr lang="en-US" altLang="zh-CN" sz="2400" i="1" dirty="0">
                <a:solidFill>
                  <a:srgbClr val="000000"/>
                </a:solidFill>
                <a:latin typeface="Times New Roman" panose="02020603050405020304" pitchFamily="18" charset="0"/>
              </a:rPr>
              <a:t>d</a:t>
            </a:r>
            <a:r>
              <a:rPr lang="en-US" altLang="zh-CN" sz="2400" i="1" baseline="-25000" dirty="0">
                <a:solidFill>
                  <a:srgbClr val="000000"/>
                </a:solidFill>
                <a:latin typeface="Times New Roman" panose="02020603050405020304" pitchFamily="18" charset="0"/>
              </a:rPr>
              <a:t>i</a:t>
            </a:r>
            <a:r>
              <a:rPr lang="en-US" altLang="zh-CN" sz="2400" i="1" dirty="0">
                <a:solidFill>
                  <a:srgbClr val="000000"/>
                </a:solidFill>
                <a:latin typeface="Times New Roman" panose="02020603050405020304" pitchFamily="18" charset="0"/>
              </a:rPr>
              <a:t> </a:t>
            </a:r>
            <a:r>
              <a:rPr lang="en-US" altLang="zh-CN" sz="2400"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X</a:t>
            </a:r>
            <a:r>
              <a:rPr lang="en-US" altLang="zh-CN" sz="2400" dirty="0">
                <a:solidFill>
                  <a:srgbClr val="000000"/>
                </a:solidFill>
                <a:latin typeface="Times New Roman" panose="02020603050405020304" pitchFamily="18" charset="0"/>
              </a:rPr>
              <a:t>) </a:t>
            </a:r>
            <a:r>
              <a:rPr lang="en-US" altLang="en-US"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 </a:t>
            </a:r>
            <a:r>
              <a:rPr lang="en-US" altLang="zh-CN" sz="2400" i="1" dirty="0" err="1">
                <a:solidFill>
                  <a:srgbClr val="000000"/>
                </a:solidFill>
                <a:latin typeface="Times New Roman" panose="02020603050405020304" pitchFamily="18" charset="0"/>
              </a:rPr>
              <a:t>d</a:t>
            </a:r>
            <a:r>
              <a:rPr lang="en-US" altLang="zh-CN" sz="2400" i="1" baseline="-25000" dirty="0" err="1">
                <a:solidFill>
                  <a:srgbClr val="000000"/>
                </a:solidFill>
                <a:latin typeface="Times New Roman" panose="02020603050405020304" pitchFamily="18" charset="0"/>
              </a:rPr>
              <a:t>j</a:t>
            </a:r>
            <a:r>
              <a:rPr lang="en-US" altLang="zh-CN" sz="2400"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X</a:t>
            </a: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a:t>
            </a:r>
            <a:r>
              <a:rPr lang="zh-CN" altLang="en-US" sz="2400" dirty="0">
                <a:solidFill>
                  <a:srgbClr val="FF0000"/>
                </a:solidFill>
                <a:latin typeface="Times New Roman" panose="02020603050405020304" pitchFamily="18" charset="0"/>
              </a:rPr>
              <a:t>若在第三</a:t>
            </a:r>
          </a:p>
          <a:p>
            <a:pPr>
              <a:lnSpc>
                <a:spcPct val="125000"/>
              </a:lnSpc>
            </a:pPr>
            <a:r>
              <a:rPr lang="zh-CN" altLang="en-US" sz="2400" dirty="0">
                <a:solidFill>
                  <a:srgbClr val="FF0000"/>
                </a:solidFill>
                <a:latin typeface="Times New Roman" panose="02020603050405020304" pitchFamily="18" charset="0"/>
              </a:rPr>
              <a:t>种情况下可</a:t>
            </a:r>
            <a:r>
              <a:rPr lang="zh-CN" altLang="en-US" sz="2400" dirty="0" smtClean="0">
                <a:solidFill>
                  <a:srgbClr val="FF0000"/>
                </a:solidFill>
                <a:latin typeface="Times New Roman" panose="02020603050405020304" pitchFamily="18" charset="0"/>
              </a:rPr>
              <a:t>分（线性可分），</a:t>
            </a:r>
            <a:r>
              <a:rPr lang="zh-CN" altLang="en-US" sz="2400" dirty="0">
                <a:solidFill>
                  <a:srgbClr val="FF0000"/>
                </a:solidFill>
                <a:latin typeface="Times New Roman" panose="02020603050405020304" pitchFamily="18" charset="0"/>
              </a:rPr>
              <a:t>则在第二种情况下也可</a:t>
            </a:r>
            <a:r>
              <a:rPr lang="zh-CN" altLang="en-US" sz="2400" dirty="0" smtClean="0">
                <a:solidFill>
                  <a:srgbClr val="FF0000"/>
                </a:solidFill>
                <a:latin typeface="Times New Roman" panose="02020603050405020304" pitchFamily="18" charset="0"/>
              </a:rPr>
              <a:t>分（成对线性可分），</a:t>
            </a:r>
            <a:r>
              <a:rPr lang="zh-CN" altLang="en-US" sz="2400" b="1" dirty="0" smtClean="0">
                <a:solidFill>
                  <a:srgbClr val="FF0000"/>
                </a:solidFill>
                <a:latin typeface="黑体" panose="02010609060101010101" pitchFamily="49" charset="-122"/>
                <a:ea typeface="黑体" panose="02010609060101010101" pitchFamily="49" charset="-122"/>
              </a:rPr>
              <a:t>反之不一定成立</a:t>
            </a:r>
            <a:r>
              <a:rPr lang="zh-CN" altLang="en-US" sz="2400" dirty="0" smtClean="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p:txBody>
      </p:sp>
      <p:grpSp>
        <p:nvGrpSpPr>
          <p:cNvPr id="140489" name="Group 201"/>
          <p:cNvGrpSpPr>
            <a:grpSpLocks/>
          </p:cNvGrpSpPr>
          <p:nvPr/>
        </p:nvGrpSpPr>
        <p:grpSpPr bwMode="auto">
          <a:xfrm>
            <a:off x="-347663" y="1597025"/>
            <a:ext cx="6464301" cy="4968875"/>
            <a:chOff x="-219" y="1006"/>
            <a:chExt cx="4072" cy="3130"/>
          </a:xfrm>
        </p:grpSpPr>
        <p:grpSp>
          <p:nvGrpSpPr>
            <p:cNvPr id="140371" name="Group 83"/>
            <p:cNvGrpSpPr>
              <a:grpSpLocks/>
            </p:cNvGrpSpPr>
            <p:nvPr/>
          </p:nvGrpSpPr>
          <p:grpSpPr bwMode="auto">
            <a:xfrm>
              <a:off x="733" y="3179"/>
              <a:ext cx="1722" cy="871"/>
              <a:chOff x="811" y="2810"/>
              <a:chExt cx="1860" cy="923"/>
            </a:xfrm>
          </p:grpSpPr>
          <p:sp>
            <p:nvSpPr>
              <p:cNvPr id="140372" name="Freeform 84"/>
              <p:cNvSpPr>
                <a:spLocks/>
              </p:cNvSpPr>
              <p:nvPr/>
            </p:nvSpPr>
            <p:spPr bwMode="auto">
              <a:xfrm>
                <a:off x="811" y="2810"/>
                <a:ext cx="1860" cy="923"/>
              </a:xfrm>
              <a:custGeom>
                <a:avLst/>
                <a:gdLst>
                  <a:gd name="T0" fmla="*/ 9626 w 11820"/>
                  <a:gd name="T1" fmla="*/ 4844 h 5867"/>
                  <a:gd name="T2" fmla="*/ 5114 w 11820"/>
                  <a:gd name="T3" fmla="*/ 5803 h 5867"/>
                  <a:gd name="T4" fmla="*/ 601 w 11820"/>
                  <a:gd name="T5" fmla="*/ 5228 h 5867"/>
                  <a:gd name="T6" fmla="*/ 1504 w 11820"/>
                  <a:gd name="T7" fmla="*/ 3183 h 5867"/>
                  <a:gd name="T8" fmla="*/ 4596 w 11820"/>
                  <a:gd name="T9" fmla="*/ 460 h 5867"/>
                  <a:gd name="T10" fmla="*/ 7035 w 11820"/>
                  <a:gd name="T11" fmla="*/ 418 h 5867"/>
                  <a:gd name="T12" fmla="*/ 10167 w 11820"/>
                  <a:gd name="T13" fmla="*/ 2288 h 5867"/>
                  <a:gd name="T14" fmla="*/ 11732 w 11820"/>
                  <a:gd name="T15" fmla="*/ 4205 h 5867"/>
                  <a:gd name="T16" fmla="*/ 9626 w 11820"/>
                  <a:gd name="T17" fmla="*/ 4844 h 5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20" h="5867">
                    <a:moveTo>
                      <a:pt x="9626" y="4844"/>
                    </a:moveTo>
                    <a:cubicBezTo>
                      <a:pt x="8435" y="5070"/>
                      <a:pt x="6618" y="5739"/>
                      <a:pt x="5114" y="5803"/>
                    </a:cubicBezTo>
                    <a:cubicBezTo>
                      <a:pt x="3610" y="5867"/>
                      <a:pt x="1203" y="5667"/>
                      <a:pt x="601" y="5228"/>
                    </a:cubicBezTo>
                    <a:cubicBezTo>
                      <a:pt x="0" y="4789"/>
                      <a:pt x="838" y="3979"/>
                      <a:pt x="1504" y="3183"/>
                    </a:cubicBezTo>
                    <a:cubicBezTo>
                      <a:pt x="2170" y="2386"/>
                      <a:pt x="3674" y="920"/>
                      <a:pt x="4596" y="460"/>
                    </a:cubicBezTo>
                    <a:cubicBezTo>
                      <a:pt x="5519" y="0"/>
                      <a:pt x="6108" y="115"/>
                      <a:pt x="7035" y="418"/>
                    </a:cubicBezTo>
                    <a:cubicBezTo>
                      <a:pt x="7961" y="720"/>
                      <a:pt x="9385" y="1657"/>
                      <a:pt x="10167" y="2288"/>
                    </a:cubicBezTo>
                    <a:cubicBezTo>
                      <a:pt x="10949" y="2919"/>
                      <a:pt x="11820" y="3779"/>
                      <a:pt x="11732" y="4205"/>
                    </a:cubicBezTo>
                    <a:cubicBezTo>
                      <a:pt x="11643" y="4631"/>
                      <a:pt x="10063" y="4712"/>
                      <a:pt x="9626" y="4844"/>
                    </a:cubicBezTo>
                  </a:path>
                </a:pathLst>
              </a:custGeom>
              <a:solidFill>
                <a:srgbClr val="FFFFFF"/>
              </a:solidFill>
              <a:ln w="0">
                <a:solidFill>
                  <a:srgbClr val="000000"/>
                </a:solidFill>
                <a:prstDash val="solid"/>
                <a:round/>
                <a:headEnd/>
                <a:tailEnd/>
              </a:ln>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0373" name="Freeform 85"/>
              <p:cNvSpPr>
                <a:spLocks/>
              </p:cNvSpPr>
              <p:nvPr/>
            </p:nvSpPr>
            <p:spPr bwMode="auto">
              <a:xfrm>
                <a:off x="811" y="2810"/>
                <a:ext cx="1860" cy="923"/>
              </a:xfrm>
              <a:custGeom>
                <a:avLst/>
                <a:gdLst>
                  <a:gd name="T0" fmla="*/ 1514 w 1860"/>
                  <a:gd name="T1" fmla="*/ 762 h 923"/>
                  <a:gd name="T2" fmla="*/ 804 w 1860"/>
                  <a:gd name="T3" fmla="*/ 913 h 923"/>
                  <a:gd name="T4" fmla="*/ 94 w 1860"/>
                  <a:gd name="T5" fmla="*/ 823 h 923"/>
                  <a:gd name="T6" fmla="*/ 236 w 1860"/>
                  <a:gd name="T7" fmla="*/ 501 h 923"/>
                  <a:gd name="T8" fmla="*/ 723 w 1860"/>
                  <a:gd name="T9" fmla="*/ 72 h 923"/>
                  <a:gd name="T10" fmla="*/ 1107 w 1860"/>
                  <a:gd name="T11" fmla="*/ 66 h 923"/>
                  <a:gd name="T12" fmla="*/ 1600 w 1860"/>
                  <a:gd name="T13" fmla="*/ 360 h 923"/>
                  <a:gd name="T14" fmla="*/ 1846 w 1860"/>
                  <a:gd name="T15" fmla="*/ 662 h 923"/>
                  <a:gd name="T16" fmla="*/ 1514 w 1860"/>
                  <a:gd name="T17" fmla="*/ 762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0" h="923">
                    <a:moveTo>
                      <a:pt x="1514" y="762"/>
                    </a:moveTo>
                    <a:cubicBezTo>
                      <a:pt x="1327" y="798"/>
                      <a:pt x="1041" y="903"/>
                      <a:pt x="804" y="913"/>
                    </a:cubicBezTo>
                    <a:cubicBezTo>
                      <a:pt x="568" y="923"/>
                      <a:pt x="189" y="892"/>
                      <a:pt x="94" y="823"/>
                    </a:cubicBezTo>
                    <a:cubicBezTo>
                      <a:pt x="0" y="753"/>
                      <a:pt x="132" y="626"/>
                      <a:pt x="236" y="501"/>
                    </a:cubicBezTo>
                    <a:cubicBezTo>
                      <a:pt x="341" y="375"/>
                      <a:pt x="578" y="145"/>
                      <a:pt x="723" y="72"/>
                    </a:cubicBezTo>
                    <a:cubicBezTo>
                      <a:pt x="868" y="0"/>
                      <a:pt x="961" y="18"/>
                      <a:pt x="1107" y="66"/>
                    </a:cubicBezTo>
                    <a:cubicBezTo>
                      <a:pt x="1252" y="113"/>
                      <a:pt x="1477" y="261"/>
                      <a:pt x="1600" y="360"/>
                    </a:cubicBezTo>
                    <a:cubicBezTo>
                      <a:pt x="1723" y="459"/>
                      <a:pt x="1860" y="595"/>
                      <a:pt x="1846" y="662"/>
                    </a:cubicBezTo>
                    <a:cubicBezTo>
                      <a:pt x="1832" y="729"/>
                      <a:pt x="1583" y="741"/>
                      <a:pt x="1514" y="762"/>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grpSp>
        <p:grpSp>
          <p:nvGrpSpPr>
            <p:cNvPr id="140374" name="Group 86"/>
            <p:cNvGrpSpPr>
              <a:grpSpLocks/>
            </p:cNvGrpSpPr>
            <p:nvPr/>
          </p:nvGrpSpPr>
          <p:grpSpPr bwMode="auto">
            <a:xfrm>
              <a:off x="1717" y="1487"/>
              <a:ext cx="1348" cy="2038"/>
              <a:chOff x="1873" y="935"/>
              <a:chExt cx="1457" cy="2161"/>
            </a:xfrm>
          </p:grpSpPr>
          <p:sp>
            <p:nvSpPr>
              <p:cNvPr id="140375" name="Freeform 87"/>
              <p:cNvSpPr>
                <a:spLocks/>
              </p:cNvSpPr>
              <p:nvPr/>
            </p:nvSpPr>
            <p:spPr bwMode="auto">
              <a:xfrm>
                <a:off x="1873" y="935"/>
                <a:ext cx="1457" cy="2161"/>
              </a:xfrm>
              <a:custGeom>
                <a:avLst/>
                <a:gdLst>
                  <a:gd name="T0" fmla="*/ 303 w 9263"/>
                  <a:gd name="T1" fmla="*/ 5717 h 13736"/>
                  <a:gd name="T2" fmla="*/ 1193 w 9263"/>
                  <a:gd name="T3" fmla="*/ 667 h 13736"/>
                  <a:gd name="T4" fmla="*/ 3744 w 9263"/>
                  <a:gd name="T5" fmla="*/ 1711 h 13736"/>
                  <a:gd name="T6" fmla="*/ 6632 w 9263"/>
                  <a:gd name="T7" fmla="*/ 3690 h 13736"/>
                  <a:gd name="T8" fmla="*/ 7734 w 9263"/>
                  <a:gd name="T9" fmla="*/ 8062 h 13736"/>
                  <a:gd name="T10" fmla="*/ 8194 w 9263"/>
                  <a:gd name="T11" fmla="*/ 13528 h 13736"/>
                  <a:gd name="T12" fmla="*/ 1315 w 9263"/>
                  <a:gd name="T13" fmla="*/ 9297 h 13736"/>
                  <a:gd name="T14" fmla="*/ 303 w 9263"/>
                  <a:gd name="T15" fmla="*/ 5717 h 137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63" h="13736">
                    <a:moveTo>
                      <a:pt x="303" y="5717"/>
                    </a:moveTo>
                    <a:cubicBezTo>
                      <a:pt x="284" y="4278"/>
                      <a:pt x="621" y="1334"/>
                      <a:pt x="1193" y="667"/>
                    </a:cubicBezTo>
                    <a:cubicBezTo>
                      <a:pt x="1765" y="0"/>
                      <a:pt x="2839" y="1208"/>
                      <a:pt x="3744" y="1711"/>
                    </a:cubicBezTo>
                    <a:cubicBezTo>
                      <a:pt x="4649" y="2213"/>
                      <a:pt x="5968" y="2631"/>
                      <a:pt x="6632" y="3690"/>
                    </a:cubicBezTo>
                    <a:cubicBezTo>
                      <a:pt x="7297" y="4748"/>
                      <a:pt x="7473" y="6424"/>
                      <a:pt x="7734" y="8062"/>
                    </a:cubicBezTo>
                    <a:cubicBezTo>
                      <a:pt x="7994" y="9700"/>
                      <a:pt x="9263" y="13320"/>
                      <a:pt x="8194" y="13528"/>
                    </a:cubicBezTo>
                    <a:cubicBezTo>
                      <a:pt x="7124" y="13736"/>
                      <a:pt x="2629" y="10598"/>
                      <a:pt x="1315" y="9297"/>
                    </a:cubicBezTo>
                    <a:cubicBezTo>
                      <a:pt x="0" y="7996"/>
                      <a:pt x="264" y="6783"/>
                      <a:pt x="303" y="5717"/>
                    </a:cubicBezTo>
                  </a:path>
                </a:pathLst>
              </a:custGeom>
              <a:solidFill>
                <a:srgbClr val="FFFFFF"/>
              </a:solidFill>
              <a:ln w="0">
                <a:solidFill>
                  <a:srgbClr val="000000"/>
                </a:solidFill>
                <a:prstDash val="solid"/>
                <a:round/>
                <a:headEnd/>
                <a:tailEnd/>
              </a:ln>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0376" name="Freeform 88"/>
              <p:cNvSpPr>
                <a:spLocks/>
              </p:cNvSpPr>
              <p:nvPr/>
            </p:nvSpPr>
            <p:spPr bwMode="auto">
              <a:xfrm>
                <a:off x="1873" y="935"/>
                <a:ext cx="1457" cy="2161"/>
              </a:xfrm>
              <a:custGeom>
                <a:avLst/>
                <a:gdLst>
                  <a:gd name="T0" fmla="*/ 48 w 1457"/>
                  <a:gd name="T1" fmla="*/ 899 h 2161"/>
                  <a:gd name="T2" fmla="*/ 188 w 1457"/>
                  <a:gd name="T3" fmla="*/ 105 h 2161"/>
                  <a:gd name="T4" fmla="*/ 589 w 1457"/>
                  <a:gd name="T5" fmla="*/ 269 h 2161"/>
                  <a:gd name="T6" fmla="*/ 1043 w 1457"/>
                  <a:gd name="T7" fmla="*/ 580 h 2161"/>
                  <a:gd name="T8" fmla="*/ 1217 w 1457"/>
                  <a:gd name="T9" fmla="*/ 1268 h 2161"/>
                  <a:gd name="T10" fmla="*/ 1289 w 1457"/>
                  <a:gd name="T11" fmla="*/ 2128 h 2161"/>
                  <a:gd name="T12" fmla="*/ 207 w 1457"/>
                  <a:gd name="T13" fmla="*/ 1462 h 2161"/>
                  <a:gd name="T14" fmla="*/ 48 w 1457"/>
                  <a:gd name="T15" fmla="*/ 899 h 2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7" h="2161">
                    <a:moveTo>
                      <a:pt x="48" y="899"/>
                    </a:moveTo>
                    <a:cubicBezTo>
                      <a:pt x="45" y="673"/>
                      <a:pt x="98" y="210"/>
                      <a:pt x="188" y="105"/>
                    </a:cubicBezTo>
                    <a:cubicBezTo>
                      <a:pt x="278" y="0"/>
                      <a:pt x="447" y="190"/>
                      <a:pt x="589" y="269"/>
                    </a:cubicBezTo>
                    <a:cubicBezTo>
                      <a:pt x="731" y="348"/>
                      <a:pt x="939" y="414"/>
                      <a:pt x="1043" y="580"/>
                    </a:cubicBezTo>
                    <a:cubicBezTo>
                      <a:pt x="1148" y="747"/>
                      <a:pt x="1176" y="1010"/>
                      <a:pt x="1217" y="1268"/>
                    </a:cubicBezTo>
                    <a:cubicBezTo>
                      <a:pt x="1258" y="1526"/>
                      <a:pt x="1457" y="2095"/>
                      <a:pt x="1289" y="2128"/>
                    </a:cubicBezTo>
                    <a:cubicBezTo>
                      <a:pt x="1121" y="2161"/>
                      <a:pt x="414" y="1667"/>
                      <a:pt x="207" y="1462"/>
                    </a:cubicBezTo>
                    <a:cubicBezTo>
                      <a:pt x="0" y="1258"/>
                      <a:pt x="41" y="1067"/>
                      <a:pt x="48" y="899"/>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grpSp>
        <p:grpSp>
          <p:nvGrpSpPr>
            <p:cNvPr id="140377" name="Group 89"/>
            <p:cNvGrpSpPr>
              <a:grpSpLocks/>
            </p:cNvGrpSpPr>
            <p:nvPr/>
          </p:nvGrpSpPr>
          <p:grpSpPr bwMode="auto">
            <a:xfrm>
              <a:off x="155" y="1568"/>
              <a:ext cx="1342" cy="1962"/>
              <a:chOff x="186" y="1020"/>
              <a:chExt cx="1450" cy="2081"/>
            </a:xfrm>
          </p:grpSpPr>
          <p:sp>
            <p:nvSpPr>
              <p:cNvPr id="140378" name="Freeform 90"/>
              <p:cNvSpPr>
                <a:spLocks/>
              </p:cNvSpPr>
              <p:nvPr/>
            </p:nvSpPr>
            <p:spPr bwMode="auto">
              <a:xfrm>
                <a:off x="186" y="1020"/>
                <a:ext cx="1450" cy="2081"/>
              </a:xfrm>
              <a:custGeom>
                <a:avLst/>
                <a:gdLst>
                  <a:gd name="T0" fmla="*/ 4037 w 9214"/>
                  <a:gd name="T1" fmla="*/ 874 h 13229"/>
                  <a:gd name="T2" fmla="*/ 7225 w 9214"/>
                  <a:gd name="T3" fmla="*/ 458 h 13229"/>
                  <a:gd name="T4" fmla="*/ 7912 w 9214"/>
                  <a:gd name="T5" fmla="*/ 3626 h 13229"/>
                  <a:gd name="T6" fmla="*/ 8171 w 9214"/>
                  <a:gd name="T7" fmla="*/ 8354 h 13229"/>
                  <a:gd name="T8" fmla="*/ 1650 w 9214"/>
                  <a:gd name="T9" fmla="*/ 12923 h 13229"/>
                  <a:gd name="T10" fmla="*/ 62 w 9214"/>
                  <a:gd name="T11" fmla="*/ 6512 h 13229"/>
                  <a:gd name="T12" fmla="*/ 2026 w 9214"/>
                  <a:gd name="T13" fmla="*/ 1733 h 13229"/>
                  <a:gd name="T14" fmla="*/ 4037 w 9214"/>
                  <a:gd name="T15" fmla="*/ 874 h 13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14" h="13229">
                    <a:moveTo>
                      <a:pt x="4037" y="874"/>
                    </a:moveTo>
                    <a:cubicBezTo>
                      <a:pt x="4902" y="661"/>
                      <a:pt x="6581" y="0"/>
                      <a:pt x="7225" y="458"/>
                    </a:cubicBezTo>
                    <a:cubicBezTo>
                      <a:pt x="7869" y="917"/>
                      <a:pt x="7755" y="2311"/>
                      <a:pt x="7912" y="3626"/>
                    </a:cubicBezTo>
                    <a:cubicBezTo>
                      <a:pt x="8070" y="4941"/>
                      <a:pt x="9214" y="6806"/>
                      <a:pt x="8171" y="8354"/>
                    </a:cubicBezTo>
                    <a:cubicBezTo>
                      <a:pt x="7128" y="9903"/>
                      <a:pt x="3002" y="13229"/>
                      <a:pt x="1650" y="12923"/>
                    </a:cubicBezTo>
                    <a:cubicBezTo>
                      <a:pt x="297" y="12616"/>
                      <a:pt x="0" y="8376"/>
                      <a:pt x="62" y="6512"/>
                    </a:cubicBezTo>
                    <a:cubicBezTo>
                      <a:pt x="124" y="4648"/>
                      <a:pt x="1366" y="2673"/>
                      <a:pt x="2026" y="1733"/>
                    </a:cubicBezTo>
                    <a:cubicBezTo>
                      <a:pt x="2687" y="793"/>
                      <a:pt x="3171" y="1086"/>
                      <a:pt x="4037" y="874"/>
                    </a:cubicBezTo>
                  </a:path>
                </a:pathLst>
              </a:custGeom>
              <a:solidFill>
                <a:srgbClr val="FFFFFF"/>
              </a:solidFill>
              <a:ln w="0">
                <a:solidFill>
                  <a:srgbClr val="000000"/>
                </a:solidFill>
                <a:prstDash val="solid"/>
                <a:round/>
                <a:headEnd/>
                <a:tailEnd/>
              </a:ln>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0379" name="Freeform 91"/>
              <p:cNvSpPr>
                <a:spLocks/>
              </p:cNvSpPr>
              <p:nvPr/>
            </p:nvSpPr>
            <p:spPr bwMode="auto">
              <a:xfrm>
                <a:off x="186" y="1020"/>
                <a:ext cx="1450" cy="2081"/>
              </a:xfrm>
              <a:custGeom>
                <a:avLst/>
                <a:gdLst>
                  <a:gd name="T0" fmla="*/ 636 w 1450"/>
                  <a:gd name="T1" fmla="*/ 137 h 2081"/>
                  <a:gd name="T2" fmla="*/ 1137 w 1450"/>
                  <a:gd name="T3" fmla="*/ 72 h 2081"/>
                  <a:gd name="T4" fmla="*/ 1245 w 1450"/>
                  <a:gd name="T5" fmla="*/ 570 h 2081"/>
                  <a:gd name="T6" fmla="*/ 1286 w 1450"/>
                  <a:gd name="T7" fmla="*/ 1314 h 2081"/>
                  <a:gd name="T8" fmla="*/ 260 w 1450"/>
                  <a:gd name="T9" fmla="*/ 2033 h 2081"/>
                  <a:gd name="T10" fmla="*/ 10 w 1450"/>
                  <a:gd name="T11" fmla="*/ 1024 h 2081"/>
                  <a:gd name="T12" fmla="*/ 319 w 1450"/>
                  <a:gd name="T13" fmla="*/ 272 h 2081"/>
                  <a:gd name="T14" fmla="*/ 636 w 1450"/>
                  <a:gd name="T15" fmla="*/ 137 h 20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0" h="2081">
                    <a:moveTo>
                      <a:pt x="636" y="137"/>
                    </a:moveTo>
                    <a:cubicBezTo>
                      <a:pt x="772" y="104"/>
                      <a:pt x="1036" y="0"/>
                      <a:pt x="1137" y="72"/>
                    </a:cubicBezTo>
                    <a:cubicBezTo>
                      <a:pt x="1239" y="144"/>
                      <a:pt x="1221" y="363"/>
                      <a:pt x="1245" y="570"/>
                    </a:cubicBezTo>
                    <a:cubicBezTo>
                      <a:pt x="1270" y="777"/>
                      <a:pt x="1450" y="1070"/>
                      <a:pt x="1286" y="1314"/>
                    </a:cubicBezTo>
                    <a:cubicBezTo>
                      <a:pt x="1122" y="1558"/>
                      <a:pt x="473" y="2081"/>
                      <a:pt x="260" y="2033"/>
                    </a:cubicBezTo>
                    <a:cubicBezTo>
                      <a:pt x="47" y="1984"/>
                      <a:pt x="0" y="1317"/>
                      <a:pt x="10" y="1024"/>
                    </a:cubicBezTo>
                    <a:cubicBezTo>
                      <a:pt x="20" y="731"/>
                      <a:pt x="215" y="420"/>
                      <a:pt x="319" y="272"/>
                    </a:cubicBezTo>
                    <a:cubicBezTo>
                      <a:pt x="423" y="124"/>
                      <a:pt x="499" y="170"/>
                      <a:pt x="636" y="137"/>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grpSp>
        <p:sp>
          <p:nvSpPr>
            <p:cNvPr id="140380" name="Line 92"/>
            <p:cNvSpPr>
              <a:spLocks noChangeShapeType="1"/>
            </p:cNvSpPr>
            <p:nvPr/>
          </p:nvSpPr>
          <p:spPr bwMode="auto">
            <a:xfrm flipH="1" flipV="1">
              <a:off x="1591" y="3093"/>
              <a:ext cx="1171" cy="637"/>
            </a:xfrm>
            <a:prstGeom prst="line">
              <a:avLst/>
            </a:prstGeom>
            <a:noFill/>
            <a:ln w="100013">
              <a:solidFill>
                <a:srgbClr val="9933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0381" name="Line 93"/>
            <p:cNvSpPr>
              <a:spLocks noChangeShapeType="1"/>
            </p:cNvSpPr>
            <p:nvPr/>
          </p:nvSpPr>
          <p:spPr bwMode="auto">
            <a:xfrm flipV="1">
              <a:off x="578" y="3094"/>
              <a:ext cx="1041" cy="636"/>
            </a:xfrm>
            <a:prstGeom prst="line">
              <a:avLst/>
            </a:prstGeom>
            <a:noFill/>
            <a:ln w="100013">
              <a:solidFill>
                <a:srgbClr val="9933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0382" name="Line 94"/>
            <p:cNvSpPr>
              <a:spLocks noChangeShapeType="1"/>
            </p:cNvSpPr>
            <p:nvPr/>
          </p:nvSpPr>
          <p:spPr bwMode="auto">
            <a:xfrm flipH="1" flipV="1">
              <a:off x="1658" y="3046"/>
              <a:ext cx="1069" cy="589"/>
            </a:xfrm>
            <a:prstGeom prst="line">
              <a:avLst/>
            </a:prstGeom>
            <a:noFill/>
            <a:ln w="100013">
              <a:solidFill>
                <a:srgbClr val="FF99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0383" name="Line 95"/>
            <p:cNvSpPr>
              <a:spLocks noChangeShapeType="1"/>
            </p:cNvSpPr>
            <p:nvPr/>
          </p:nvSpPr>
          <p:spPr bwMode="auto">
            <a:xfrm flipV="1">
              <a:off x="503" y="3043"/>
              <a:ext cx="1070" cy="646"/>
            </a:xfrm>
            <a:prstGeom prst="line">
              <a:avLst/>
            </a:prstGeom>
            <a:noFill/>
            <a:ln w="100013">
              <a:solidFill>
                <a:srgbClr val="008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0384" name="Line 96"/>
            <p:cNvSpPr>
              <a:spLocks noChangeShapeType="1"/>
            </p:cNvSpPr>
            <p:nvPr/>
          </p:nvSpPr>
          <p:spPr bwMode="auto">
            <a:xfrm flipH="1" flipV="1">
              <a:off x="1571" y="1441"/>
              <a:ext cx="4" cy="1611"/>
            </a:xfrm>
            <a:prstGeom prst="line">
              <a:avLst/>
            </a:prstGeom>
            <a:noFill/>
            <a:ln w="100013">
              <a:solidFill>
                <a:srgbClr val="008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0385" name="Line 97"/>
            <p:cNvSpPr>
              <a:spLocks noChangeShapeType="1"/>
            </p:cNvSpPr>
            <p:nvPr/>
          </p:nvSpPr>
          <p:spPr bwMode="auto">
            <a:xfrm flipH="1" flipV="1">
              <a:off x="1609" y="1344"/>
              <a:ext cx="1" cy="266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0386" name="Line 98"/>
            <p:cNvSpPr>
              <a:spLocks noChangeShapeType="1"/>
            </p:cNvSpPr>
            <p:nvPr/>
          </p:nvSpPr>
          <p:spPr bwMode="auto">
            <a:xfrm>
              <a:off x="304" y="2361"/>
              <a:ext cx="2593" cy="14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0387" name="Line 99"/>
            <p:cNvSpPr>
              <a:spLocks noChangeShapeType="1"/>
            </p:cNvSpPr>
            <p:nvPr/>
          </p:nvSpPr>
          <p:spPr bwMode="auto">
            <a:xfrm flipV="1">
              <a:off x="408" y="2115"/>
              <a:ext cx="2759" cy="167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grpSp>
          <p:nvGrpSpPr>
            <p:cNvPr id="140388" name="Group 100"/>
            <p:cNvGrpSpPr>
              <a:grpSpLocks/>
            </p:cNvGrpSpPr>
            <p:nvPr/>
          </p:nvGrpSpPr>
          <p:grpSpPr bwMode="auto">
            <a:xfrm>
              <a:off x="1105" y="3425"/>
              <a:ext cx="1009" cy="481"/>
              <a:chOff x="1212" y="3116"/>
              <a:chExt cx="1091" cy="510"/>
            </a:xfrm>
          </p:grpSpPr>
          <p:sp>
            <p:nvSpPr>
              <p:cNvPr id="140389" name="Rectangle 101"/>
              <p:cNvSpPr>
                <a:spLocks noChangeArrowheads="1"/>
              </p:cNvSpPr>
              <p:nvPr/>
            </p:nvSpPr>
            <p:spPr bwMode="auto">
              <a:xfrm>
                <a:off x="1620" y="3469"/>
                <a:ext cx="683"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2</a:t>
                </a:r>
                <a:endParaRPr lang="en-US" altLang="zh-CN" sz="2400">
                  <a:solidFill>
                    <a:srgbClr val="000000"/>
                  </a:solidFill>
                  <a:latin typeface="Times New Roman" panose="02020603050405020304" pitchFamily="18" charset="0"/>
                </a:endParaRPr>
              </a:p>
            </p:txBody>
          </p:sp>
          <p:sp>
            <p:nvSpPr>
              <p:cNvPr id="140390" name="Rectangle 102"/>
              <p:cNvSpPr>
                <a:spLocks noChangeArrowheads="1"/>
              </p:cNvSpPr>
              <p:nvPr/>
            </p:nvSpPr>
            <p:spPr bwMode="auto">
              <a:xfrm>
                <a:off x="1300" y="3469"/>
                <a:ext cx="683"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3</a:t>
                </a:r>
                <a:endParaRPr lang="en-US" altLang="zh-CN" sz="2400">
                  <a:solidFill>
                    <a:srgbClr val="000000"/>
                  </a:solidFill>
                  <a:latin typeface="Times New Roman" panose="02020603050405020304" pitchFamily="18" charset="0"/>
                </a:endParaRPr>
              </a:p>
            </p:txBody>
          </p:sp>
          <p:sp>
            <p:nvSpPr>
              <p:cNvPr id="140391" name="Rectangle 103"/>
              <p:cNvSpPr>
                <a:spLocks noChangeArrowheads="1"/>
              </p:cNvSpPr>
              <p:nvPr/>
            </p:nvSpPr>
            <p:spPr bwMode="auto">
              <a:xfrm>
                <a:off x="1610" y="3232"/>
                <a:ext cx="683"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1</a:t>
                </a:r>
                <a:endParaRPr lang="en-US" altLang="zh-CN" sz="2400">
                  <a:solidFill>
                    <a:srgbClr val="000000"/>
                  </a:solidFill>
                  <a:latin typeface="Times New Roman" panose="02020603050405020304" pitchFamily="18" charset="0"/>
                </a:endParaRPr>
              </a:p>
            </p:txBody>
          </p:sp>
          <p:sp>
            <p:nvSpPr>
              <p:cNvPr id="140392" name="Rectangle 104"/>
              <p:cNvSpPr>
                <a:spLocks noChangeArrowheads="1"/>
              </p:cNvSpPr>
              <p:nvPr/>
            </p:nvSpPr>
            <p:spPr bwMode="auto">
              <a:xfrm>
                <a:off x="1300" y="3232"/>
                <a:ext cx="683"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3</a:t>
                </a:r>
                <a:endParaRPr lang="en-US" altLang="zh-CN" sz="2400">
                  <a:solidFill>
                    <a:srgbClr val="000000"/>
                  </a:solidFill>
                  <a:latin typeface="Times New Roman" panose="02020603050405020304" pitchFamily="18" charset="0"/>
                </a:endParaRPr>
              </a:p>
            </p:txBody>
          </p:sp>
          <p:sp>
            <p:nvSpPr>
              <p:cNvPr id="140393" name="Rectangle 105"/>
              <p:cNvSpPr>
                <a:spLocks noChangeArrowheads="1"/>
              </p:cNvSpPr>
              <p:nvPr/>
            </p:nvSpPr>
            <p:spPr bwMode="auto">
              <a:xfrm>
                <a:off x="1530" y="3372"/>
                <a:ext cx="722"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40394" name="Rectangle 106"/>
              <p:cNvSpPr>
                <a:spLocks noChangeArrowheads="1"/>
              </p:cNvSpPr>
              <p:nvPr/>
            </p:nvSpPr>
            <p:spPr bwMode="auto">
              <a:xfrm>
                <a:off x="1212" y="3369"/>
                <a:ext cx="722"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40395" name="Rectangle 107"/>
              <p:cNvSpPr>
                <a:spLocks noChangeArrowheads="1"/>
              </p:cNvSpPr>
              <p:nvPr/>
            </p:nvSpPr>
            <p:spPr bwMode="auto">
              <a:xfrm>
                <a:off x="1530" y="3132"/>
                <a:ext cx="722"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40396" name="Rectangle 108"/>
              <p:cNvSpPr>
                <a:spLocks noChangeArrowheads="1"/>
              </p:cNvSpPr>
              <p:nvPr/>
            </p:nvSpPr>
            <p:spPr bwMode="auto">
              <a:xfrm>
                <a:off x="1212" y="3132"/>
                <a:ext cx="722"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40397" name="Rectangle 109"/>
              <p:cNvSpPr>
                <a:spLocks noChangeArrowheads="1"/>
              </p:cNvSpPr>
              <p:nvPr/>
            </p:nvSpPr>
            <p:spPr bwMode="auto">
              <a:xfrm>
                <a:off x="1401" y="3355"/>
                <a:ext cx="73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&gt;</a:t>
                </a:r>
                <a:endParaRPr lang="en-US" altLang="zh-CN" sz="2400">
                  <a:solidFill>
                    <a:srgbClr val="000000"/>
                  </a:solidFill>
                  <a:latin typeface="Times New Roman" panose="02020603050405020304" pitchFamily="18" charset="0"/>
                </a:endParaRPr>
              </a:p>
            </p:txBody>
          </p:sp>
          <p:sp>
            <p:nvSpPr>
              <p:cNvPr id="140398" name="Rectangle 110"/>
              <p:cNvSpPr>
                <a:spLocks noChangeArrowheads="1"/>
              </p:cNvSpPr>
              <p:nvPr/>
            </p:nvSpPr>
            <p:spPr bwMode="auto">
              <a:xfrm>
                <a:off x="1401" y="3116"/>
                <a:ext cx="73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&gt;</a:t>
                </a:r>
                <a:endParaRPr lang="en-US" altLang="zh-CN" sz="2400">
                  <a:solidFill>
                    <a:srgbClr val="000000"/>
                  </a:solidFill>
                  <a:latin typeface="Times New Roman" panose="02020603050405020304" pitchFamily="18" charset="0"/>
                </a:endParaRPr>
              </a:p>
            </p:txBody>
          </p:sp>
        </p:grpSp>
        <p:sp>
          <p:nvSpPr>
            <p:cNvPr id="140399" name="Freeform 111"/>
            <p:cNvSpPr>
              <a:spLocks noEditPoints="1"/>
            </p:cNvSpPr>
            <p:nvPr/>
          </p:nvSpPr>
          <p:spPr bwMode="auto">
            <a:xfrm>
              <a:off x="330" y="3457"/>
              <a:ext cx="3154" cy="60"/>
            </a:xfrm>
            <a:custGeom>
              <a:avLst/>
              <a:gdLst>
                <a:gd name="T0" fmla="*/ 0 w 3408"/>
                <a:gd name="T1" fmla="*/ 27 h 63"/>
                <a:gd name="T2" fmla="*/ 3355 w 3408"/>
                <a:gd name="T3" fmla="*/ 27 h 63"/>
                <a:gd name="T4" fmla="*/ 3355 w 3408"/>
                <a:gd name="T5" fmla="*/ 37 h 63"/>
                <a:gd name="T6" fmla="*/ 0 w 3408"/>
                <a:gd name="T7" fmla="*/ 37 h 63"/>
                <a:gd name="T8" fmla="*/ 0 w 3408"/>
                <a:gd name="T9" fmla="*/ 27 h 63"/>
                <a:gd name="T10" fmla="*/ 3345 w 3408"/>
                <a:gd name="T11" fmla="*/ 0 h 63"/>
                <a:gd name="T12" fmla="*/ 3408 w 3408"/>
                <a:gd name="T13" fmla="*/ 32 h 63"/>
                <a:gd name="T14" fmla="*/ 3345 w 3408"/>
                <a:gd name="T15" fmla="*/ 63 h 63"/>
                <a:gd name="T16" fmla="*/ 3345 w 340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8" h="63">
                  <a:moveTo>
                    <a:pt x="0" y="27"/>
                  </a:moveTo>
                  <a:lnTo>
                    <a:pt x="3355" y="27"/>
                  </a:lnTo>
                  <a:lnTo>
                    <a:pt x="3355" y="37"/>
                  </a:lnTo>
                  <a:lnTo>
                    <a:pt x="0" y="37"/>
                  </a:lnTo>
                  <a:lnTo>
                    <a:pt x="0" y="27"/>
                  </a:lnTo>
                  <a:close/>
                  <a:moveTo>
                    <a:pt x="3345" y="0"/>
                  </a:moveTo>
                  <a:lnTo>
                    <a:pt x="3408" y="32"/>
                  </a:lnTo>
                  <a:lnTo>
                    <a:pt x="3345" y="63"/>
                  </a:lnTo>
                  <a:lnTo>
                    <a:pt x="3345" y="0"/>
                  </a:lnTo>
                  <a:close/>
                </a:path>
              </a:pathLst>
            </a:custGeom>
            <a:solidFill>
              <a:srgbClr val="000000"/>
            </a:solidFill>
            <a:ln w="1588" cap="flat">
              <a:solidFill>
                <a:srgbClr val="000000"/>
              </a:solidFill>
              <a:prstDash val="solid"/>
              <a:bevel/>
              <a:headEnd/>
              <a:tailEnd/>
            </a:ln>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0400" name="Freeform 112"/>
            <p:cNvSpPr>
              <a:spLocks noEditPoints="1"/>
            </p:cNvSpPr>
            <p:nvPr/>
          </p:nvSpPr>
          <p:spPr bwMode="auto">
            <a:xfrm>
              <a:off x="871" y="1271"/>
              <a:ext cx="59" cy="2851"/>
            </a:xfrm>
            <a:custGeom>
              <a:avLst/>
              <a:gdLst>
                <a:gd name="T0" fmla="*/ 28 w 63"/>
                <a:gd name="T1" fmla="*/ 3024 h 3024"/>
                <a:gd name="T2" fmla="*/ 26 w 63"/>
                <a:gd name="T3" fmla="*/ 53 h 3024"/>
                <a:gd name="T4" fmla="*/ 36 w 63"/>
                <a:gd name="T5" fmla="*/ 52 h 3024"/>
                <a:gd name="T6" fmla="*/ 38 w 63"/>
                <a:gd name="T7" fmla="*/ 3024 h 3024"/>
                <a:gd name="T8" fmla="*/ 28 w 63"/>
                <a:gd name="T9" fmla="*/ 3024 h 3024"/>
                <a:gd name="T10" fmla="*/ 0 w 63"/>
                <a:gd name="T11" fmla="*/ 63 h 3024"/>
                <a:gd name="T12" fmla="*/ 31 w 63"/>
                <a:gd name="T13" fmla="*/ 0 h 3024"/>
                <a:gd name="T14" fmla="*/ 63 w 63"/>
                <a:gd name="T15" fmla="*/ 63 h 3024"/>
                <a:gd name="T16" fmla="*/ 0 w 63"/>
                <a:gd name="T17" fmla="*/ 63 h 3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024">
                  <a:moveTo>
                    <a:pt x="28" y="3024"/>
                  </a:moveTo>
                  <a:lnTo>
                    <a:pt x="26" y="53"/>
                  </a:lnTo>
                  <a:lnTo>
                    <a:pt x="36" y="52"/>
                  </a:lnTo>
                  <a:lnTo>
                    <a:pt x="38" y="3024"/>
                  </a:lnTo>
                  <a:lnTo>
                    <a:pt x="28" y="3024"/>
                  </a:lnTo>
                  <a:close/>
                  <a:moveTo>
                    <a:pt x="0" y="63"/>
                  </a:moveTo>
                  <a:lnTo>
                    <a:pt x="31" y="0"/>
                  </a:lnTo>
                  <a:lnTo>
                    <a:pt x="63" y="63"/>
                  </a:lnTo>
                  <a:lnTo>
                    <a:pt x="0" y="63"/>
                  </a:lnTo>
                  <a:close/>
                </a:path>
              </a:pathLst>
            </a:custGeom>
            <a:solidFill>
              <a:srgbClr val="000000"/>
            </a:solidFill>
            <a:ln w="1588" cap="flat">
              <a:solidFill>
                <a:srgbClr val="000000"/>
              </a:solidFill>
              <a:prstDash val="solid"/>
              <a:bevel/>
              <a:headEnd/>
              <a:tailEnd/>
            </a:ln>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0401" name="Line 113"/>
            <p:cNvSpPr>
              <a:spLocks noChangeShapeType="1"/>
            </p:cNvSpPr>
            <p:nvPr/>
          </p:nvSpPr>
          <p:spPr bwMode="auto">
            <a:xfrm flipV="1">
              <a:off x="1645" y="1402"/>
              <a:ext cx="3" cy="1671"/>
            </a:xfrm>
            <a:prstGeom prst="line">
              <a:avLst/>
            </a:prstGeom>
            <a:noFill/>
            <a:ln w="100013">
              <a:solidFill>
                <a:srgbClr val="FF99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0402" name="Rectangle 114"/>
            <p:cNvSpPr>
              <a:spLocks noChangeArrowheads="1"/>
            </p:cNvSpPr>
            <p:nvPr/>
          </p:nvSpPr>
          <p:spPr bwMode="auto">
            <a:xfrm>
              <a:off x="445" y="3526"/>
              <a:ext cx="65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600">
                  <a:solidFill>
                    <a:srgbClr val="000000"/>
                  </a:solidFill>
                  <a:latin typeface="Times New Roman" panose="02020603050405020304" pitchFamily="18" charset="0"/>
                </a:rPr>
                <a:t>0</a:t>
              </a:r>
              <a:endParaRPr lang="en-US" altLang="zh-CN" sz="2400">
                <a:solidFill>
                  <a:srgbClr val="000000"/>
                </a:solidFill>
                <a:latin typeface="Times New Roman" panose="02020603050405020304" pitchFamily="18" charset="0"/>
              </a:endParaRPr>
            </a:p>
          </p:txBody>
        </p:sp>
        <p:grpSp>
          <p:nvGrpSpPr>
            <p:cNvPr id="140403" name="Group 115"/>
            <p:cNvGrpSpPr>
              <a:grpSpLocks/>
            </p:cNvGrpSpPr>
            <p:nvPr/>
          </p:nvGrpSpPr>
          <p:grpSpPr bwMode="auto">
            <a:xfrm>
              <a:off x="-219" y="2491"/>
              <a:ext cx="725" cy="256"/>
              <a:chOff x="340" y="2024"/>
              <a:chExt cx="782" cy="272"/>
            </a:xfrm>
          </p:grpSpPr>
          <p:sp>
            <p:nvSpPr>
              <p:cNvPr id="140404" name="Rectangle 116"/>
              <p:cNvSpPr>
                <a:spLocks noChangeArrowheads="1"/>
              </p:cNvSpPr>
              <p:nvPr/>
            </p:nvSpPr>
            <p:spPr bwMode="auto">
              <a:xfrm>
                <a:off x="436" y="2143"/>
                <a:ext cx="686"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1</a:t>
                </a:r>
                <a:endParaRPr lang="en-US" altLang="zh-CN" sz="2400">
                  <a:solidFill>
                    <a:srgbClr val="000000"/>
                  </a:solidFill>
                  <a:latin typeface="Times New Roman" panose="02020603050405020304" pitchFamily="18" charset="0"/>
                </a:endParaRPr>
              </a:p>
            </p:txBody>
          </p:sp>
          <p:sp>
            <p:nvSpPr>
              <p:cNvPr id="140405" name="Rectangle 117"/>
              <p:cNvSpPr>
                <a:spLocks noChangeArrowheads="1"/>
              </p:cNvSpPr>
              <p:nvPr/>
            </p:nvSpPr>
            <p:spPr bwMode="auto">
              <a:xfrm>
                <a:off x="340" y="2024"/>
                <a:ext cx="753"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Symbol" panose="05050102010706020507" pitchFamily="18" charset="2"/>
                  </a:rPr>
                  <a:t>w</a:t>
                </a:r>
                <a:endParaRPr lang="en-US" altLang="zh-CN" sz="2400">
                  <a:solidFill>
                    <a:srgbClr val="000000"/>
                  </a:solidFill>
                  <a:latin typeface="Times New Roman" panose="02020603050405020304" pitchFamily="18" charset="0"/>
                </a:endParaRPr>
              </a:p>
            </p:txBody>
          </p:sp>
        </p:grpSp>
        <p:grpSp>
          <p:nvGrpSpPr>
            <p:cNvPr id="140406" name="Group 118"/>
            <p:cNvGrpSpPr>
              <a:grpSpLocks/>
            </p:cNvGrpSpPr>
            <p:nvPr/>
          </p:nvGrpSpPr>
          <p:grpSpPr bwMode="auto">
            <a:xfrm>
              <a:off x="1971" y="2594"/>
              <a:ext cx="738" cy="256"/>
              <a:chOff x="2706" y="2134"/>
              <a:chExt cx="798" cy="272"/>
            </a:xfrm>
          </p:grpSpPr>
          <p:sp>
            <p:nvSpPr>
              <p:cNvPr id="140407" name="Rectangle 119"/>
              <p:cNvSpPr>
                <a:spLocks noChangeArrowheads="1"/>
              </p:cNvSpPr>
              <p:nvPr/>
            </p:nvSpPr>
            <p:spPr bwMode="auto">
              <a:xfrm>
                <a:off x="2817" y="2253"/>
                <a:ext cx="687"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2</a:t>
                </a:r>
                <a:endParaRPr lang="en-US" altLang="zh-CN" sz="2400">
                  <a:solidFill>
                    <a:srgbClr val="000000"/>
                  </a:solidFill>
                  <a:latin typeface="Times New Roman" panose="02020603050405020304" pitchFamily="18" charset="0"/>
                </a:endParaRPr>
              </a:p>
            </p:txBody>
          </p:sp>
          <p:sp>
            <p:nvSpPr>
              <p:cNvPr id="140408" name="Rectangle 120"/>
              <p:cNvSpPr>
                <a:spLocks noChangeArrowheads="1"/>
              </p:cNvSpPr>
              <p:nvPr/>
            </p:nvSpPr>
            <p:spPr bwMode="auto">
              <a:xfrm>
                <a:off x="2706" y="2134"/>
                <a:ext cx="754"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Symbol" panose="05050102010706020507" pitchFamily="18" charset="2"/>
                  </a:rPr>
                  <a:t>w</a:t>
                </a:r>
                <a:endParaRPr lang="en-US" altLang="zh-CN" sz="2400">
                  <a:solidFill>
                    <a:srgbClr val="000000"/>
                  </a:solidFill>
                  <a:latin typeface="Times New Roman" panose="02020603050405020304" pitchFamily="18" charset="0"/>
                </a:endParaRPr>
              </a:p>
            </p:txBody>
          </p:sp>
        </p:grpSp>
        <p:grpSp>
          <p:nvGrpSpPr>
            <p:cNvPr id="140409" name="Group 121"/>
            <p:cNvGrpSpPr>
              <a:grpSpLocks/>
            </p:cNvGrpSpPr>
            <p:nvPr/>
          </p:nvGrpSpPr>
          <p:grpSpPr bwMode="auto">
            <a:xfrm>
              <a:off x="275" y="1007"/>
              <a:ext cx="698" cy="253"/>
              <a:chOff x="786" y="613"/>
              <a:chExt cx="754" cy="269"/>
            </a:xfrm>
          </p:grpSpPr>
          <p:sp>
            <p:nvSpPr>
              <p:cNvPr id="140410" name="Rectangle 122"/>
              <p:cNvSpPr>
                <a:spLocks noChangeArrowheads="1"/>
              </p:cNvSpPr>
              <p:nvPr/>
            </p:nvSpPr>
            <p:spPr bwMode="auto">
              <a:xfrm>
                <a:off x="853" y="714"/>
                <a:ext cx="687"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2</a:t>
                </a:r>
                <a:endParaRPr lang="en-US" altLang="zh-CN" sz="2400">
                  <a:solidFill>
                    <a:srgbClr val="000000"/>
                  </a:solidFill>
                  <a:latin typeface="Times New Roman" panose="02020603050405020304" pitchFamily="18" charset="0"/>
                </a:endParaRPr>
              </a:p>
            </p:txBody>
          </p:sp>
          <p:sp>
            <p:nvSpPr>
              <p:cNvPr id="140411" name="Rectangle 123"/>
              <p:cNvSpPr>
                <a:spLocks noChangeArrowheads="1"/>
              </p:cNvSpPr>
              <p:nvPr/>
            </p:nvSpPr>
            <p:spPr bwMode="auto">
              <a:xfrm>
                <a:off x="786" y="613"/>
                <a:ext cx="71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100" i="1">
                    <a:solidFill>
                      <a:srgbClr val="000000"/>
                    </a:solidFill>
                    <a:latin typeface="Times New Roman" panose="02020603050405020304" pitchFamily="18" charset="0"/>
                  </a:rPr>
                  <a:t>x</a:t>
                </a:r>
                <a:endParaRPr lang="en-US" altLang="zh-CN" sz="2400">
                  <a:solidFill>
                    <a:srgbClr val="000000"/>
                  </a:solidFill>
                  <a:latin typeface="Times New Roman" panose="02020603050405020304" pitchFamily="18" charset="0"/>
                </a:endParaRPr>
              </a:p>
            </p:txBody>
          </p:sp>
        </p:grpSp>
        <p:grpSp>
          <p:nvGrpSpPr>
            <p:cNvPr id="140412" name="Group 124"/>
            <p:cNvGrpSpPr>
              <a:grpSpLocks/>
            </p:cNvGrpSpPr>
            <p:nvPr/>
          </p:nvGrpSpPr>
          <p:grpSpPr bwMode="auto">
            <a:xfrm>
              <a:off x="2844" y="3167"/>
              <a:ext cx="690" cy="241"/>
              <a:chOff x="3649" y="2743"/>
              <a:chExt cx="746" cy="254"/>
            </a:xfrm>
          </p:grpSpPr>
          <p:sp>
            <p:nvSpPr>
              <p:cNvPr id="140413" name="Rectangle 125"/>
              <p:cNvSpPr>
                <a:spLocks noChangeArrowheads="1"/>
              </p:cNvSpPr>
              <p:nvPr/>
            </p:nvSpPr>
            <p:spPr bwMode="auto">
              <a:xfrm>
                <a:off x="3708" y="2843"/>
                <a:ext cx="687"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1</a:t>
                </a:r>
                <a:endParaRPr lang="en-US" altLang="zh-CN" sz="2400">
                  <a:solidFill>
                    <a:srgbClr val="000000"/>
                  </a:solidFill>
                  <a:latin typeface="Times New Roman" panose="02020603050405020304" pitchFamily="18" charset="0"/>
                </a:endParaRPr>
              </a:p>
            </p:txBody>
          </p:sp>
          <p:sp>
            <p:nvSpPr>
              <p:cNvPr id="140414" name="Rectangle 126"/>
              <p:cNvSpPr>
                <a:spLocks noChangeArrowheads="1"/>
              </p:cNvSpPr>
              <p:nvPr/>
            </p:nvSpPr>
            <p:spPr bwMode="auto">
              <a:xfrm>
                <a:off x="3649" y="2743"/>
                <a:ext cx="712"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x</a:t>
                </a:r>
                <a:endParaRPr lang="en-US" altLang="zh-CN" sz="2400">
                  <a:solidFill>
                    <a:srgbClr val="000000"/>
                  </a:solidFill>
                  <a:latin typeface="Times New Roman" panose="02020603050405020304" pitchFamily="18" charset="0"/>
                </a:endParaRPr>
              </a:p>
            </p:txBody>
          </p:sp>
        </p:grpSp>
        <p:grpSp>
          <p:nvGrpSpPr>
            <p:cNvPr id="140415" name="Group 127"/>
            <p:cNvGrpSpPr>
              <a:grpSpLocks/>
            </p:cNvGrpSpPr>
            <p:nvPr/>
          </p:nvGrpSpPr>
          <p:grpSpPr bwMode="auto">
            <a:xfrm>
              <a:off x="715" y="1006"/>
              <a:ext cx="1641" cy="324"/>
              <a:chOff x="1349" y="450"/>
              <a:chExt cx="1774" cy="344"/>
            </a:xfrm>
          </p:grpSpPr>
          <p:sp>
            <p:nvSpPr>
              <p:cNvPr id="140416" name="Rectangle 128"/>
              <p:cNvSpPr>
                <a:spLocks noChangeArrowheads="1"/>
              </p:cNvSpPr>
              <p:nvPr/>
            </p:nvSpPr>
            <p:spPr bwMode="auto">
              <a:xfrm>
                <a:off x="2022" y="450"/>
                <a:ext cx="714"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7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0417" name="Rectangle 129"/>
              <p:cNvSpPr>
                <a:spLocks noChangeArrowheads="1"/>
              </p:cNvSpPr>
              <p:nvPr/>
            </p:nvSpPr>
            <p:spPr bwMode="auto">
              <a:xfrm>
                <a:off x="2206" y="450"/>
                <a:ext cx="714"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7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0418" name="Rectangle 130"/>
              <p:cNvSpPr>
                <a:spLocks noChangeArrowheads="1"/>
              </p:cNvSpPr>
              <p:nvPr/>
            </p:nvSpPr>
            <p:spPr bwMode="auto">
              <a:xfrm>
                <a:off x="2402" y="521"/>
                <a:ext cx="721"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0</a:t>
                </a:r>
                <a:endParaRPr lang="en-US" altLang="zh-CN" sz="2400">
                  <a:solidFill>
                    <a:srgbClr val="000000"/>
                  </a:solidFill>
                  <a:latin typeface="Times New Roman" panose="02020603050405020304" pitchFamily="18" charset="0"/>
                </a:endParaRPr>
              </a:p>
            </p:txBody>
          </p:sp>
          <p:sp>
            <p:nvSpPr>
              <p:cNvPr id="140419" name="Rectangle 131"/>
              <p:cNvSpPr>
                <a:spLocks noChangeArrowheads="1"/>
              </p:cNvSpPr>
              <p:nvPr/>
            </p:nvSpPr>
            <p:spPr bwMode="auto">
              <a:xfrm>
                <a:off x="1675" y="521"/>
                <a:ext cx="693"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a:t>
                </a:r>
                <a:endParaRPr lang="en-US" altLang="zh-CN" sz="2400">
                  <a:solidFill>
                    <a:srgbClr val="000000"/>
                  </a:solidFill>
                  <a:latin typeface="Times New Roman" panose="02020603050405020304" pitchFamily="18" charset="0"/>
                </a:endParaRPr>
              </a:p>
            </p:txBody>
          </p:sp>
          <p:sp>
            <p:nvSpPr>
              <p:cNvPr id="140420" name="Rectangle 132"/>
              <p:cNvSpPr>
                <a:spLocks noChangeArrowheads="1"/>
              </p:cNvSpPr>
              <p:nvPr/>
            </p:nvSpPr>
            <p:spPr bwMode="auto">
              <a:xfrm>
                <a:off x="1488" y="521"/>
                <a:ext cx="693"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a:t>
                </a:r>
                <a:endParaRPr lang="en-US" altLang="zh-CN" sz="2400">
                  <a:solidFill>
                    <a:srgbClr val="000000"/>
                  </a:solidFill>
                  <a:latin typeface="Times New Roman" panose="02020603050405020304" pitchFamily="18" charset="0"/>
                </a:endParaRPr>
              </a:p>
            </p:txBody>
          </p:sp>
          <p:sp>
            <p:nvSpPr>
              <p:cNvPr id="140421" name="Rectangle 133"/>
              <p:cNvSpPr>
                <a:spLocks noChangeArrowheads="1"/>
              </p:cNvSpPr>
              <p:nvPr/>
            </p:nvSpPr>
            <p:spPr bwMode="auto">
              <a:xfrm>
                <a:off x="1958" y="621"/>
                <a:ext cx="688"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2</a:t>
                </a:r>
                <a:endParaRPr lang="en-US" altLang="zh-CN" sz="2400">
                  <a:solidFill>
                    <a:srgbClr val="000000"/>
                  </a:solidFill>
                  <a:latin typeface="Times New Roman" panose="02020603050405020304" pitchFamily="18" charset="0"/>
                </a:endParaRPr>
              </a:p>
            </p:txBody>
          </p:sp>
          <p:sp>
            <p:nvSpPr>
              <p:cNvPr id="140422" name="Rectangle 134"/>
              <p:cNvSpPr>
                <a:spLocks noChangeArrowheads="1"/>
              </p:cNvSpPr>
              <p:nvPr/>
            </p:nvSpPr>
            <p:spPr bwMode="auto">
              <a:xfrm>
                <a:off x="1430" y="621"/>
                <a:ext cx="687"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1</a:t>
                </a:r>
                <a:endParaRPr lang="en-US" altLang="zh-CN" sz="2400">
                  <a:solidFill>
                    <a:srgbClr val="000000"/>
                  </a:solidFill>
                  <a:latin typeface="Times New Roman" panose="02020603050405020304" pitchFamily="18" charset="0"/>
                </a:endParaRPr>
              </a:p>
            </p:txBody>
          </p:sp>
          <p:sp>
            <p:nvSpPr>
              <p:cNvPr id="140423" name="Rectangle 135"/>
              <p:cNvSpPr>
                <a:spLocks noChangeArrowheads="1"/>
              </p:cNvSpPr>
              <p:nvPr/>
            </p:nvSpPr>
            <p:spPr bwMode="auto">
              <a:xfrm>
                <a:off x="2282" y="502"/>
                <a:ext cx="73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0424" name="Rectangle 136"/>
              <p:cNvSpPr>
                <a:spLocks noChangeArrowheads="1"/>
              </p:cNvSpPr>
              <p:nvPr/>
            </p:nvSpPr>
            <p:spPr bwMode="auto">
              <a:xfrm>
                <a:off x="1754" y="502"/>
                <a:ext cx="731"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0425" name="Rectangle 137"/>
              <p:cNvSpPr>
                <a:spLocks noChangeArrowheads="1"/>
              </p:cNvSpPr>
              <p:nvPr/>
            </p:nvSpPr>
            <p:spPr bwMode="auto">
              <a:xfrm>
                <a:off x="2084" y="521"/>
                <a:ext cx="751"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i="1">
                    <a:solidFill>
                      <a:srgbClr val="000000"/>
                    </a:solidFill>
                    <a:latin typeface="Times New Roman" panose="02020603050405020304" pitchFamily="18" charset="0"/>
                  </a:rPr>
                  <a:t>X</a:t>
                </a:r>
                <a:endParaRPr lang="en-US" altLang="zh-CN" sz="2400" b="1">
                  <a:solidFill>
                    <a:srgbClr val="000000"/>
                  </a:solidFill>
                  <a:latin typeface="Times New Roman" panose="02020603050405020304" pitchFamily="18" charset="0"/>
                </a:endParaRPr>
              </a:p>
            </p:txBody>
          </p:sp>
          <p:sp>
            <p:nvSpPr>
              <p:cNvPr id="140426" name="Rectangle 138"/>
              <p:cNvSpPr>
                <a:spLocks noChangeArrowheads="1"/>
              </p:cNvSpPr>
              <p:nvPr/>
            </p:nvSpPr>
            <p:spPr bwMode="auto">
              <a:xfrm>
                <a:off x="1866" y="521"/>
                <a:ext cx="721"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40427" name="Rectangle 139"/>
              <p:cNvSpPr>
                <a:spLocks noChangeArrowheads="1"/>
              </p:cNvSpPr>
              <p:nvPr/>
            </p:nvSpPr>
            <p:spPr bwMode="auto">
              <a:xfrm>
                <a:off x="1555" y="521"/>
                <a:ext cx="751"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i="1">
                    <a:solidFill>
                      <a:srgbClr val="000000"/>
                    </a:solidFill>
                    <a:latin typeface="Times New Roman" panose="02020603050405020304" pitchFamily="18" charset="0"/>
                  </a:rPr>
                  <a:t>X</a:t>
                </a:r>
                <a:endParaRPr lang="en-US" altLang="zh-CN" sz="2400" b="1">
                  <a:solidFill>
                    <a:srgbClr val="000000"/>
                  </a:solidFill>
                  <a:latin typeface="Times New Roman" panose="02020603050405020304" pitchFamily="18" charset="0"/>
                </a:endParaRPr>
              </a:p>
            </p:txBody>
          </p:sp>
          <p:sp>
            <p:nvSpPr>
              <p:cNvPr id="140428" name="Rectangle 140"/>
              <p:cNvSpPr>
                <a:spLocks noChangeArrowheads="1"/>
              </p:cNvSpPr>
              <p:nvPr/>
            </p:nvSpPr>
            <p:spPr bwMode="auto">
              <a:xfrm>
                <a:off x="1349" y="521"/>
                <a:ext cx="722"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grpSp>
        <p:sp>
          <p:nvSpPr>
            <p:cNvPr id="140429" name="Rectangle 141"/>
            <p:cNvSpPr>
              <a:spLocks noChangeArrowheads="1"/>
            </p:cNvSpPr>
            <p:nvPr/>
          </p:nvSpPr>
          <p:spPr bwMode="auto">
            <a:xfrm>
              <a:off x="2350" y="1986"/>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0431" name="Rectangle 143"/>
            <p:cNvSpPr>
              <a:spLocks noChangeArrowheads="1"/>
            </p:cNvSpPr>
            <p:nvPr/>
          </p:nvSpPr>
          <p:spPr bwMode="auto">
            <a:xfrm>
              <a:off x="2283" y="3478"/>
              <a:ext cx="675"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0432" name="Rectangle 144"/>
            <p:cNvSpPr>
              <a:spLocks noChangeArrowheads="1"/>
            </p:cNvSpPr>
            <p:nvPr/>
          </p:nvSpPr>
          <p:spPr bwMode="auto">
            <a:xfrm>
              <a:off x="2525" y="2156"/>
              <a:ext cx="675"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0433" name="Rectangle 145"/>
            <p:cNvSpPr>
              <a:spLocks noChangeArrowheads="1"/>
            </p:cNvSpPr>
            <p:nvPr/>
          </p:nvSpPr>
          <p:spPr bwMode="auto">
            <a:xfrm>
              <a:off x="2231" y="3709"/>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0434" name="Rectangle 146"/>
            <p:cNvSpPr>
              <a:spLocks noChangeArrowheads="1"/>
            </p:cNvSpPr>
            <p:nvPr/>
          </p:nvSpPr>
          <p:spPr bwMode="auto">
            <a:xfrm>
              <a:off x="1238" y="1271"/>
              <a:ext cx="67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grpSp>
          <p:nvGrpSpPr>
            <p:cNvPr id="140435" name="Group 147"/>
            <p:cNvGrpSpPr>
              <a:grpSpLocks/>
            </p:cNvGrpSpPr>
            <p:nvPr/>
          </p:nvGrpSpPr>
          <p:grpSpPr bwMode="auto">
            <a:xfrm>
              <a:off x="2213" y="1766"/>
              <a:ext cx="1640" cy="324"/>
              <a:chOff x="2968" y="1255"/>
              <a:chExt cx="1773" cy="344"/>
            </a:xfrm>
          </p:grpSpPr>
          <p:sp>
            <p:nvSpPr>
              <p:cNvPr id="140436" name="Rectangle 148"/>
              <p:cNvSpPr>
                <a:spLocks noChangeArrowheads="1"/>
              </p:cNvSpPr>
              <p:nvPr/>
            </p:nvSpPr>
            <p:spPr bwMode="auto">
              <a:xfrm>
                <a:off x="3636" y="1255"/>
                <a:ext cx="714"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7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0437" name="Rectangle 149"/>
              <p:cNvSpPr>
                <a:spLocks noChangeArrowheads="1"/>
              </p:cNvSpPr>
              <p:nvPr/>
            </p:nvSpPr>
            <p:spPr bwMode="auto">
              <a:xfrm>
                <a:off x="3822" y="1255"/>
                <a:ext cx="714"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7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0438" name="Rectangle 150"/>
              <p:cNvSpPr>
                <a:spLocks noChangeArrowheads="1"/>
              </p:cNvSpPr>
              <p:nvPr/>
            </p:nvSpPr>
            <p:spPr bwMode="auto">
              <a:xfrm>
                <a:off x="4019" y="1326"/>
                <a:ext cx="722"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0</a:t>
                </a:r>
                <a:endParaRPr lang="en-US" altLang="zh-CN" sz="2400">
                  <a:solidFill>
                    <a:srgbClr val="000000"/>
                  </a:solidFill>
                  <a:latin typeface="Times New Roman" panose="02020603050405020304" pitchFamily="18" charset="0"/>
                </a:endParaRPr>
              </a:p>
            </p:txBody>
          </p:sp>
          <p:sp>
            <p:nvSpPr>
              <p:cNvPr id="140439" name="Rectangle 151"/>
              <p:cNvSpPr>
                <a:spLocks noChangeArrowheads="1"/>
              </p:cNvSpPr>
              <p:nvPr/>
            </p:nvSpPr>
            <p:spPr bwMode="auto">
              <a:xfrm>
                <a:off x="3291" y="1326"/>
                <a:ext cx="693"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a:t>
                </a:r>
                <a:endParaRPr lang="en-US" altLang="zh-CN" sz="2400">
                  <a:solidFill>
                    <a:srgbClr val="000000"/>
                  </a:solidFill>
                  <a:latin typeface="Times New Roman" panose="02020603050405020304" pitchFamily="18" charset="0"/>
                </a:endParaRPr>
              </a:p>
            </p:txBody>
          </p:sp>
          <p:sp>
            <p:nvSpPr>
              <p:cNvPr id="140440" name="Rectangle 152"/>
              <p:cNvSpPr>
                <a:spLocks noChangeArrowheads="1"/>
              </p:cNvSpPr>
              <p:nvPr/>
            </p:nvSpPr>
            <p:spPr bwMode="auto">
              <a:xfrm>
                <a:off x="3105" y="1326"/>
                <a:ext cx="693"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a:t>
                </a:r>
                <a:endParaRPr lang="en-US" altLang="zh-CN" sz="2400">
                  <a:solidFill>
                    <a:srgbClr val="000000"/>
                  </a:solidFill>
                  <a:latin typeface="Times New Roman" panose="02020603050405020304" pitchFamily="18" charset="0"/>
                </a:endParaRPr>
              </a:p>
            </p:txBody>
          </p:sp>
          <p:sp>
            <p:nvSpPr>
              <p:cNvPr id="140441" name="Rectangle 153"/>
              <p:cNvSpPr>
                <a:spLocks noChangeArrowheads="1"/>
              </p:cNvSpPr>
              <p:nvPr/>
            </p:nvSpPr>
            <p:spPr bwMode="auto">
              <a:xfrm>
                <a:off x="3573" y="1426"/>
                <a:ext cx="687"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3</a:t>
                </a:r>
                <a:endParaRPr lang="en-US" altLang="zh-CN" sz="2400">
                  <a:solidFill>
                    <a:srgbClr val="000000"/>
                  </a:solidFill>
                  <a:latin typeface="Times New Roman" panose="02020603050405020304" pitchFamily="18" charset="0"/>
                </a:endParaRPr>
              </a:p>
            </p:txBody>
          </p:sp>
          <p:sp>
            <p:nvSpPr>
              <p:cNvPr id="140442" name="Rectangle 154"/>
              <p:cNvSpPr>
                <a:spLocks noChangeArrowheads="1"/>
              </p:cNvSpPr>
              <p:nvPr/>
            </p:nvSpPr>
            <p:spPr bwMode="auto">
              <a:xfrm>
                <a:off x="3049" y="1426"/>
                <a:ext cx="687"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1</a:t>
                </a:r>
                <a:endParaRPr lang="en-US" altLang="zh-CN" sz="2400">
                  <a:solidFill>
                    <a:srgbClr val="000000"/>
                  </a:solidFill>
                  <a:latin typeface="Times New Roman" panose="02020603050405020304" pitchFamily="18" charset="0"/>
                </a:endParaRPr>
              </a:p>
            </p:txBody>
          </p:sp>
          <p:sp>
            <p:nvSpPr>
              <p:cNvPr id="140443" name="Rectangle 155"/>
              <p:cNvSpPr>
                <a:spLocks noChangeArrowheads="1"/>
              </p:cNvSpPr>
              <p:nvPr/>
            </p:nvSpPr>
            <p:spPr bwMode="auto">
              <a:xfrm>
                <a:off x="3898" y="1309"/>
                <a:ext cx="731"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0444" name="Rectangle 156"/>
              <p:cNvSpPr>
                <a:spLocks noChangeArrowheads="1"/>
              </p:cNvSpPr>
              <p:nvPr/>
            </p:nvSpPr>
            <p:spPr bwMode="auto">
              <a:xfrm>
                <a:off x="3373" y="1309"/>
                <a:ext cx="731"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0445" name="Rectangle 157"/>
              <p:cNvSpPr>
                <a:spLocks noChangeArrowheads="1"/>
              </p:cNvSpPr>
              <p:nvPr/>
            </p:nvSpPr>
            <p:spPr bwMode="auto">
              <a:xfrm>
                <a:off x="3699" y="1326"/>
                <a:ext cx="885"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i="1">
                    <a:solidFill>
                      <a:srgbClr val="000000"/>
                    </a:solidFill>
                    <a:latin typeface="Times New Roman" panose="02020603050405020304" pitchFamily="18" charset="0"/>
                  </a:rPr>
                  <a:t>X</a:t>
                </a:r>
                <a:endParaRPr lang="en-US" altLang="zh-CN" sz="2400" b="1">
                  <a:solidFill>
                    <a:srgbClr val="000000"/>
                  </a:solidFill>
                  <a:latin typeface="Times New Roman" panose="02020603050405020304" pitchFamily="18" charset="0"/>
                </a:endParaRPr>
              </a:p>
            </p:txBody>
          </p:sp>
          <p:sp>
            <p:nvSpPr>
              <p:cNvPr id="140446" name="Rectangle 158"/>
              <p:cNvSpPr>
                <a:spLocks noChangeArrowheads="1"/>
              </p:cNvSpPr>
              <p:nvPr/>
            </p:nvSpPr>
            <p:spPr bwMode="auto">
              <a:xfrm>
                <a:off x="3487" y="1326"/>
                <a:ext cx="722"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40447" name="Rectangle 159"/>
              <p:cNvSpPr>
                <a:spLocks noChangeArrowheads="1"/>
              </p:cNvSpPr>
              <p:nvPr/>
            </p:nvSpPr>
            <p:spPr bwMode="auto">
              <a:xfrm>
                <a:off x="3175" y="1326"/>
                <a:ext cx="752"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i="1">
                    <a:solidFill>
                      <a:srgbClr val="000000"/>
                    </a:solidFill>
                    <a:latin typeface="Times New Roman" panose="02020603050405020304" pitchFamily="18" charset="0"/>
                  </a:rPr>
                  <a:t>X</a:t>
                </a:r>
                <a:endParaRPr lang="en-US" altLang="zh-CN" sz="2400" b="1">
                  <a:solidFill>
                    <a:srgbClr val="000000"/>
                  </a:solidFill>
                  <a:latin typeface="Times New Roman" panose="02020603050405020304" pitchFamily="18" charset="0"/>
                </a:endParaRPr>
              </a:p>
            </p:txBody>
          </p:sp>
          <p:sp>
            <p:nvSpPr>
              <p:cNvPr id="140448" name="Rectangle 160"/>
              <p:cNvSpPr>
                <a:spLocks noChangeArrowheads="1"/>
              </p:cNvSpPr>
              <p:nvPr/>
            </p:nvSpPr>
            <p:spPr bwMode="auto">
              <a:xfrm>
                <a:off x="2968" y="1326"/>
                <a:ext cx="722"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grpSp>
        <p:grpSp>
          <p:nvGrpSpPr>
            <p:cNvPr id="140449" name="Group 161"/>
            <p:cNvGrpSpPr>
              <a:grpSpLocks/>
            </p:cNvGrpSpPr>
            <p:nvPr/>
          </p:nvGrpSpPr>
          <p:grpSpPr bwMode="auto">
            <a:xfrm>
              <a:off x="2083" y="3812"/>
              <a:ext cx="1654" cy="324"/>
              <a:chOff x="2827" y="3426"/>
              <a:chExt cx="1788" cy="344"/>
            </a:xfrm>
          </p:grpSpPr>
          <p:sp>
            <p:nvSpPr>
              <p:cNvPr id="140450" name="Rectangle 162"/>
              <p:cNvSpPr>
                <a:spLocks noChangeArrowheads="1"/>
              </p:cNvSpPr>
              <p:nvPr/>
            </p:nvSpPr>
            <p:spPr bwMode="auto">
              <a:xfrm>
                <a:off x="3512" y="3426"/>
                <a:ext cx="714"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7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0451" name="Rectangle 163"/>
              <p:cNvSpPr>
                <a:spLocks noChangeArrowheads="1"/>
              </p:cNvSpPr>
              <p:nvPr/>
            </p:nvSpPr>
            <p:spPr bwMode="auto">
              <a:xfrm>
                <a:off x="3697" y="3426"/>
                <a:ext cx="714"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7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0452" name="Rectangle 164"/>
              <p:cNvSpPr>
                <a:spLocks noChangeArrowheads="1"/>
              </p:cNvSpPr>
              <p:nvPr/>
            </p:nvSpPr>
            <p:spPr bwMode="auto">
              <a:xfrm>
                <a:off x="3893" y="3497"/>
                <a:ext cx="722"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0</a:t>
                </a:r>
                <a:endParaRPr lang="en-US" altLang="zh-CN" sz="2400">
                  <a:solidFill>
                    <a:srgbClr val="000000"/>
                  </a:solidFill>
                  <a:latin typeface="Times New Roman" panose="02020603050405020304" pitchFamily="18" charset="0"/>
                </a:endParaRPr>
              </a:p>
            </p:txBody>
          </p:sp>
          <p:sp>
            <p:nvSpPr>
              <p:cNvPr id="140453" name="Rectangle 165"/>
              <p:cNvSpPr>
                <a:spLocks noChangeArrowheads="1"/>
              </p:cNvSpPr>
              <p:nvPr/>
            </p:nvSpPr>
            <p:spPr bwMode="auto">
              <a:xfrm>
                <a:off x="3168" y="3497"/>
                <a:ext cx="693"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a:t>
                </a:r>
                <a:endParaRPr lang="en-US" altLang="zh-CN" sz="2400">
                  <a:solidFill>
                    <a:srgbClr val="000000"/>
                  </a:solidFill>
                  <a:latin typeface="Times New Roman" panose="02020603050405020304" pitchFamily="18" charset="0"/>
                </a:endParaRPr>
              </a:p>
            </p:txBody>
          </p:sp>
          <p:sp>
            <p:nvSpPr>
              <p:cNvPr id="140454" name="Rectangle 166"/>
              <p:cNvSpPr>
                <a:spLocks noChangeArrowheads="1"/>
              </p:cNvSpPr>
              <p:nvPr/>
            </p:nvSpPr>
            <p:spPr bwMode="auto">
              <a:xfrm>
                <a:off x="2984" y="3497"/>
                <a:ext cx="693"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a:t>
                </a:r>
                <a:endParaRPr lang="en-US" altLang="zh-CN" sz="2400">
                  <a:solidFill>
                    <a:srgbClr val="000000"/>
                  </a:solidFill>
                  <a:latin typeface="Times New Roman" panose="02020603050405020304" pitchFamily="18" charset="0"/>
                </a:endParaRPr>
              </a:p>
            </p:txBody>
          </p:sp>
          <p:sp>
            <p:nvSpPr>
              <p:cNvPr id="140455" name="Rectangle 167"/>
              <p:cNvSpPr>
                <a:spLocks noChangeArrowheads="1"/>
              </p:cNvSpPr>
              <p:nvPr/>
            </p:nvSpPr>
            <p:spPr bwMode="auto">
              <a:xfrm>
                <a:off x="3451" y="3597"/>
                <a:ext cx="688"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3</a:t>
                </a:r>
                <a:endParaRPr lang="en-US" altLang="zh-CN" sz="2400">
                  <a:solidFill>
                    <a:srgbClr val="000000"/>
                  </a:solidFill>
                  <a:latin typeface="Times New Roman" panose="02020603050405020304" pitchFamily="18" charset="0"/>
                </a:endParaRPr>
              </a:p>
            </p:txBody>
          </p:sp>
          <p:sp>
            <p:nvSpPr>
              <p:cNvPr id="140456" name="Rectangle 168"/>
              <p:cNvSpPr>
                <a:spLocks noChangeArrowheads="1"/>
              </p:cNvSpPr>
              <p:nvPr/>
            </p:nvSpPr>
            <p:spPr bwMode="auto">
              <a:xfrm>
                <a:off x="2917" y="3597"/>
                <a:ext cx="687"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2</a:t>
                </a:r>
                <a:endParaRPr lang="en-US" altLang="zh-CN" sz="2400">
                  <a:solidFill>
                    <a:srgbClr val="000000"/>
                  </a:solidFill>
                  <a:latin typeface="Times New Roman" panose="02020603050405020304" pitchFamily="18" charset="0"/>
                </a:endParaRPr>
              </a:p>
            </p:txBody>
          </p:sp>
          <p:sp>
            <p:nvSpPr>
              <p:cNvPr id="140457" name="Rectangle 169"/>
              <p:cNvSpPr>
                <a:spLocks noChangeArrowheads="1"/>
              </p:cNvSpPr>
              <p:nvPr/>
            </p:nvSpPr>
            <p:spPr bwMode="auto">
              <a:xfrm>
                <a:off x="3772" y="3480"/>
                <a:ext cx="731"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0458" name="Rectangle 170"/>
              <p:cNvSpPr>
                <a:spLocks noChangeArrowheads="1"/>
              </p:cNvSpPr>
              <p:nvPr/>
            </p:nvSpPr>
            <p:spPr bwMode="auto">
              <a:xfrm>
                <a:off x="3250" y="3480"/>
                <a:ext cx="731"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0459" name="Rectangle 171"/>
              <p:cNvSpPr>
                <a:spLocks noChangeArrowheads="1"/>
              </p:cNvSpPr>
              <p:nvPr/>
            </p:nvSpPr>
            <p:spPr bwMode="auto">
              <a:xfrm>
                <a:off x="3574" y="3497"/>
                <a:ext cx="752"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i="1">
                    <a:solidFill>
                      <a:srgbClr val="000000"/>
                    </a:solidFill>
                    <a:latin typeface="Times New Roman" panose="02020603050405020304" pitchFamily="18" charset="0"/>
                  </a:rPr>
                  <a:t>X</a:t>
                </a:r>
                <a:endParaRPr lang="en-US" altLang="zh-CN" sz="2400" b="1">
                  <a:solidFill>
                    <a:srgbClr val="000000"/>
                  </a:solidFill>
                  <a:latin typeface="Times New Roman" panose="02020603050405020304" pitchFamily="18" charset="0"/>
                </a:endParaRPr>
              </a:p>
            </p:txBody>
          </p:sp>
          <p:sp>
            <p:nvSpPr>
              <p:cNvPr id="140460" name="Rectangle 172"/>
              <p:cNvSpPr>
                <a:spLocks noChangeArrowheads="1"/>
              </p:cNvSpPr>
              <p:nvPr/>
            </p:nvSpPr>
            <p:spPr bwMode="auto">
              <a:xfrm>
                <a:off x="3363" y="3497"/>
                <a:ext cx="723"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40461" name="Rectangle 173"/>
              <p:cNvSpPr>
                <a:spLocks noChangeArrowheads="1"/>
              </p:cNvSpPr>
              <p:nvPr/>
            </p:nvSpPr>
            <p:spPr bwMode="auto">
              <a:xfrm>
                <a:off x="3051" y="3497"/>
                <a:ext cx="751"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i="1">
                    <a:solidFill>
                      <a:srgbClr val="000000"/>
                    </a:solidFill>
                    <a:latin typeface="Times New Roman" panose="02020603050405020304" pitchFamily="18" charset="0"/>
                  </a:rPr>
                  <a:t>X</a:t>
                </a:r>
                <a:endParaRPr lang="en-US" altLang="zh-CN" sz="2400" b="1">
                  <a:solidFill>
                    <a:srgbClr val="000000"/>
                  </a:solidFill>
                  <a:latin typeface="Times New Roman" panose="02020603050405020304" pitchFamily="18" charset="0"/>
                </a:endParaRPr>
              </a:p>
            </p:txBody>
          </p:sp>
          <p:sp>
            <p:nvSpPr>
              <p:cNvPr id="140462" name="Rectangle 174"/>
              <p:cNvSpPr>
                <a:spLocks noChangeArrowheads="1"/>
              </p:cNvSpPr>
              <p:nvPr/>
            </p:nvSpPr>
            <p:spPr bwMode="auto">
              <a:xfrm>
                <a:off x="2827" y="3497"/>
                <a:ext cx="722"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grpSp>
        <p:grpSp>
          <p:nvGrpSpPr>
            <p:cNvPr id="140463" name="Group 175"/>
            <p:cNvGrpSpPr>
              <a:grpSpLocks/>
            </p:cNvGrpSpPr>
            <p:nvPr/>
          </p:nvGrpSpPr>
          <p:grpSpPr bwMode="auto">
            <a:xfrm>
              <a:off x="1323" y="2061"/>
              <a:ext cx="1026" cy="478"/>
              <a:chOff x="2006" y="1569"/>
              <a:chExt cx="1108" cy="507"/>
            </a:xfrm>
          </p:grpSpPr>
          <p:sp>
            <p:nvSpPr>
              <p:cNvPr id="140464" name="Rectangle 176"/>
              <p:cNvSpPr>
                <a:spLocks noChangeArrowheads="1"/>
              </p:cNvSpPr>
              <p:nvPr/>
            </p:nvSpPr>
            <p:spPr bwMode="auto">
              <a:xfrm>
                <a:off x="2432" y="1918"/>
                <a:ext cx="682"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3</a:t>
                </a:r>
                <a:endParaRPr lang="en-US" altLang="zh-CN" sz="2400">
                  <a:solidFill>
                    <a:srgbClr val="000000"/>
                  </a:solidFill>
                  <a:latin typeface="Times New Roman" panose="02020603050405020304" pitchFamily="18" charset="0"/>
                </a:endParaRPr>
              </a:p>
            </p:txBody>
          </p:sp>
          <p:sp>
            <p:nvSpPr>
              <p:cNvPr id="140465" name="Rectangle 177"/>
              <p:cNvSpPr>
                <a:spLocks noChangeArrowheads="1"/>
              </p:cNvSpPr>
              <p:nvPr/>
            </p:nvSpPr>
            <p:spPr bwMode="auto">
              <a:xfrm>
                <a:off x="2099" y="1918"/>
                <a:ext cx="682"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2</a:t>
                </a:r>
                <a:endParaRPr lang="en-US" altLang="zh-CN" sz="2400">
                  <a:solidFill>
                    <a:srgbClr val="000000"/>
                  </a:solidFill>
                  <a:latin typeface="Times New Roman" panose="02020603050405020304" pitchFamily="18" charset="0"/>
                </a:endParaRPr>
              </a:p>
            </p:txBody>
          </p:sp>
          <p:sp>
            <p:nvSpPr>
              <p:cNvPr id="140466" name="Rectangle 178"/>
              <p:cNvSpPr>
                <a:spLocks noChangeArrowheads="1"/>
              </p:cNvSpPr>
              <p:nvPr/>
            </p:nvSpPr>
            <p:spPr bwMode="auto">
              <a:xfrm>
                <a:off x="2426" y="1684"/>
                <a:ext cx="682"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1</a:t>
                </a:r>
                <a:endParaRPr lang="en-US" altLang="zh-CN" sz="2400">
                  <a:solidFill>
                    <a:srgbClr val="000000"/>
                  </a:solidFill>
                  <a:latin typeface="Times New Roman" panose="02020603050405020304" pitchFamily="18" charset="0"/>
                </a:endParaRPr>
              </a:p>
            </p:txBody>
          </p:sp>
          <p:sp>
            <p:nvSpPr>
              <p:cNvPr id="140467" name="Rectangle 179"/>
              <p:cNvSpPr>
                <a:spLocks noChangeArrowheads="1"/>
              </p:cNvSpPr>
              <p:nvPr/>
            </p:nvSpPr>
            <p:spPr bwMode="auto">
              <a:xfrm>
                <a:off x="2099" y="1684"/>
                <a:ext cx="682"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2</a:t>
                </a:r>
                <a:endParaRPr lang="en-US" altLang="zh-CN" sz="2400">
                  <a:solidFill>
                    <a:srgbClr val="000000"/>
                  </a:solidFill>
                  <a:latin typeface="Times New Roman" panose="02020603050405020304" pitchFamily="18" charset="0"/>
                </a:endParaRPr>
              </a:p>
            </p:txBody>
          </p:sp>
          <p:sp>
            <p:nvSpPr>
              <p:cNvPr id="140468" name="Rectangle 180"/>
              <p:cNvSpPr>
                <a:spLocks noChangeArrowheads="1"/>
              </p:cNvSpPr>
              <p:nvPr/>
            </p:nvSpPr>
            <p:spPr bwMode="auto">
              <a:xfrm>
                <a:off x="2339" y="1821"/>
                <a:ext cx="721"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40469" name="Rectangle 181"/>
              <p:cNvSpPr>
                <a:spLocks noChangeArrowheads="1"/>
              </p:cNvSpPr>
              <p:nvPr/>
            </p:nvSpPr>
            <p:spPr bwMode="auto">
              <a:xfrm>
                <a:off x="2006" y="1820"/>
                <a:ext cx="721"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40470" name="Rectangle 182"/>
              <p:cNvSpPr>
                <a:spLocks noChangeArrowheads="1"/>
              </p:cNvSpPr>
              <p:nvPr/>
            </p:nvSpPr>
            <p:spPr bwMode="auto">
              <a:xfrm>
                <a:off x="2338" y="1585"/>
                <a:ext cx="72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40471" name="Rectangle 183"/>
              <p:cNvSpPr>
                <a:spLocks noChangeArrowheads="1"/>
              </p:cNvSpPr>
              <p:nvPr/>
            </p:nvSpPr>
            <p:spPr bwMode="auto">
              <a:xfrm>
                <a:off x="2006" y="1585"/>
                <a:ext cx="72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40472" name="Rectangle 184"/>
              <p:cNvSpPr>
                <a:spLocks noChangeArrowheads="1"/>
              </p:cNvSpPr>
              <p:nvPr/>
            </p:nvSpPr>
            <p:spPr bwMode="auto">
              <a:xfrm>
                <a:off x="2210" y="1805"/>
                <a:ext cx="821"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&gt;</a:t>
                </a:r>
                <a:endParaRPr lang="en-US" altLang="zh-CN" sz="2400">
                  <a:solidFill>
                    <a:srgbClr val="000000"/>
                  </a:solidFill>
                  <a:latin typeface="Times New Roman" panose="02020603050405020304" pitchFamily="18" charset="0"/>
                </a:endParaRPr>
              </a:p>
            </p:txBody>
          </p:sp>
          <p:sp>
            <p:nvSpPr>
              <p:cNvPr id="140473" name="Rectangle 185"/>
              <p:cNvSpPr>
                <a:spLocks noChangeArrowheads="1"/>
              </p:cNvSpPr>
              <p:nvPr/>
            </p:nvSpPr>
            <p:spPr bwMode="auto">
              <a:xfrm>
                <a:off x="2207" y="1569"/>
                <a:ext cx="729"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&gt;</a:t>
                </a:r>
                <a:endParaRPr lang="en-US" altLang="zh-CN" sz="2400">
                  <a:solidFill>
                    <a:srgbClr val="000000"/>
                  </a:solidFill>
                  <a:latin typeface="Times New Roman" panose="02020603050405020304" pitchFamily="18" charset="0"/>
                </a:endParaRPr>
              </a:p>
            </p:txBody>
          </p:sp>
        </p:grpSp>
        <p:grpSp>
          <p:nvGrpSpPr>
            <p:cNvPr id="140474" name="Group 186"/>
            <p:cNvGrpSpPr>
              <a:grpSpLocks/>
            </p:cNvGrpSpPr>
            <p:nvPr/>
          </p:nvGrpSpPr>
          <p:grpSpPr bwMode="auto">
            <a:xfrm>
              <a:off x="-201" y="2790"/>
              <a:ext cx="1010" cy="480"/>
              <a:chOff x="360" y="2343"/>
              <a:chExt cx="1092" cy="508"/>
            </a:xfrm>
          </p:grpSpPr>
          <p:sp>
            <p:nvSpPr>
              <p:cNvPr id="140475" name="Rectangle 187"/>
              <p:cNvSpPr>
                <a:spLocks noChangeArrowheads="1"/>
              </p:cNvSpPr>
              <p:nvPr/>
            </p:nvSpPr>
            <p:spPr bwMode="auto">
              <a:xfrm>
                <a:off x="769" y="2693"/>
                <a:ext cx="683"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3</a:t>
                </a:r>
                <a:endParaRPr lang="en-US" altLang="zh-CN" sz="2400">
                  <a:solidFill>
                    <a:srgbClr val="000000"/>
                  </a:solidFill>
                  <a:latin typeface="Times New Roman" panose="02020603050405020304" pitchFamily="18" charset="0"/>
                </a:endParaRPr>
              </a:p>
            </p:txBody>
          </p:sp>
          <p:sp>
            <p:nvSpPr>
              <p:cNvPr id="140476" name="Rectangle 188"/>
              <p:cNvSpPr>
                <a:spLocks noChangeArrowheads="1"/>
              </p:cNvSpPr>
              <p:nvPr/>
            </p:nvSpPr>
            <p:spPr bwMode="auto">
              <a:xfrm>
                <a:off x="445" y="2693"/>
                <a:ext cx="684"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1</a:t>
                </a:r>
                <a:endParaRPr lang="en-US" altLang="zh-CN" sz="2400">
                  <a:solidFill>
                    <a:srgbClr val="000000"/>
                  </a:solidFill>
                  <a:latin typeface="Times New Roman" panose="02020603050405020304" pitchFamily="18" charset="0"/>
                </a:endParaRPr>
              </a:p>
            </p:txBody>
          </p:sp>
          <p:sp>
            <p:nvSpPr>
              <p:cNvPr id="140477" name="Rectangle 189"/>
              <p:cNvSpPr>
                <a:spLocks noChangeArrowheads="1"/>
              </p:cNvSpPr>
              <p:nvPr/>
            </p:nvSpPr>
            <p:spPr bwMode="auto">
              <a:xfrm>
                <a:off x="769" y="2457"/>
                <a:ext cx="683"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2</a:t>
                </a:r>
                <a:endParaRPr lang="en-US" altLang="zh-CN" sz="2400">
                  <a:solidFill>
                    <a:srgbClr val="000000"/>
                  </a:solidFill>
                  <a:latin typeface="Times New Roman" panose="02020603050405020304" pitchFamily="18" charset="0"/>
                </a:endParaRPr>
              </a:p>
            </p:txBody>
          </p:sp>
          <p:sp>
            <p:nvSpPr>
              <p:cNvPr id="140478" name="Rectangle 190"/>
              <p:cNvSpPr>
                <a:spLocks noChangeArrowheads="1"/>
              </p:cNvSpPr>
              <p:nvPr/>
            </p:nvSpPr>
            <p:spPr bwMode="auto">
              <a:xfrm>
                <a:off x="445" y="2457"/>
                <a:ext cx="684"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1</a:t>
                </a:r>
                <a:endParaRPr lang="en-US" altLang="zh-CN" sz="2400">
                  <a:solidFill>
                    <a:srgbClr val="000000"/>
                  </a:solidFill>
                  <a:latin typeface="Times New Roman" panose="02020603050405020304" pitchFamily="18" charset="0"/>
                </a:endParaRPr>
              </a:p>
            </p:txBody>
          </p:sp>
          <p:sp>
            <p:nvSpPr>
              <p:cNvPr id="140479" name="Rectangle 191"/>
              <p:cNvSpPr>
                <a:spLocks noChangeArrowheads="1"/>
              </p:cNvSpPr>
              <p:nvPr/>
            </p:nvSpPr>
            <p:spPr bwMode="auto">
              <a:xfrm>
                <a:off x="677" y="2597"/>
                <a:ext cx="722"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40480" name="Rectangle 192"/>
              <p:cNvSpPr>
                <a:spLocks noChangeArrowheads="1"/>
              </p:cNvSpPr>
              <p:nvPr/>
            </p:nvSpPr>
            <p:spPr bwMode="auto">
              <a:xfrm>
                <a:off x="360" y="2597"/>
                <a:ext cx="723"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40481" name="Rectangle 193"/>
              <p:cNvSpPr>
                <a:spLocks noChangeArrowheads="1"/>
              </p:cNvSpPr>
              <p:nvPr/>
            </p:nvSpPr>
            <p:spPr bwMode="auto">
              <a:xfrm>
                <a:off x="677" y="2359"/>
                <a:ext cx="722"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40482" name="Rectangle 194"/>
              <p:cNvSpPr>
                <a:spLocks noChangeArrowheads="1"/>
              </p:cNvSpPr>
              <p:nvPr/>
            </p:nvSpPr>
            <p:spPr bwMode="auto">
              <a:xfrm>
                <a:off x="360" y="2359"/>
                <a:ext cx="723"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40483" name="Rectangle 195"/>
              <p:cNvSpPr>
                <a:spLocks noChangeArrowheads="1"/>
              </p:cNvSpPr>
              <p:nvPr/>
            </p:nvSpPr>
            <p:spPr bwMode="auto">
              <a:xfrm>
                <a:off x="546" y="2580"/>
                <a:ext cx="73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&gt;</a:t>
                </a:r>
                <a:endParaRPr lang="en-US" altLang="zh-CN" sz="2400">
                  <a:solidFill>
                    <a:srgbClr val="000000"/>
                  </a:solidFill>
                  <a:latin typeface="Times New Roman" panose="02020603050405020304" pitchFamily="18" charset="0"/>
                </a:endParaRPr>
              </a:p>
            </p:txBody>
          </p:sp>
          <p:sp>
            <p:nvSpPr>
              <p:cNvPr id="140484" name="Rectangle 196"/>
              <p:cNvSpPr>
                <a:spLocks noChangeArrowheads="1"/>
              </p:cNvSpPr>
              <p:nvPr/>
            </p:nvSpPr>
            <p:spPr bwMode="auto">
              <a:xfrm>
                <a:off x="545" y="2343"/>
                <a:ext cx="73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&gt;</a:t>
                </a:r>
                <a:endParaRPr lang="en-US" altLang="zh-CN" sz="2400">
                  <a:solidFill>
                    <a:srgbClr val="000000"/>
                  </a:solidFill>
                  <a:latin typeface="Times New Roman" panose="02020603050405020304" pitchFamily="18" charset="0"/>
                </a:endParaRPr>
              </a:p>
            </p:txBody>
          </p:sp>
        </p:grpSp>
        <p:grpSp>
          <p:nvGrpSpPr>
            <p:cNvPr id="140485" name="Group 197"/>
            <p:cNvGrpSpPr>
              <a:grpSpLocks/>
            </p:cNvGrpSpPr>
            <p:nvPr/>
          </p:nvGrpSpPr>
          <p:grpSpPr bwMode="auto">
            <a:xfrm>
              <a:off x="755" y="3630"/>
              <a:ext cx="744" cy="256"/>
              <a:chOff x="1884" y="3315"/>
              <a:chExt cx="803" cy="271"/>
            </a:xfrm>
          </p:grpSpPr>
          <p:sp>
            <p:nvSpPr>
              <p:cNvPr id="140486" name="Rectangle 198"/>
              <p:cNvSpPr>
                <a:spLocks noChangeArrowheads="1"/>
              </p:cNvSpPr>
              <p:nvPr/>
            </p:nvSpPr>
            <p:spPr bwMode="auto">
              <a:xfrm>
                <a:off x="2000" y="3433"/>
                <a:ext cx="687"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3</a:t>
                </a:r>
                <a:endParaRPr lang="en-US" altLang="zh-CN" sz="2400">
                  <a:solidFill>
                    <a:srgbClr val="000000"/>
                  </a:solidFill>
                  <a:latin typeface="Times New Roman" panose="02020603050405020304" pitchFamily="18" charset="0"/>
                </a:endParaRPr>
              </a:p>
            </p:txBody>
          </p:sp>
          <p:sp>
            <p:nvSpPr>
              <p:cNvPr id="140487" name="Rectangle 199"/>
              <p:cNvSpPr>
                <a:spLocks noChangeArrowheads="1"/>
              </p:cNvSpPr>
              <p:nvPr/>
            </p:nvSpPr>
            <p:spPr bwMode="auto">
              <a:xfrm>
                <a:off x="1884" y="3315"/>
                <a:ext cx="753"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Symbol" panose="05050102010706020507" pitchFamily="18" charset="2"/>
                  </a:rPr>
                  <a:t>w</a:t>
                </a:r>
                <a:endParaRPr lang="en-US" altLang="zh-CN" sz="2400">
                  <a:solidFill>
                    <a:srgbClr val="000000"/>
                  </a:solidFill>
                  <a:latin typeface="Times New Roman" panose="02020603050405020304" pitchFamily="18" charset="0"/>
                </a:endParaRPr>
              </a:p>
            </p:txBody>
          </p:sp>
        </p:grpSp>
      </p:grpSp>
      <p:grpSp>
        <p:nvGrpSpPr>
          <p:cNvPr id="140494" name="Group 206"/>
          <p:cNvGrpSpPr>
            <a:grpSpLocks/>
          </p:cNvGrpSpPr>
          <p:nvPr/>
        </p:nvGrpSpPr>
        <p:grpSpPr bwMode="auto">
          <a:xfrm>
            <a:off x="6370638" y="2832100"/>
            <a:ext cx="2889250" cy="3749675"/>
            <a:chOff x="4076" y="1208"/>
            <a:chExt cx="1820" cy="2362"/>
          </a:xfrm>
        </p:grpSpPr>
        <p:sp>
          <p:nvSpPr>
            <p:cNvPr id="140495" name="Rectangle 207"/>
            <p:cNvSpPr>
              <a:spLocks noChangeArrowheads="1"/>
            </p:cNvSpPr>
            <p:nvPr/>
          </p:nvSpPr>
          <p:spPr bwMode="auto">
            <a:xfrm>
              <a:off x="4076" y="1208"/>
              <a:ext cx="1820" cy="2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eaLnBrk="0" hangingPunct="0">
                <a:lnSpc>
                  <a:spcPct val="125000"/>
                </a:lnSpc>
              </a:pPr>
              <a:r>
                <a:rPr lang="en-US" altLang="zh-CN" sz="2400">
                  <a:solidFill>
                    <a:srgbClr val="000000"/>
                  </a:solidFill>
                  <a:latin typeface="Times New Roman" panose="02020603050405020304" pitchFamily="18" charset="0"/>
                </a:rPr>
                <a:t>③ </a:t>
              </a:r>
              <a:r>
                <a:rPr lang="zh-CN" altLang="en-US" sz="2400">
                  <a:solidFill>
                    <a:srgbClr val="000000"/>
                  </a:solidFill>
                  <a:latin typeface="Times New Roman" panose="02020603050405020304" pitchFamily="18" charset="0"/>
                </a:rPr>
                <a:t>把 </a:t>
              </a:r>
              <a:r>
                <a:rPr lang="en-US" altLang="zh-CN" sz="2400" i="1">
                  <a:solidFill>
                    <a:srgbClr val="000000"/>
                  </a:solidFill>
                  <a:latin typeface="Times New Roman" panose="02020603050405020304" pitchFamily="18" charset="0"/>
                </a:rPr>
                <a:t>M </a:t>
              </a:r>
              <a:r>
                <a:rPr lang="zh-CN" altLang="en-US" sz="2400">
                  <a:solidFill>
                    <a:srgbClr val="000000"/>
                  </a:solidFill>
                  <a:latin typeface="Times New Roman" panose="02020603050405020304" pitchFamily="18" charset="0"/>
                </a:rPr>
                <a:t>类情况分</a:t>
              </a:r>
            </a:p>
            <a:p>
              <a:pPr eaLnBrk="0" hangingPunct="0">
                <a:lnSpc>
                  <a:spcPct val="125000"/>
                </a:lnSpc>
              </a:pPr>
              <a:r>
                <a:rPr lang="zh-CN" altLang="en-US" sz="2400">
                  <a:solidFill>
                    <a:srgbClr val="000000"/>
                  </a:solidFill>
                  <a:latin typeface="Times New Roman" panose="02020603050405020304" pitchFamily="18" charset="0"/>
                </a:rPr>
                <a:t>成了</a:t>
              </a:r>
              <a:r>
                <a:rPr lang="en-US" altLang="zh-CN" sz="2400">
                  <a:solidFill>
                    <a:srgbClr val="000000"/>
                  </a:solidFill>
                  <a:latin typeface="Times New Roman" panose="02020603050405020304" pitchFamily="18" charset="0"/>
                </a:rPr>
                <a:t>(</a:t>
              </a:r>
              <a:r>
                <a:rPr lang="en-US" altLang="zh-CN" sz="2400" i="1">
                  <a:solidFill>
                    <a:srgbClr val="000000"/>
                  </a:solidFill>
                  <a:latin typeface="Times New Roman" panose="02020603050405020304" pitchFamily="18" charset="0"/>
                </a:rPr>
                <a:t>M </a:t>
              </a:r>
              <a:r>
                <a:rPr lang="en-US" altLang="zh-CN" sz="2400">
                  <a:solidFill>
                    <a:srgbClr val="000000"/>
                  </a:solidFill>
                  <a:latin typeface="Times New Roman" panose="02020603050405020304" pitchFamily="18" charset="0"/>
                </a:rPr>
                <a:t>-1)</a:t>
              </a:r>
              <a:r>
                <a:rPr lang="zh-CN" altLang="en-US" sz="2400">
                  <a:solidFill>
                    <a:srgbClr val="000000"/>
                  </a:solidFill>
                  <a:latin typeface="Times New Roman" panose="02020603050405020304" pitchFamily="18" charset="0"/>
                </a:rPr>
                <a:t>个两类</a:t>
              </a:r>
            </a:p>
            <a:p>
              <a:pPr eaLnBrk="0" hangingPunct="0">
                <a:lnSpc>
                  <a:spcPct val="125000"/>
                </a:lnSpc>
              </a:pPr>
              <a:r>
                <a:rPr lang="zh-CN" altLang="en-US" sz="2400">
                  <a:solidFill>
                    <a:srgbClr val="000000"/>
                  </a:solidFill>
                  <a:latin typeface="Times New Roman" panose="02020603050405020304" pitchFamily="18" charset="0"/>
                </a:rPr>
                <a:t>问题。并且      类</a:t>
              </a:r>
            </a:p>
            <a:p>
              <a:pPr eaLnBrk="0" hangingPunct="0">
                <a:lnSpc>
                  <a:spcPct val="125000"/>
                </a:lnSpc>
              </a:pPr>
              <a:r>
                <a:rPr lang="zh-CN" altLang="en-US" sz="2400">
                  <a:solidFill>
                    <a:srgbClr val="000000"/>
                  </a:solidFill>
                  <a:latin typeface="Times New Roman" panose="02020603050405020304" pitchFamily="18" charset="0"/>
                </a:rPr>
                <a:t>的判别界面全部与</a:t>
              </a:r>
            </a:p>
            <a:p>
              <a:pPr eaLnBrk="0" hangingPunct="0">
                <a:lnSpc>
                  <a:spcPct val="125000"/>
                </a:lnSpc>
              </a:pPr>
              <a:r>
                <a:rPr lang="zh-CN" altLang="en-US" sz="2400">
                  <a:solidFill>
                    <a:srgbClr val="000000"/>
                  </a:solidFill>
                  <a:latin typeface="Times New Roman" panose="02020603050405020304" pitchFamily="18" charset="0"/>
                </a:rPr>
                <a:t>                类的判别</a:t>
              </a:r>
            </a:p>
            <a:p>
              <a:pPr eaLnBrk="0" hangingPunct="0">
                <a:lnSpc>
                  <a:spcPct val="125000"/>
                </a:lnSpc>
              </a:pPr>
              <a:r>
                <a:rPr lang="zh-CN" altLang="en-US" sz="2400">
                  <a:solidFill>
                    <a:srgbClr val="000000"/>
                  </a:solidFill>
                  <a:latin typeface="Times New Roman" panose="02020603050405020304" pitchFamily="18" charset="0"/>
                </a:rPr>
                <a:t>界面相邻（向无穷</a:t>
              </a:r>
            </a:p>
            <a:p>
              <a:pPr eaLnBrk="0" hangingPunct="0">
                <a:lnSpc>
                  <a:spcPct val="125000"/>
                </a:lnSpc>
              </a:pPr>
              <a:r>
                <a:rPr lang="zh-CN" altLang="en-US" sz="2400">
                  <a:solidFill>
                    <a:srgbClr val="000000"/>
                  </a:solidFill>
                  <a:latin typeface="Times New Roman" panose="02020603050405020304" pitchFamily="18" charset="0"/>
                </a:rPr>
                <a:t>远处延伸的区域除</a:t>
              </a:r>
            </a:p>
            <a:p>
              <a:pPr eaLnBrk="0" hangingPunct="0">
                <a:lnSpc>
                  <a:spcPct val="125000"/>
                </a:lnSpc>
              </a:pPr>
              <a:r>
                <a:rPr lang="zh-CN" altLang="en-US" sz="2400">
                  <a:solidFill>
                    <a:srgbClr val="000000"/>
                  </a:solidFill>
                  <a:latin typeface="Times New Roman" panose="02020603050405020304" pitchFamily="18" charset="0"/>
                </a:rPr>
                <a:t>外）。</a:t>
              </a:r>
            </a:p>
          </p:txBody>
        </p:sp>
        <p:graphicFrame>
          <p:nvGraphicFramePr>
            <p:cNvPr id="140496" name="Object 208"/>
            <p:cNvGraphicFramePr>
              <a:graphicFrameLocks noChangeAspect="1"/>
            </p:cNvGraphicFramePr>
            <p:nvPr/>
          </p:nvGraphicFramePr>
          <p:xfrm>
            <a:off x="5101" y="1828"/>
            <a:ext cx="220" cy="301"/>
          </p:xfrm>
          <a:graphic>
            <a:graphicData uri="http://schemas.openxmlformats.org/presentationml/2006/ole">
              <mc:AlternateContent xmlns:mc="http://schemas.openxmlformats.org/markup-compatibility/2006">
                <mc:Choice xmlns:v="urn:schemas-microsoft-com:vml" Requires="v">
                  <p:oleObj spid="_x0000_s79150" name="公式" r:id="rId3" imgW="177646" imgH="228402" progId="Equation.3">
                    <p:embed/>
                  </p:oleObj>
                </mc:Choice>
                <mc:Fallback>
                  <p:oleObj name="公式" r:id="rId3" imgW="177646" imgH="22840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1" y="1828"/>
                          <a:ext cx="220" cy="3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0497" name="Object 209"/>
            <p:cNvGraphicFramePr>
              <a:graphicFrameLocks noChangeAspect="1"/>
            </p:cNvGraphicFramePr>
            <p:nvPr/>
          </p:nvGraphicFramePr>
          <p:xfrm>
            <a:off x="4123" y="2413"/>
            <a:ext cx="682" cy="279"/>
          </p:xfrm>
          <a:graphic>
            <a:graphicData uri="http://schemas.openxmlformats.org/presentationml/2006/ole">
              <mc:AlternateContent xmlns:mc="http://schemas.openxmlformats.org/markup-compatibility/2006">
                <mc:Choice xmlns:v="urn:schemas-microsoft-com:vml" Requires="v">
                  <p:oleObj spid="_x0000_s79151" name="公式" r:id="rId5" imgW="672808" imgH="241195" progId="Equation.3">
                    <p:embed/>
                  </p:oleObj>
                </mc:Choice>
                <mc:Fallback>
                  <p:oleObj name="公式" r:id="rId5" imgW="672808" imgH="2411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3" y="2413"/>
                          <a:ext cx="682" cy="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692903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0357"/>
                                        </p:tgtEl>
                                        <p:attrNameLst>
                                          <p:attrName>style.visibility</p:attrName>
                                        </p:attrNameLst>
                                      </p:cBhvr>
                                      <p:to>
                                        <p:strVal val="visible"/>
                                      </p:to>
                                    </p:set>
                                    <p:animEffect transition="in" filter="fade">
                                      <p:cBhvr>
                                        <p:cTn id="7" dur="500"/>
                                        <p:tgtEl>
                                          <p:spTgt spid="1403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40494"/>
                                        </p:tgtEl>
                                        <p:attrNameLst>
                                          <p:attrName>style.visibility</p:attrName>
                                        </p:attrNameLst>
                                      </p:cBhvr>
                                      <p:to>
                                        <p:strVal val="visible"/>
                                      </p:to>
                                    </p:set>
                                    <p:animEffect transition="in" filter="fade">
                                      <p:cBhvr>
                                        <p:cTn id="12" dur="500"/>
                                        <p:tgtEl>
                                          <p:spTgt spid="140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5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1317" name="Object 5"/>
          <p:cNvGraphicFramePr>
            <a:graphicFrameLocks noChangeAspect="1"/>
          </p:cNvGraphicFramePr>
          <p:nvPr/>
        </p:nvGraphicFramePr>
        <p:xfrm>
          <a:off x="3074988" y="1331913"/>
          <a:ext cx="2378075" cy="1395412"/>
        </p:xfrm>
        <a:graphic>
          <a:graphicData uri="http://schemas.openxmlformats.org/presentationml/2006/ole">
            <mc:AlternateContent xmlns:mc="http://schemas.openxmlformats.org/markup-compatibility/2006">
              <mc:Choice xmlns:v="urn:schemas-microsoft-com:vml" Requires="v">
                <p:oleObj spid="_x0000_s80174" name="公式" r:id="rId3" imgW="1168200" imgH="685800" progId="Equation.3">
                  <p:embed/>
                </p:oleObj>
              </mc:Choice>
              <mc:Fallback>
                <p:oleObj name="公式" r:id="rId3" imgW="1168200" imgH="685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4988" y="1331913"/>
                        <a:ext cx="2378075" cy="1395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1318" name="Rectangle 6"/>
          <p:cNvSpPr>
            <a:spLocks noChangeArrowheads="1"/>
          </p:cNvSpPr>
          <p:nvPr/>
        </p:nvSpPr>
        <p:spPr bwMode="auto">
          <a:xfrm>
            <a:off x="371475" y="487790"/>
            <a:ext cx="8370888"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zh-CN" altLang="en-US" sz="2400" b="1" dirty="0" smtClean="0">
                <a:solidFill>
                  <a:srgbClr val="000000"/>
                </a:solidFill>
                <a:latin typeface="Times New Roman" panose="02020603050405020304" pitchFamily="18" charset="0"/>
              </a:rPr>
              <a:t>例 </a:t>
            </a:r>
            <a:r>
              <a:rPr lang="en-US" altLang="zh-CN" sz="2400" b="1" dirty="0" smtClean="0">
                <a:solidFill>
                  <a:srgbClr val="000000"/>
                </a:solidFill>
                <a:latin typeface="Times New Roman" panose="02020603050405020304" pitchFamily="18" charset="0"/>
              </a:rPr>
              <a:t>5</a:t>
            </a:r>
            <a:r>
              <a:rPr lang="en-US" altLang="zh-CN" sz="2400" dirty="0" smtClean="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一</a:t>
            </a:r>
            <a:r>
              <a:rPr lang="zh-CN" altLang="en-US" sz="2400" dirty="0" smtClean="0">
                <a:solidFill>
                  <a:srgbClr val="000000"/>
                </a:solidFill>
                <a:latin typeface="Times New Roman" panose="02020603050405020304" pitchFamily="18" charset="0"/>
              </a:rPr>
              <a:t>个</a:t>
            </a:r>
            <a:r>
              <a:rPr lang="zh-CN" altLang="en-US" sz="2400" dirty="0">
                <a:solidFill>
                  <a:srgbClr val="000000"/>
                </a:solidFill>
                <a:latin typeface="Times New Roman" panose="02020603050405020304" pitchFamily="18" charset="0"/>
              </a:rPr>
              <a:t>二维</a:t>
            </a:r>
            <a:r>
              <a:rPr lang="zh-CN" altLang="en-US" sz="2400" dirty="0" smtClean="0">
                <a:solidFill>
                  <a:srgbClr val="000000"/>
                </a:solidFill>
                <a:latin typeface="Times New Roman" panose="02020603050405020304" pitchFamily="18" charset="0"/>
              </a:rPr>
              <a:t>三</a:t>
            </a:r>
            <a:r>
              <a:rPr lang="zh-CN" altLang="en-US" sz="2400" dirty="0">
                <a:solidFill>
                  <a:srgbClr val="000000"/>
                </a:solidFill>
                <a:latin typeface="Times New Roman" panose="02020603050405020304" pitchFamily="18" charset="0"/>
              </a:rPr>
              <a:t>类</a:t>
            </a:r>
            <a:r>
              <a:rPr lang="zh-CN" altLang="en-US" sz="2400" dirty="0" smtClean="0">
                <a:solidFill>
                  <a:srgbClr val="000000"/>
                </a:solidFill>
                <a:latin typeface="Times New Roman" panose="02020603050405020304" pitchFamily="18" charset="0"/>
              </a:rPr>
              <a:t>模式分类器，</a:t>
            </a:r>
            <a:r>
              <a:rPr lang="zh-CN" altLang="en-US" sz="2400" dirty="0" smtClean="0">
                <a:solidFill>
                  <a:srgbClr val="C00000"/>
                </a:solidFill>
                <a:latin typeface="Times New Roman" panose="02020603050405020304" pitchFamily="18" charset="0"/>
              </a:rPr>
              <a:t>满足多类情况</a:t>
            </a:r>
            <a:r>
              <a:rPr lang="en-US" altLang="zh-CN" sz="2400" dirty="0" smtClean="0">
                <a:solidFill>
                  <a:srgbClr val="C00000"/>
                </a:solidFill>
                <a:latin typeface="Times New Roman" panose="02020603050405020304" pitchFamily="18" charset="0"/>
              </a:rPr>
              <a:t>3</a:t>
            </a:r>
            <a:r>
              <a:rPr lang="zh-CN" altLang="en-US" sz="2400" dirty="0" smtClean="0">
                <a:solidFill>
                  <a:srgbClr val="C00000"/>
                </a:solidFill>
                <a:latin typeface="Times New Roman" panose="02020603050405020304" pitchFamily="18" charset="0"/>
              </a:rPr>
              <a:t>（成</a:t>
            </a:r>
            <a:r>
              <a:rPr lang="zh-CN" altLang="en-US" sz="2400" dirty="0">
                <a:solidFill>
                  <a:srgbClr val="C00000"/>
                </a:solidFill>
                <a:latin typeface="Times New Roman" panose="02020603050405020304" pitchFamily="18" charset="0"/>
              </a:rPr>
              <a:t>对两分法</a:t>
            </a:r>
            <a:r>
              <a:rPr lang="zh-CN" altLang="en-US" sz="2400" dirty="0" smtClean="0">
                <a:solidFill>
                  <a:srgbClr val="C00000"/>
                </a:solidFill>
                <a:latin typeface="Times New Roman" panose="02020603050405020304" pitchFamily="18" charset="0"/>
              </a:rPr>
              <a:t>特例）要求的</a:t>
            </a:r>
            <a:r>
              <a:rPr lang="zh-CN" altLang="en-US" sz="2400" dirty="0" smtClean="0">
                <a:solidFill>
                  <a:srgbClr val="000000"/>
                </a:solidFill>
                <a:latin typeface="Times New Roman" panose="02020603050405020304" pitchFamily="18" charset="0"/>
              </a:rPr>
              <a:t>三</a:t>
            </a:r>
            <a:r>
              <a:rPr lang="zh-CN" altLang="en-US" sz="2400" dirty="0">
                <a:solidFill>
                  <a:srgbClr val="000000"/>
                </a:solidFill>
                <a:latin typeface="Times New Roman" panose="02020603050405020304" pitchFamily="18" charset="0"/>
              </a:rPr>
              <a:t>个</a:t>
            </a:r>
            <a:r>
              <a:rPr lang="zh-CN" altLang="en-US" sz="2400" dirty="0" smtClean="0">
                <a:solidFill>
                  <a:srgbClr val="000000"/>
                </a:solidFill>
                <a:latin typeface="Times New Roman" panose="02020603050405020304" pitchFamily="18" charset="0"/>
              </a:rPr>
              <a:t>判决</a:t>
            </a:r>
            <a:r>
              <a:rPr lang="zh-CN" altLang="en-US" sz="2400" dirty="0">
                <a:solidFill>
                  <a:srgbClr val="000000"/>
                </a:solidFill>
                <a:latin typeface="Times New Roman" panose="02020603050405020304" pitchFamily="18" charset="0"/>
              </a:rPr>
              <a:t>函数为： </a:t>
            </a:r>
          </a:p>
        </p:txBody>
      </p:sp>
      <p:sp>
        <p:nvSpPr>
          <p:cNvPr id="141319" name="Rectangle 7"/>
          <p:cNvSpPr>
            <a:spLocks noChangeArrowheads="1"/>
          </p:cNvSpPr>
          <p:nvPr/>
        </p:nvSpPr>
        <p:spPr bwMode="auto">
          <a:xfrm>
            <a:off x="185738" y="2727325"/>
            <a:ext cx="85566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r>
              <a:rPr lang="en-US" altLang="zh-CN" sz="2400">
                <a:solidFill>
                  <a:srgbClr val="000000"/>
                </a:solidFill>
                <a:latin typeface="Times New Roman" panose="02020603050405020304" pitchFamily="18" charset="0"/>
              </a:rPr>
              <a:t>    </a:t>
            </a:r>
            <a:r>
              <a:rPr lang="zh-CN" altLang="en-US" sz="2400">
                <a:solidFill>
                  <a:srgbClr val="000000"/>
                </a:solidFill>
                <a:latin typeface="Times New Roman" panose="02020603050405020304" pitchFamily="18" charset="0"/>
              </a:rPr>
              <a:t>试判断</a:t>
            </a:r>
            <a:r>
              <a:rPr lang="en-US" altLang="zh-CN" sz="2400" b="1" i="1">
                <a:solidFill>
                  <a:srgbClr val="000000"/>
                </a:solidFill>
                <a:latin typeface="Times New Roman" panose="02020603050405020304" pitchFamily="18" charset="0"/>
              </a:rPr>
              <a:t>X</a:t>
            </a:r>
            <a:r>
              <a:rPr lang="en-US" altLang="zh-CN" sz="2400" baseline="-25000">
                <a:solidFill>
                  <a:srgbClr val="000000"/>
                </a:solidFill>
                <a:latin typeface="Times New Roman" panose="02020603050405020304" pitchFamily="18" charset="0"/>
              </a:rPr>
              <a:t>0</a:t>
            </a:r>
            <a:r>
              <a:rPr lang="en-US" altLang="zh-CN" sz="2400">
                <a:solidFill>
                  <a:srgbClr val="000000"/>
                </a:solidFill>
                <a:latin typeface="Times New Roman" panose="02020603050405020304" pitchFamily="18" charset="0"/>
              </a:rPr>
              <a:t>=[1,1]</a:t>
            </a:r>
            <a:r>
              <a:rPr lang="en-US" altLang="zh-CN" sz="2400" baseline="30000">
                <a:solidFill>
                  <a:srgbClr val="000000"/>
                </a:solidFill>
                <a:latin typeface="Times New Roman" panose="02020603050405020304" pitchFamily="18" charset="0"/>
              </a:rPr>
              <a:t>T</a:t>
            </a:r>
            <a:r>
              <a:rPr lang="zh-CN" altLang="en-US" sz="2400">
                <a:solidFill>
                  <a:srgbClr val="000000"/>
                </a:solidFill>
                <a:latin typeface="Times New Roman" panose="02020603050405020304" pitchFamily="18" charset="0"/>
              </a:rPr>
              <a:t>属于哪一类，且分别给出三类的判决界面。</a:t>
            </a:r>
            <a:endParaRPr lang="zh-CN" altLang="en-US" sz="2400" baseline="30000">
              <a:solidFill>
                <a:srgbClr val="000000"/>
              </a:solidFill>
              <a:latin typeface="Times New Roman" panose="02020603050405020304" pitchFamily="18" charset="0"/>
            </a:endParaRPr>
          </a:p>
        </p:txBody>
      </p:sp>
      <p:sp>
        <p:nvSpPr>
          <p:cNvPr id="141326" name="Rectangle 14"/>
          <p:cNvSpPr>
            <a:spLocks noChangeArrowheads="1"/>
          </p:cNvSpPr>
          <p:nvPr/>
        </p:nvSpPr>
        <p:spPr bwMode="auto">
          <a:xfrm>
            <a:off x="495300" y="3438525"/>
            <a:ext cx="1250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a:solidFill>
                  <a:srgbClr val="000000"/>
                </a:solidFill>
                <a:latin typeface="Times New Roman" panose="02020603050405020304" pitchFamily="18" charset="0"/>
              </a:rPr>
              <a:t>解：①  </a:t>
            </a:r>
            <a:endParaRPr lang="zh-CN" altLang="en-US" sz="2400">
              <a:solidFill>
                <a:srgbClr val="000000"/>
              </a:solidFill>
              <a:latin typeface="Arial" panose="020B0604020202020204" pitchFamily="34" charset="0"/>
            </a:endParaRPr>
          </a:p>
        </p:txBody>
      </p:sp>
      <p:graphicFrame>
        <p:nvGraphicFramePr>
          <p:cNvPr id="141325" name="Object 13"/>
          <p:cNvGraphicFramePr>
            <a:graphicFrameLocks noChangeAspect="1"/>
          </p:cNvGraphicFramePr>
          <p:nvPr/>
        </p:nvGraphicFramePr>
        <p:xfrm>
          <a:off x="1228725" y="4171950"/>
          <a:ext cx="6664325" cy="1422400"/>
        </p:xfrm>
        <a:graphic>
          <a:graphicData uri="http://schemas.openxmlformats.org/presentationml/2006/ole">
            <mc:AlternateContent xmlns:mc="http://schemas.openxmlformats.org/markup-compatibility/2006">
              <mc:Choice xmlns:v="urn:schemas-microsoft-com:vml" Requires="v">
                <p:oleObj spid="_x0000_s80175" name="公式" r:id="rId5" imgW="3352680" imgH="711000" progId="Equation.3">
                  <p:embed/>
                </p:oleObj>
              </mc:Choice>
              <mc:Fallback>
                <p:oleObj name="公式" r:id="rId5" imgW="335268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8725" y="4171950"/>
                        <a:ext cx="6664325" cy="1422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41955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1326"/>
                                        </p:tgtEl>
                                        <p:attrNameLst>
                                          <p:attrName>style.visibility</p:attrName>
                                        </p:attrNameLst>
                                      </p:cBhvr>
                                      <p:to>
                                        <p:strVal val="visible"/>
                                      </p:to>
                                    </p:set>
                                    <p:animEffect transition="in" filter="fade">
                                      <p:cBhvr>
                                        <p:cTn id="7" dur="500"/>
                                        <p:tgtEl>
                                          <p:spTgt spid="141326"/>
                                        </p:tgtEl>
                                      </p:cBhvr>
                                    </p:animEffect>
                                  </p:childTnLst>
                                </p:cTn>
                              </p:par>
                              <p:par>
                                <p:cTn id="8" presetID="10" presetClass="entr" presetSubtype="0" fill="hold" nodeType="withEffect">
                                  <p:stCondLst>
                                    <p:cond delay="0"/>
                                  </p:stCondLst>
                                  <p:childTnLst>
                                    <p:set>
                                      <p:cBhvr>
                                        <p:cTn id="9" dur="1" fill="hold">
                                          <p:stCondLst>
                                            <p:cond delay="0"/>
                                          </p:stCondLst>
                                        </p:cTn>
                                        <p:tgtEl>
                                          <p:spTgt spid="141325"/>
                                        </p:tgtEl>
                                        <p:attrNameLst>
                                          <p:attrName>style.visibility</p:attrName>
                                        </p:attrNameLst>
                                      </p:cBhvr>
                                      <p:to>
                                        <p:strVal val="visible"/>
                                      </p:to>
                                    </p:set>
                                    <p:animEffect transition="in" filter="fade">
                                      <p:cBhvr>
                                        <p:cTn id="10" dur="500"/>
                                        <p:tgtEl>
                                          <p:spTgt spid="141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2347" name="Object 11"/>
          <p:cNvGraphicFramePr>
            <a:graphicFrameLocks noChangeAspect="1"/>
          </p:cNvGraphicFramePr>
          <p:nvPr>
            <p:extLst>
              <p:ext uri="{D42A27DB-BD31-4B8C-83A1-F6EECF244321}">
                <p14:modId xmlns:p14="http://schemas.microsoft.com/office/powerpoint/2010/main" val="1612431286"/>
              </p:ext>
            </p:extLst>
          </p:nvPr>
        </p:nvGraphicFramePr>
        <p:xfrm>
          <a:off x="610815" y="836712"/>
          <a:ext cx="3116263" cy="457200"/>
        </p:xfrm>
        <a:graphic>
          <a:graphicData uri="http://schemas.openxmlformats.org/presentationml/2006/ole">
            <mc:AlternateContent xmlns:mc="http://schemas.openxmlformats.org/markup-compatibility/2006">
              <mc:Choice xmlns:v="urn:schemas-microsoft-com:vml" Requires="v">
                <p:oleObj spid="_x0000_s187729" name="Equation" r:id="rId3" imgW="1587240" imgH="228600" progId="Equation.DSMT4">
                  <p:embed/>
                </p:oleObj>
              </mc:Choice>
              <mc:Fallback>
                <p:oleObj name="Equation" r:id="rId3" imgW="1587240" imgH="228600" progId="Equation.DSMT4">
                  <p:embed/>
                  <p:pic>
                    <p:nvPicPr>
                      <p:cNvPr id="0" name=""/>
                      <p:cNvPicPr>
                        <a:picLocks noChangeAspect="1" noChangeArrowheads="1"/>
                      </p:cNvPicPr>
                      <p:nvPr/>
                    </p:nvPicPr>
                    <p:blipFill>
                      <a:blip r:embed="rId4"/>
                      <a:srcRect/>
                      <a:stretch>
                        <a:fillRect/>
                      </a:stretch>
                    </p:blipFill>
                    <p:spPr bwMode="auto">
                      <a:xfrm>
                        <a:off x="610815" y="836712"/>
                        <a:ext cx="311626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2346" name="Object 10"/>
          <p:cNvGraphicFramePr>
            <a:graphicFrameLocks noChangeAspect="1"/>
          </p:cNvGraphicFramePr>
          <p:nvPr>
            <p:extLst>
              <p:ext uri="{D42A27DB-BD31-4B8C-83A1-F6EECF244321}">
                <p14:modId xmlns:p14="http://schemas.microsoft.com/office/powerpoint/2010/main" val="2086664175"/>
              </p:ext>
            </p:extLst>
          </p:nvPr>
        </p:nvGraphicFramePr>
        <p:xfrm>
          <a:off x="628278" y="1400274"/>
          <a:ext cx="3295650" cy="457200"/>
        </p:xfrm>
        <a:graphic>
          <a:graphicData uri="http://schemas.openxmlformats.org/presentationml/2006/ole">
            <mc:AlternateContent xmlns:mc="http://schemas.openxmlformats.org/markup-compatibility/2006">
              <mc:Choice xmlns:v="urn:schemas-microsoft-com:vml" Requires="v">
                <p:oleObj spid="_x0000_s187730" name="Equation" r:id="rId5" imgW="1650960" imgH="228600" progId="Equation.DSMT4">
                  <p:embed/>
                </p:oleObj>
              </mc:Choice>
              <mc:Fallback>
                <p:oleObj name="Equation" r:id="rId5" imgW="1650960" imgH="228600" progId="Equation.DSMT4">
                  <p:embed/>
                  <p:pic>
                    <p:nvPicPr>
                      <p:cNvPr id="0" name=""/>
                      <p:cNvPicPr>
                        <a:picLocks noChangeAspect="1" noChangeArrowheads="1"/>
                      </p:cNvPicPr>
                      <p:nvPr/>
                    </p:nvPicPr>
                    <p:blipFill>
                      <a:blip r:embed="rId6"/>
                      <a:srcRect/>
                      <a:stretch>
                        <a:fillRect/>
                      </a:stretch>
                    </p:blipFill>
                    <p:spPr bwMode="auto">
                      <a:xfrm>
                        <a:off x="628278" y="1400274"/>
                        <a:ext cx="329565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2344" name="Object 8"/>
          <p:cNvGraphicFramePr>
            <a:graphicFrameLocks noChangeAspect="1"/>
          </p:cNvGraphicFramePr>
          <p:nvPr>
            <p:extLst>
              <p:ext uri="{D42A27DB-BD31-4B8C-83A1-F6EECF244321}">
                <p14:modId xmlns:p14="http://schemas.microsoft.com/office/powerpoint/2010/main" val="1854053243"/>
              </p:ext>
            </p:extLst>
          </p:nvPr>
        </p:nvGraphicFramePr>
        <p:xfrm>
          <a:off x="950338" y="2492896"/>
          <a:ext cx="1871663" cy="914400"/>
        </p:xfrm>
        <a:graphic>
          <a:graphicData uri="http://schemas.openxmlformats.org/presentationml/2006/ole">
            <mc:AlternateContent xmlns:mc="http://schemas.openxmlformats.org/markup-compatibility/2006">
              <mc:Choice xmlns:v="urn:schemas-microsoft-com:vml" Requires="v">
                <p:oleObj spid="_x0000_s187731" name="Equation" r:id="rId7" imgW="952200" imgH="457200" progId="Equation.DSMT4">
                  <p:embed/>
                </p:oleObj>
              </mc:Choice>
              <mc:Fallback>
                <p:oleObj name="Equation" r:id="rId7" imgW="952200" imgH="457200" progId="Equation.DSMT4">
                  <p:embed/>
                  <p:pic>
                    <p:nvPicPr>
                      <p:cNvPr id="0" name=""/>
                      <p:cNvPicPr>
                        <a:picLocks noChangeAspect="1" noChangeArrowheads="1"/>
                      </p:cNvPicPr>
                      <p:nvPr/>
                    </p:nvPicPr>
                    <p:blipFill>
                      <a:blip r:embed="rId8"/>
                      <a:srcRect/>
                      <a:stretch>
                        <a:fillRect/>
                      </a:stretch>
                    </p:blipFill>
                    <p:spPr bwMode="auto">
                      <a:xfrm>
                        <a:off x="950338" y="2492896"/>
                        <a:ext cx="1871663"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2343" name="Object 7"/>
          <p:cNvGraphicFramePr>
            <a:graphicFrameLocks noChangeAspect="1"/>
          </p:cNvGraphicFramePr>
          <p:nvPr>
            <p:extLst>
              <p:ext uri="{D42A27DB-BD31-4B8C-83A1-F6EECF244321}">
                <p14:modId xmlns:p14="http://schemas.microsoft.com/office/powerpoint/2010/main" val="1868073122"/>
              </p:ext>
            </p:extLst>
          </p:nvPr>
        </p:nvGraphicFramePr>
        <p:xfrm>
          <a:off x="971600" y="3467073"/>
          <a:ext cx="1982788" cy="914400"/>
        </p:xfrm>
        <a:graphic>
          <a:graphicData uri="http://schemas.openxmlformats.org/presentationml/2006/ole">
            <mc:AlternateContent xmlns:mc="http://schemas.openxmlformats.org/markup-compatibility/2006">
              <mc:Choice xmlns:v="urn:schemas-microsoft-com:vml" Requires="v">
                <p:oleObj spid="_x0000_s187732" name="Equation" r:id="rId9" imgW="990360" imgH="457200" progId="Equation.DSMT4">
                  <p:embed/>
                </p:oleObj>
              </mc:Choice>
              <mc:Fallback>
                <p:oleObj name="Equation" r:id="rId9" imgW="990360" imgH="457200" progId="Equation.DSMT4">
                  <p:embed/>
                  <p:pic>
                    <p:nvPicPr>
                      <p:cNvPr id="0" name=""/>
                      <p:cNvPicPr>
                        <a:picLocks noChangeAspect="1" noChangeArrowheads="1"/>
                      </p:cNvPicPr>
                      <p:nvPr/>
                    </p:nvPicPr>
                    <p:blipFill>
                      <a:blip r:embed="rId10"/>
                      <a:srcRect/>
                      <a:stretch>
                        <a:fillRect/>
                      </a:stretch>
                    </p:blipFill>
                    <p:spPr bwMode="auto">
                      <a:xfrm>
                        <a:off x="971600" y="3467073"/>
                        <a:ext cx="1982788"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2341" name="Object 5"/>
          <p:cNvGraphicFramePr>
            <a:graphicFrameLocks noChangeAspect="1"/>
          </p:cNvGraphicFramePr>
          <p:nvPr>
            <p:extLst>
              <p:ext uri="{D42A27DB-BD31-4B8C-83A1-F6EECF244321}">
                <p14:modId xmlns:p14="http://schemas.microsoft.com/office/powerpoint/2010/main" val="102499768"/>
              </p:ext>
            </p:extLst>
          </p:nvPr>
        </p:nvGraphicFramePr>
        <p:xfrm>
          <a:off x="1071364" y="5168873"/>
          <a:ext cx="2252663" cy="457200"/>
        </p:xfrm>
        <a:graphic>
          <a:graphicData uri="http://schemas.openxmlformats.org/presentationml/2006/ole">
            <mc:AlternateContent xmlns:mc="http://schemas.openxmlformats.org/markup-compatibility/2006">
              <mc:Choice xmlns:v="urn:schemas-microsoft-com:vml" Requires="v">
                <p:oleObj spid="_x0000_s187733" name="公式" r:id="rId11" imgW="1130040" imgH="228600" progId="Equation.3">
                  <p:embed/>
                </p:oleObj>
              </mc:Choice>
              <mc:Fallback>
                <p:oleObj name="公式" r:id="rId11" imgW="113004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1364" y="5168873"/>
                        <a:ext cx="225266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2340" name="Object 4"/>
          <p:cNvGraphicFramePr>
            <a:graphicFrameLocks noChangeAspect="1"/>
          </p:cNvGraphicFramePr>
          <p:nvPr>
            <p:extLst>
              <p:ext uri="{D42A27DB-BD31-4B8C-83A1-F6EECF244321}">
                <p14:modId xmlns:p14="http://schemas.microsoft.com/office/powerpoint/2010/main" val="2379066739"/>
              </p:ext>
            </p:extLst>
          </p:nvPr>
        </p:nvGraphicFramePr>
        <p:xfrm>
          <a:off x="1053902" y="5684811"/>
          <a:ext cx="2314575" cy="457200"/>
        </p:xfrm>
        <a:graphic>
          <a:graphicData uri="http://schemas.openxmlformats.org/presentationml/2006/ole">
            <mc:AlternateContent xmlns:mc="http://schemas.openxmlformats.org/markup-compatibility/2006">
              <mc:Choice xmlns:v="urn:schemas-microsoft-com:vml" Requires="v">
                <p:oleObj spid="_x0000_s187734" name="公式" r:id="rId13" imgW="1155600" imgH="228600" progId="Equation.3">
                  <p:embed/>
                </p:oleObj>
              </mc:Choice>
              <mc:Fallback>
                <p:oleObj name="公式" r:id="rId13" imgW="11556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53902" y="5684811"/>
                        <a:ext cx="231457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2360" name="Group 24"/>
          <p:cNvGrpSpPr>
            <a:grpSpLocks/>
          </p:cNvGrpSpPr>
          <p:nvPr/>
        </p:nvGrpSpPr>
        <p:grpSpPr bwMode="auto">
          <a:xfrm>
            <a:off x="395536" y="298914"/>
            <a:ext cx="3041650" cy="492124"/>
            <a:chOff x="472" y="439"/>
            <a:chExt cx="1916" cy="310"/>
          </a:xfrm>
        </p:grpSpPr>
        <p:grpSp>
          <p:nvGrpSpPr>
            <p:cNvPr id="142359" name="Group 23"/>
            <p:cNvGrpSpPr>
              <a:grpSpLocks/>
            </p:cNvGrpSpPr>
            <p:nvPr/>
          </p:nvGrpSpPr>
          <p:grpSpPr bwMode="auto">
            <a:xfrm>
              <a:off x="736" y="439"/>
              <a:ext cx="1652" cy="310"/>
              <a:chOff x="736" y="439"/>
              <a:chExt cx="1652" cy="310"/>
            </a:xfrm>
          </p:grpSpPr>
          <p:sp>
            <p:nvSpPr>
              <p:cNvPr id="142350" name="Rectangle 14"/>
              <p:cNvSpPr>
                <a:spLocks noChangeArrowheads="1"/>
              </p:cNvSpPr>
              <p:nvPr/>
            </p:nvSpPr>
            <p:spPr bwMode="auto">
              <a:xfrm>
                <a:off x="736" y="461"/>
                <a:ext cx="165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solidFill>
                      <a:srgbClr val="C00000"/>
                    </a:solidFill>
                    <a:latin typeface="Times New Roman" panose="02020603050405020304" pitchFamily="18" charset="0"/>
                  </a:rPr>
                  <a:t>类的判决函数</a:t>
                </a:r>
                <a:r>
                  <a:rPr lang="zh-CN" altLang="en-US" sz="2400" dirty="0">
                    <a:solidFill>
                      <a:srgbClr val="000000"/>
                    </a:solidFill>
                    <a:latin typeface="Times New Roman" panose="02020603050405020304" pitchFamily="18" charset="0"/>
                  </a:rPr>
                  <a:t>：</a:t>
                </a:r>
              </a:p>
            </p:txBody>
          </p:sp>
          <p:graphicFrame>
            <p:nvGraphicFramePr>
              <p:cNvPr id="142348" name="Object 12"/>
              <p:cNvGraphicFramePr>
                <a:graphicFrameLocks noChangeAspect="1"/>
              </p:cNvGraphicFramePr>
              <p:nvPr>
                <p:extLst>
                  <p:ext uri="{D42A27DB-BD31-4B8C-83A1-F6EECF244321}">
                    <p14:modId xmlns:p14="http://schemas.microsoft.com/office/powerpoint/2010/main" val="3920871877"/>
                  </p:ext>
                </p:extLst>
              </p:nvPr>
            </p:nvGraphicFramePr>
            <p:xfrm>
              <a:off x="752" y="439"/>
              <a:ext cx="228" cy="294"/>
            </p:xfrm>
            <a:graphic>
              <a:graphicData uri="http://schemas.openxmlformats.org/presentationml/2006/ole">
                <mc:AlternateContent xmlns:mc="http://schemas.openxmlformats.org/markup-compatibility/2006">
                  <mc:Choice xmlns:v="urn:schemas-microsoft-com:vml" Requires="v">
                    <p:oleObj spid="_x0000_s187735" name="Equation" r:id="rId15" imgW="177480" imgH="228600" progId="Equation.DSMT4">
                      <p:embed/>
                    </p:oleObj>
                  </mc:Choice>
                  <mc:Fallback>
                    <p:oleObj name="Equation" r:id="rId15" imgW="177480" imgH="228600" progId="Equation.DSMT4">
                      <p:embed/>
                      <p:pic>
                        <p:nvPicPr>
                          <p:cNvPr id="0" name=""/>
                          <p:cNvPicPr>
                            <a:picLocks noChangeAspect="1" noChangeArrowheads="1"/>
                          </p:cNvPicPr>
                          <p:nvPr/>
                        </p:nvPicPr>
                        <p:blipFill>
                          <a:blip r:embed="rId16"/>
                          <a:srcRect/>
                          <a:stretch>
                            <a:fillRect/>
                          </a:stretch>
                        </p:blipFill>
                        <p:spPr bwMode="auto">
                          <a:xfrm>
                            <a:off x="752" y="439"/>
                            <a:ext cx="228" cy="2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2349" name="Rectangle 13"/>
            <p:cNvSpPr>
              <a:spLocks noChangeArrowheads="1"/>
            </p:cNvSpPr>
            <p:nvPr/>
          </p:nvSpPr>
          <p:spPr bwMode="auto">
            <a:xfrm>
              <a:off x="472" y="446"/>
              <a:ext cx="3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en-US" altLang="zh-CN" sz="2400">
                  <a:solidFill>
                    <a:srgbClr val="000000"/>
                  </a:solidFill>
                  <a:latin typeface="Times New Roman" panose="02020603050405020304" pitchFamily="18" charset="0"/>
                </a:rPr>
                <a:t>②</a:t>
              </a:r>
            </a:p>
          </p:txBody>
        </p:sp>
      </p:grpSp>
      <p:sp>
        <p:nvSpPr>
          <p:cNvPr id="142358" name="Rectangle 22"/>
          <p:cNvSpPr>
            <a:spLocks noChangeArrowheads="1"/>
          </p:cNvSpPr>
          <p:nvPr/>
        </p:nvSpPr>
        <p:spPr bwMode="auto">
          <a:xfrm>
            <a:off x="709414" y="6207695"/>
            <a:ext cx="295465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dirty="0">
                <a:solidFill>
                  <a:srgbClr val="C00000"/>
                </a:solidFill>
                <a:latin typeface="Times New Roman" panose="02020603050405020304" pitchFamily="18" charset="0"/>
              </a:rPr>
              <a:t>判决</a:t>
            </a:r>
            <a:r>
              <a:rPr lang="zh-CN" altLang="en-US" sz="2400" dirty="0" smtClean="0">
                <a:solidFill>
                  <a:srgbClr val="C00000"/>
                </a:solidFill>
                <a:latin typeface="Times New Roman" panose="02020603050405020304" pitchFamily="18" charset="0"/>
              </a:rPr>
              <a:t>界面方程</a:t>
            </a:r>
            <a:r>
              <a:rPr lang="zh-CN" altLang="en-US" sz="2400" dirty="0" smtClean="0">
                <a:solidFill>
                  <a:srgbClr val="000000"/>
                </a:solidFill>
                <a:latin typeface="Times New Roman" panose="02020603050405020304" pitchFamily="18" charset="0"/>
              </a:rPr>
              <a:t>如图。</a:t>
            </a:r>
            <a:endParaRPr lang="zh-CN" altLang="en-US" sz="2400" dirty="0">
              <a:solidFill>
                <a:srgbClr val="000000"/>
              </a:solidFill>
              <a:latin typeface="Times New Roman" panose="02020603050405020304" pitchFamily="18" charset="0"/>
            </a:endParaRPr>
          </a:p>
        </p:txBody>
      </p:sp>
      <p:grpSp>
        <p:nvGrpSpPr>
          <p:cNvPr id="142362" name="Group 26"/>
          <p:cNvGrpSpPr>
            <a:grpSpLocks/>
          </p:cNvGrpSpPr>
          <p:nvPr/>
        </p:nvGrpSpPr>
        <p:grpSpPr bwMode="auto">
          <a:xfrm>
            <a:off x="539552" y="2022448"/>
            <a:ext cx="2622550" cy="492125"/>
            <a:chOff x="736" y="439"/>
            <a:chExt cx="1652" cy="310"/>
          </a:xfrm>
        </p:grpSpPr>
        <p:sp>
          <p:nvSpPr>
            <p:cNvPr id="142363" name="Rectangle 27"/>
            <p:cNvSpPr>
              <a:spLocks noChangeArrowheads="1"/>
            </p:cNvSpPr>
            <p:nvPr/>
          </p:nvSpPr>
          <p:spPr bwMode="auto">
            <a:xfrm>
              <a:off x="736" y="461"/>
              <a:ext cx="165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solidFill>
                    <a:srgbClr val="C00000"/>
                  </a:solidFill>
                  <a:latin typeface="Times New Roman" panose="02020603050405020304" pitchFamily="18" charset="0"/>
                </a:rPr>
                <a:t>类的判决函数</a:t>
              </a:r>
              <a:r>
                <a:rPr lang="zh-CN" altLang="en-US" sz="2400" dirty="0">
                  <a:solidFill>
                    <a:srgbClr val="000000"/>
                  </a:solidFill>
                  <a:latin typeface="Times New Roman" panose="02020603050405020304" pitchFamily="18" charset="0"/>
                </a:rPr>
                <a:t>：</a:t>
              </a:r>
            </a:p>
          </p:txBody>
        </p:sp>
        <p:graphicFrame>
          <p:nvGraphicFramePr>
            <p:cNvPr id="142364" name="Object 28"/>
            <p:cNvGraphicFramePr>
              <a:graphicFrameLocks noChangeAspect="1"/>
            </p:cNvGraphicFramePr>
            <p:nvPr>
              <p:extLst>
                <p:ext uri="{D42A27DB-BD31-4B8C-83A1-F6EECF244321}">
                  <p14:modId xmlns:p14="http://schemas.microsoft.com/office/powerpoint/2010/main" val="479610459"/>
                </p:ext>
              </p:extLst>
            </p:nvPr>
          </p:nvGraphicFramePr>
          <p:xfrm>
            <a:off x="744" y="439"/>
            <a:ext cx="244" cy="293"/>
          </p:xfrm>
          <a:graphic>
            <a:graphicData uri="http://schemas.openxmlformats.org/presentationml/2006/ole">
              <mc:AlternateContent xmlns:mc="http://schemas.openxmlformats.org/markup-compatibility/2006">
                <mc:Choice xmlns:v="urn:schemas-microsoft-com:vml" Requires="v">
                  <p:oleObj spid="_x0000_s187736" name="Equation" r:id="rId17" imgW="190440" imgH="228600" progId="Equation.DSMT4">
                    <p:embed/>
                  </p:oleObj>
                </mc:Choice>
                <mc:Fallback>
                  <p:oleObj name="Equation" r:id="rId17" imgW="190440" imgH="228600" progId="Equation.DSMT4">
                    <p:embed/>
                    <p:pic>
                      <p:nvPicPr>
                        <p:cNvPr id="0" name=""/>
                        <p:cNvPicPr>
                          <a:picLocks noChangeAspect="1" noChangeArrowheads="1"/>
                        </p:cNvPicPr>
                        <p:nvPr/>
                      </p:nvPicPr>
                      <p:blipFill>
                        <a:blip r:embed="rId18"/>
                        <a:srcRect/>
                        <a:stretch>
                          <a:fillRect/>
                        </a:stretch>
                      </p:blipFill>
                      <p:spPr bwMode="auto">
                        <a:xfrm>
                          <a:off x="744" y="439"/>
                          <a:ext cx="244" cy="2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2366" name="Group 30"/>
          <p:cNvGrpSpPr>
            <a:grpSpLocks/>
          </p:cNvGrpSpPr>
          <p:nvPr/>
        </p:nvGrpSpPr>
        <p:grpSpPr bwMode="auto">
          <a:xfrm>
            <a:off x="680839" y="4567211"/>
            <a:ext cx="2622550" cy="492125"/>
            <a:chOff x="736" y="439"/>
            <a:chExt cx="1652" cy="310"/>
          </a:xfrm>
        </p:grpSpPr>
        <p:sp>
          <p:nvSpPr>
            <p:cNvPr id="142367" name="Rectangle 31"/>
            <p:cNvSpPr>
              <a:spLocks noChangeArrowheads="1"/>
            </p:cNvSpPr>
            <p:nvPr/>
          </p:nvSpPr>
          <p:spPr bwMode="auto">
            <a:xfrm>
              <a:off x="736" y="461"/>
              <a:ext cx="165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solidFill>
                    <a:srgbClr val="C00000"/>
                  </a:solidFill>
                  <a:latin typeface="Times New Roman" panose="02020603050405020304" pitchFamily="18" charset="0"/>
                </a:rPr>
                <a:t>类的判决函数</a:t>
              </a:r>
              <a:r>
                <a:rPr lang="zh-CN" altLang="en-US" sz="2400" dirty="0">
                  <a:solidFill>
                    <a:srgbClr val="000000"/>
                  </a:solidFill>
                  <a:latin typeface="Times New Roman" panose="02020603050405020304" pitchFamily="18" charset="0"/>
                </a:rPr>
                <a:t>：</a:t>
              </a:r>
            </a:p>
          </p:txBody>
        </p:sp>
        <p:graphicFrame>
          <p:nvGraphicFramePr>
            <p:cNvPr id="142368" name="Object 32"/>
            <p:cNvGraphicFramePr>
              <a:graphicFrameLocks noChangeAspect="1"/>
            </p:cNvGraphicFramePr>
            <p:nvPr>
              <p:extLst>
                <p:ext uri="{D42A27DB-BD31-4B8C-83A1-F6EECF244321}">
                  <p14:modId xmlns:p14="http://schemas.microsoft.com/office/powerpoint/2010/main" val="1605878373"/>
                </p:ext>
              </p:extLst>
            </p:nvPr>
          </p:nvGraphicFramePr>
          <p:xfrm>
            <a:off x="752" y="439"/>
            <a:ext cx="228" cy="293"/>
          </p:xfrm>
          <a:graphic>
            <a:graphicData uri="http://schemas.openxmlformats.org/presentationml/2006/ole">
              <mc:AlternateContent xmlns:mc="http://schemas.openxmlformats.org/markup-compatibility/2006">
                <mc:Choice xmlns:v="urn:schemas-microsoft-com:vml" Requires="v">
                  <p:oleObj spid="_x0000_s187737" name="Equation" r:id="rId19" imgW="177480" imgH="228600" progId="Equation.DSMT4">
                    <p:embed/>
                  </p:oleObj>
                </mc:Choice>
                <mc:Fallback>
                  <p:oleObj name="Equation" r:id="rId19" imgW="177480" imgH="228600" progId="Equation.DSMT4">
                    <p:embed/>
                    <p:pic>
                      <p:nvPicPr>
                        <p:cNvPr id="0" name=""/>
                        <p:cNvPicPr>
                          <a:picLocks noChangeAspect="1" noChangeArrowheads="1"/>
                        </p:cNvPicPr>
                        <p:nvPr/>
                      </p:nvPicPr>
                      <p:blipFill>
                        <a:blip r:embed="rId20"/>
                        <a:srcRect/>
                        <a:stretch>
                          <a:fillRect/>
                        </a:stretch>
                      </p:blipFill>
                      <p:spPr bwMode="auto">
                        <a:xfrm>
                          <a:off x="752" y="439"/>
                          <a:ext cx="228" cy="2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34" name="Group 386"/>
          <p:cNvGrpSpPr>
            <a:grpSpLocks/>
          </p:cNvGrpSpPr>
          <p:nvPr/>
        </p:nvGrpSpPr>
        <p:grpSpPr bwMode="auto">
          <a:xfrm>
            <a:off x="2987824" y="1287002"/>
            <a:ext cx="6032501" cy="5006975"/>
            <a:chOff x="2430" y="1157"/>
            <a:chExt cx="3800" cy="3154"/>
          </a:xfrm>
        </p:grpSpPr>
        <p:sp>
          <p:nvSpPr>
            <p:cNvPr id="135" name="Rectangle 387"/>
            <p:cNvSpPr>
              <a:spLocks noChangeArrowheads="1"/>
            </p:cNvSpPr>
            <p:nvPr/>
          </p:nvSpPr>
          <p:spPr bwMode="auto">
            <a:xfrm>
              <a:off x="5007" y="2276"/>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grpSp>
          <p:nvGrpSpPr>
            <p:cNvPr id="136" name="Group 388"/>
            <p:cNvGrpSpPr>
              <a:grpSpLocks/>
            </p:cNvGrpSpPr>
            <p:nvPr/>
          </p:nvGrpSpPr>
          <p:grpSpPr bwMode="auto">
            <a:xfrm>
              <a:off x="3246" y="1157"/>
              <a:ext cx="1592" cy="324"/>
              <a:chOff x="1349" y="450"/>
              <a:chExt cx="1816" cy="340"/>
            </a:xfrm>
          </p:grpSpPr>
          <p:sp>
            <p:nvSpPr>
              <p:cNvPr id="235" name="Rectangle 389"/>
              <p:cNvSpPr>
                <a:spLocks noChangeArrowheads="1"/>
              </p:cNvSpPr>
              <p:nvPr/>
            </p:nvSpPr>
            <p:spPr bwMode="auto">
              <a:xfrm>
                <a:off x="2022" y="450"/>
                <a:ext cx="75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7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236" name="Rectangle 390"/>
              <p:cNvSpPr>
                <a:spLocks noChangeArrowheads="1"/>
              </p:cNvSpPr>
              <p:nvPr/>
            </p:nvSpPr>
            <p:spPr bwMode="auto">
              <a:xfrm>
                <a:off x="2206" y="450"/>
                <a:ext cx="75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7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237" name="Rectangle 391"/>
              <p:cNvSpPr>
                <a:spLocks noChangeArrowheads="1"/>
              </p:cNvSpPr>
              <p:nvPr/>
            </p:nvSpPr>
            <p:spPr bwMode="auto">
              <a:xfrm>
                <a:off x="2403" y="521"/>
                <a:ext cx="76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0</a:t>
                </a:r>
                <a:endParaRPr lang="en-US" altLang="zh-CN" sz="2400">
                  <a:solidFill>
                    <a:srgbClr val="000000"/>
                  </a:solidFill>
                  <a:latin typeface="Times New Roman" panose="02020603050405020304" pitchFamily="18" charset="0"/>
                </a:endParaRPr>
              </a:p>
            </p:txBody>
          </p:sp>
          <p:sp>
            <p:nvSpPr>
              <p:cNvPr id="238" name="Rectangle 392"/>
              <p:cNvSpPr>
                <a:spLocks noChangeArrowheads="1"/>
              </p:cNvSpPr>
              <p:nvPr/>
            </p:nvSpPr>
            <p:spPr bwMode="auto">
              <a:xfrm>
                <a:off x="1675" y="521"/>
                <a:ext cx="73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a:t>
                </a:r>
                <a:endParaRPr lang="en-US" altLang="zh-CN" sz="2400">
                  <a:solidFill>
                    <a:srgbClr val="000000"/>
                  </a:solidFill>
                  <a:latin typeface="Times New Roman" panose="02020603050405020304" pitchFamily="18" charset="0"/>
                </a:endParaRPr>
              </a:p>
            </p:txBody>
          </p:sp>
          <p:sp>
            <p:nvSpPr>
              <p:cNvPr id="239" name="Rectangle 393"/>
              <p:cNvSpPr>
                <a:spLocks noChangeArrowheads="1"/>
              </p:cNvSpPr>
              <p:nvPr/>
            </p:nvSpPr>
            <p:spPr bwMode="auto">
              <a:xfrm>
                <a:off x="1488" y="521"/>
                <a:ext cx="73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a:t>
                </a:r>
                <a:endParaRPr lang="en-US" altLang="zh-CN" sz="2400">
                  <a:solidFill>
                    <a:srgbClr val="000000"/>
                  </a:solidFill>
                  <a:latin typeface="Times New Roman" panose="02020603050405020304" pitchFamily="18" charset="0"/>
                </a:endParaRPr>
              </a:p>
            </p:txBody>
          </p:sp>
          <p:sp>
            <p:nvSpPr>
              <p:cNvPr id="240" name="Rectangle 394"/>
              <p:cNvSpPr>
                <a:spLocks noChangeArrowheads="1"/>
              </p:cNvSpPr>
              <p:nvPr/>
            </p:nvSpPr>
            <p:spPr bwMode="auto">
              <a:xfrm>
                <a:off x="1958" y="621"/>
                <a:ext cx="725"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2</a:t>
                </a:r>
                <a:endParaRPr lang="en-US" altLang="zh-CN" sz="2400">
                  <a:solidFill>
                    <a:srgbClr val="000000"/>
                  </a:solidFill>
                  <a:latin typeface="Times New Roman" panose="02020603050405020304" pitchFamily="18" charset="0"/>
                </a:endParaRPr>
              </a:p>
            </p:txBody>
          </p:sp>
          <p:sp>
            <p:nvSpPr>
              <p:cNvPr id="241" name="Rectangle 395"/>
              <p:cNvSpPr>
                <a:spLocks noChangeArrowheads="1"/>
              </p:cNvSpPr>
              <p:nvPr/>
            </p:nvSpPr>
            <p:spPr bwMode="auto">
              <a:xfrm>
                <a:off x="1430" y="621"/>
                <a:ext cx="725"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1</a:t>
                </a:r>
                <a:endParaRPr lang="en-US" altLang="zh-CN" sz="2400">
                  <a:solidFill>
                    <a:srgbClr val="000000"/>
                  </a:solidFill>
                  <a:latin typeface="Times New Roman" panose="02020603050405020304" pitchFamily="18" charset="0"/>
                </a:endParaRPr>
              </a:p>
            </p:txBody>
          </p:sp>
          <p:sp>
            <p:nvSpPr>
              <p:cNvPr id="242" name="Rectangle 396"/>
              <p:cNvSpPr>
                <a:spLocks noChangeArrowheads="1"/>
              </p:cNvSpPr>
              <p:nvPr/>
            </p:nvSpPr>
            <p:spPr bwMode="auto">
              <a:xfrm>
                <a:off x="2281" y="502"/>
                <a:ext cx="77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243" name="Rectangle 397"/>
              <p:cNvSpPr>
                <a:spLocks noChangeArrowheads="1"/>
              </p:cNvSpPr>
              <p:nvPr/>
            </p:nvSpPr>
            <p:spPr bwMode="auto">
              <a:xfrm>
                <a:off x="1754" y="502"/>
                <a:ext cx="77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244" name="Rectangle 398"/>
              <p:cNvSpPr>
                <a:spLocks noChangeArrowheads="1"/>
              </p:cNvSpPr>
              <p:nvPr/>
            </p:nvSpPr>
            <p:spPr bwMode="auto">
              <a:xfrm>
                <a:off x="2084" y="521"/>
                <a:ext cx="7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i="1">
                    <a:solidFill>
                      <a:srgbClr val="000000"/>
                    </a:solidFill>
                    <a:latin typeface="Times New Roman" panose="02020603050405020304" pitchFamily="18" charset="0"/>
                  </a:rPr>
                  <a:t>X</a:t>
                </a:r>
                <a:endParaRPr lang="en-US" altLang="zh-CN" sz="2400" b="1">
                  <a:solidFill>
                    <a:srgbClr val="000000"/>
                  </a:solidFill>
                  <a:latin typeface="Times New Roman" panose="02020603050405020304" pitchFamily="18" charset="0"/>
                </a:endParaRPr>
              </a:p>
            </p:txBody>
          </p:sp>
          <p:sp>
            <p:nvSpPr>
              <p:cNvPr id="245" name="Rectangle 399"/>
              <p:cNvSpPr>
                <a:spLocks noChangeArrowheads="1"/>
              </p:cNvSpPr>
              <p:nvPr/>
            </p:nvSpPr>
            <p:spPr bwMode="auto">
              <a:xfrm>
                <a:off x="1867" y="521"/>
                <a:ext cx="7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246" name="Rectangle 400"/>
              <p:cNvSpPr>
                <a:spLocks noChangeArrowheads="1"/>
              </p:cNvSpPr>
              <p:nvPr/>
            </p:nvSpPr>
            <p:spPr bwMode="auto">
              <a:xfrm>
                <a:off x="1555" y="521"/>
                <a:ext cx="7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i="1">
                    <a:solidFill>
                      <a:srgbClr val="000000"/>
                    </a:solidFill>
                    <a:latin typeface="Times New Roman" panose="02020603050405020304" pitchFamily="18" charset="0"/>
                  </a:rPr>
                  <a:t>X</a:t>
                </a:r>
                <a:endParaRPr lang="en-US" altLang="zh-CN" sz="2400" b="1">
                  <a:solidFill>
                    <a:srgbClr val="000000"/>
                  </a:solidFill>
                  <a:latin typeface="Times New Roman" panose="02020603050405020304" pitchFamily="18" charset="0"/>
                </a:endParaRPr>
              </a:p>
            </p:txBody>
          </p:sp>
          <p:sp>
            <p:nvSpPr>
              <p:cNvPr id="247" name="Rectangle 401"/>
              <p:cNvSpPr>
                <a:spLocks noChangeArrowheads="1"/>
              </p:cNvSpPr>
              <p:nvPr/>
            </p:nvSpPr>
            <p:spPr bwMode="auto">
              <a:xfrm>
                <a:off x="1349" y="521"/>
                <a:ext cx="76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grpSp>
        <p:grpSp>
          <p:nvGrpSpPr>
            <p:cNvPr id="137" name="Group 402"/>
            <p:cNvGrpSpPr>
              <a:grpSpLocks/>
            </p:cNvGrpSpPr>
            <p:nvPr/>
          </p:nvGrpSpPr>
          <p:grpSpPr bwMode="auto">
            <a:xfrm>
              <a:off x="4268" y="1644"/>
              <a:ext cx="1279" cy="2062"/>
              <a:chOff x="1873" y="935"/>
              <a:chExt cx="1457" cy="2161"/>
            </a:xfrm>
          </p:grpSpPr>
          <p:sp>
            <p:nvSpPr>
              <p:cNvPr id="233" name="Freeform 403"/>
              <p:cNvSpPr>
                <a:spLocks/>
              </p:cNvSpPr>
              <p:nvPr/>
            </p:nvSpPr>
            <p:spPr bwMode="auto">
              <a:xfrm>
                <a:off x="1873" y="935"/>
                <a:ext cx="1457" cy="2161"/>
              </a:xfrm>
              <a:custGeom>
                <a:avLst/>
                <a:gdLst>
                  <a:gd name="T0" fmla="*/ 303 w 9263"/>
                  <a:gd name="T1" fmla="*/ 5717 h 13736"/>
                  <a:gd name="T2" fmla="*/ 1193 w 9263"/>
                  <a:gd name="T3" fmla="*/ 667 h 13736"/>
                  <a:gd name="T4" fmla="*/ 3744 w 9263"/>
                  <a:gd name="T5" fmla="*/ 1711 h 13736"/>
                  <a:gd name="T6" fmla="*/ 6632 w 9263"/>
                  <a:gd name="T7" fmla="*/ 3690 h 13736"/>
                  <a:gd name="T8" fmla="*/ 7734 w 9263"/>
                  <a:gd name="T9" fmla="*/ 8062 h 13736"/>
                  <a:gd name="T10" fmla="*/ 8194 w 9263"/>
                  <a:gd name="T11" fmla="*/ 13528 h 13736"/>
                  <a:gd name="T12" fmla="*/ 1315 w 9263"/>
                  <a:gd name="T13" fmla="*/ 9297 h 13736"/>
                  <a:gd name="T14" fmla="*/ 303 w 9263"/>
                  <a:gd name="T15" fmla="*/ 5717 h 137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63" h="13736">
                    <a:moveTo>
                      <a:pt x="303" y="5717"/>
                    </a:moveTo>
                    <a:cubicBezTo>
                      <a:pt x="284" y="4278"/>
                      <a:pt x="621" y="1334"/>
                      <a:pt x="1193" y="667"/>
                    </a:cubicBezTo>
                    <a:cubicBezTo>
                      <a:pt x="1765" y="0"/>
                      <a:pt x="2839" y="1208"/>
                      <a:pt x="3744" y="1711"/>
                    </a:cubicBezTo>
                    <a:cubicBezTo>
                      <a:pt x="4649" y="2213"/>
                      <a:pt x="5968" y="2631"/>
                      <a:pt x="6632" y="3690"/>
                    </a:cubicBezTo>
                    <a:cubicBezTo>
                      <a:pt x="7297" y="4748"/>
                      <a:pt x="7473" y="6424"/>
                      <a:pt x="7734" y="8062"/>
                    </a:cubicBezTo>
                    <a:cubicBezTo>
                      <a:pt x="7994" y="9700"/>
                      <a:pt x="9263" y="13320"/>
                      <a:pt x="8194" y="13528"/>
                    </a:cubicBezTo>
                    <a:cubicBezTo>
                      <a:pt x="7124" y="13736"/>
                      <a:pt x="2629" y="10598"/>
                      <a:pt x="1315" y="9297"/>
                    </a:cubicBezTo>
                    <a:cubicBezTo>
                      <a:pt x="0" y="7996"/>
                      <a:pt x="264" y="6783"/>
                      <a:pt x="303" y="5717"/>
                    </a:cubicBezTo>
                  </a:path>
                </a:pathLst>
              </a:custGeom>
              <a:solidFill>
                <a:srgbClr val="FFFFFF"/>
              </a:solidFill>
              <a:ln w="0">
                <a:solidFill>
                  <a:srgbClr val="000000"/>
                </a:solidFill>
                <a:prstDash val="solid"/>
                <a:round/>
                <a:headEnd/>
                <a:tailEnd/>
              </a:ln>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234" name="Freeform 404"/>
              <p:cNvSpPr>
                <a:spLocks/>
              </p:cNvSpPr>
              <p:nvPr/>
            </p:nvSpPr>
            <p:spPr bwMode="auto">
              <a:xfrm>
                <a:off x="1873" y="935"/>
                <a:ext cx="1457" cy="2161"/>
              </a:xfrm>
              <a:custGeom>
                <a:avLst/>
                <a:gdLst>
                  <a:gd name="T0" fmla="*/ 48 w 1457"/>
                  <a:gd name="T1" fmla="*/ 899 h 2161"/>
                  <a:gd name="T2" fmla="*/ 188 w 1457"/>
                  <a:gd name="T3" fmla="*/ 105 h 2161"/>
                  <a:gd name="T4" fmla="*/ 589 w 1457"/>
                  <a:gd name="T5" fmla="*/ 269 h 2161"/>
                  <a:gd name="T6" fmla="*/ 1043 w 1457"/>
                  <a:gd name="T7" fmla="*/ 580 h 2161"/>
                  <a:gd name="T8" fmla="*/ 1217 w 1457"/>
                  <a:gd name="T9" fmla="*/ 1268 h 2161"/>
                  <a:gd name="T10" fmla="*/ 1289 w 1457"/>
                  <a:gd name="T11" fmla="*/ 2128 h 2161"/>
                  <a:gd name="T12" fmla="*/ 207 w 1457"/>
                  <a:gd name="T13" fmla="*/ 1462 h 2161"/>
                  <a:gd name="T14" fmla="*/ 48 w 1457"/>
                  <a:gd name="T15" fmla="*/ 899 h 2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7" h="2161">
                    <a:moveTo>
                      <a:pt x="48" y="899"/>
                    </a:moveTo>
                    <a:cubicBezTo>
                      <a:pt x="45" y="673"/>
                      <a:pt x="98" y="210"/>
                      <a:pt x="188" y="105"/>
                    </a:cubicBezTo>
                    <a:cubicBezTo>
                      <a:pt x="278" y="0"/>
                      <a:pt x="447" y="190"/>
                      <a:pt x="589" y="269"/>
                    </a:cubicBezTo>
                    <a:cubicBezTo>
                      <a:pt x="731" y="348"/>
                      <a:pt x="939" y="414"/>
                      <a:pt x="1043" y="580"/>
                    </a:cubicBezTo>
                    <a:cubicBezTo>
                      <a:pt x="1148" y="747"/>
                      <a:pt x="1176" y="1010"/>
                      <a:pt x="1217" y="1268"/>
                    </a:cubicBezTo>
                    <a:cubicBezTo>
                      <a:pt x="1258" y="1526"/>
                      <a:pt x="1457" y="2095"/>
                      <a:pt x="1289" y="2128"/>
                    </a:cubicBezTo>
                    <a:cubicBezTo>
                      <a:pt x="1121" y="2161"/>
                      <a:pt x="414" y="1667"/>
                      <a:pt x="207" y="1462"/>
                    </a:cubicBezTo>
                    <a:cubicBezTo>
                      <a:pt x="0" y="1258"/>
                      <a:pt x="41" y="1067"/>
                      <a:pt x="48" y="899"/>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grpSp>
        <p:grpSp>
          <p:nvGrpSpPr>
            <p:cNvPr id="138" name="Group 405"/>
            <p:cNvGrpSpPr>
              <a:grpSpLocks/>
            </p:cNvGrpSpPr>
            <p:nvPr/>
          </p:nvGrpSpPr>
          <p:grpSpPr bwMode="auto">
            <a:xfrm>
              <a:off x="3335" y="3356"/>
              <a:ext cx="1633" cy="881"/>
              <a:chOff x="811" y="2810"/>
              <a:chExt cx="1860" cy="923"/>
            </a:xfrm>
          </p:grpSpPr>
          <p:sp>
            <p:nvSpPr>
              <p:cNvPr id="231" name="Freeform 406"/>
              <p:cNvSpPr>
                <a:spLocks/>
              </p:cNvSpPr>
              <p:nvPr/>
            </p:nvSpPr>
            <p:spPr bwMode="auto">
              <a:xfrm>
                <a:off x="811" y="2810"/>
                <a:ext cx="1860" cy="923"/>
              </a:xfrm>
              <a:custGeom>
                <a:avLst/>
                <a:gdLst>
                  <a:gd name="T0" fmla="*/ 9626 w 11820"/>
                  <a:gd name="T1" fmla="*/ 4844 h 5867"/>
                  <a:gd name="T2" fmla="*/ 5114 w 11820"/>
                  <a:gd name="T3" fmla="*/ 5803 h 5867"/>
                  <a:gd name="T4" fmla="*/ 601 w 11820"/>
                  <a:gd name="T5" fmla="*/ 5228 h 5867"/>
                  <a:gd name="T6" fmla="*/ 1504 w 11820"/>
                  <a:gd name="T7" fmla="*/ 3183 h 5867"/>
                  <a:gd name="T8" fmla="*/ 4596 w 11820"/>
                  <a:gd name="T9" fmla="*/ 460 h 5867"/>
                  <a:gd name="T10" fmla="*/ 7035 w 11820"/>
                  <a:gd name="T11" fmla="*/ 418 h 5867"/>
                  <a:gd name="T12" fmla="*/ 10167 w 11820"/>
                  <a:gd name="T13" fmla="*/ 2288 h 5867"/>
                  <a:gd name="T14" fmla="*/ 11732 w 11820"/>
                  <a:gd name="T15" fmla="*/ 4205 h 5867"/>
                  <a:gd name="T16" fmla="*/ 9626 w 11820"/>
                  <a:gd name="T17" fmla="*/ 4844 h 5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20" h="5867">
                    <a:moveTo>
                      <a:pt x="9626" y="4844"/>
                    </a:moveTo>
                    <a:cubicBezTo>
                      <a:pt x="8435" y="5070"/>
                      <a:pt x="6618" y="5739"/>
                      <a:pt x="5114" y="5803"/>
                    </a:cubicBezTo>
                    <a:cubicBezTo>
                      <a:pt x="3610" y="5867"/>
                      <a:pt x="1203" y="5667"/>
                      <a:pt x="601" y="5228"/>
                    </a:cubicBezTo>
                    <a:cubicBezTo>
                      <a:pt x="0" y="4789"/>
                      <a:pt x="838" y="3979"/>
                      <a:pt x="1504" y="3183"/>
                    </a:cubicBezTo>
                    <a:cubicBezTo>
                      <a:pt x="2170" y="2386"/>
                      <a:pt x="3674" y="920"/>
                      <a:pt x="4596" y="460"/>
                    </a:cubicBezTo>
                    <a:cubicBezTo>
                      <a:pt x="5519" y="0"/>
                      <a:pt x="6108" y="115"/>
                      <a:pt x="7035" y="418"/>
                    </a:cubicBezTo>
                    <a:cubicBezTo>
                      <a:pt x="7961" y="720"/>
                      <a:pt x="9385" y="1657"/>
                      <a:pt x="10167" y="2288"/>
                    </a:cubicBezTo>
                    <a:cubicBezTo>
                      <a:pt x="10949" y="2919"/>
                      <a:pt x="11820" y="3779"/>
                      <a:pt x="11732" y="4205"/>
                    </a:cubicBezTo>
                    <a:cubicBezTo>
                      <a:pt x="11643" y="4631"/>
                      <a:pt x="10063" y="4712"/>
                      <a:pt x="9626" y="4844"/>
                    </a:cubicBezTo>
                  </a:path>
                </a:pathLst>
              </a:custGeom>
              <a:solidFill>
                <a:srgbClr val="FFFFFF"/>
              </a:solidFill>
              <a:ln w="0">
                <a:solidFill>
                  <a:srgbClr val="000000"/>
                </a:solidFill>
                <a:prstDash val="solid"/>
                <a:round/>
                <a:headEnd/>
                <a:tailEnd/>
              </a:ln>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232" name="Freeform 407"/>
              <p:cNvSpPr>
                <a:spLocks/>
              </p:cNvSpPr>
              <p:nvPr/>
            </p:nvSpPr>
            <p:spPr bwMode="auto">
              <a:xfrm>
                <a:off x="811" y="2810"/>
                <a:ext cx="1860" cy="923"/>
              </a:xfrm>
              <a:custGeom>
                <a:avLst/>
                <a:gdLst>
                  <a:gd name="T0" fmla="*/ 1514 w 1860"/>
                  <a:gd name="T1" fmla="*/ 762 h 923"/>
                  <a:gd name="T2" fmla="*/ 804 w 1860"/>
                  <a:gd name="T3" fmla="*/ 913 h 923"/>
                  <a:gd name="T4" fmla="*/ 94 w 1860"/>
                  <a:gd name="T5" fmla="*/ 823 h 923"/>
                  <a:gd name="T6" fmla="*/ 236 w 1860"/>
                  <a:gd name="T7" fmla="*/ 501 h 923"/>
                  <a:gd name="T8" fmla="*/ 723 w 1860"/>
                  <a:gd name="T9" fmla="*/ 72 h 923"/>
                  <a:gd name="T10" fmla="*/ 1107 w 1860"/>
                  <a:gd name="T11" fmla="*/ 66 h 923"/>
                  <a:gd name="T12" fmla="*/ 1600 w 1860"/>
                  <a:gd name="T13" fmla="*/ 360 h 923"/>
                  <a:gd name="T14" fmla="*/ 1846 w 1860"/>
                  <a:gd name="T15" fmla="*/ 662 h 923"/>
                  <a:gd name="T16" fmla="*/ 1514 w 1860"/>
                  <a:gd name="T17" fmla="*/ 762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0" h="923">
                    <a:moveTo>
                      <a:pt x="1514" y="762"/>
                    </a:moveTo>
                    <a:cubicBezTo>
                      <a:pt x="1327" y="798"/>
                      <a:pt x="1041" y="903"/>
                      <a:pt x="804" y="913"/>
                    </a:cubicBezTo>
                    <a:cubicBezTo>
                      <a:pt x="568" y="923"/>
                      <a:pt x="189" y="892"/>
                      <a:pt x="94" y="823"/>
                    </a:cubicBezTo>
                    <a:cubicBezTo>
                      <a:pt x="0" y="753"/>
                      <a:pt x="132" y="626"/>
                      <a:pt x="236" y="501"/>
                    </a:cubicBezTo>
                    <a:cubicBezTo>
                      <a:pt x="341" y="375"/>
                      <a:pt x="578" y="145"/>
                      <a:pt x="723" y="72"/>
                    </a:cubicBezTo>
                    <a:cubicBezTo>
                      <a:pt x="868" y="0"/>
                      <a:pt x="961" y="18"/>
                      <a:pt x="1107" y="66"/>
                    </a:cubicBezTo>
                    <a:cubicBezTo>
                      <a:pt x="1252" y="113"/>
                      <a:pt x="1477" y="261"/>
                      <a:pt x="1600" y="360"/>
                    </a:cubicBezTo>
                    <a:cubicBezTo>
                      <a:pt x="1723" y="459"/>
                      <a:pt x="1860" y="595"/>
                      <a:pt x="1846" y="662"/>
                    </a:cubicBezTo>
                    <a:cubicBezTo>
                      <a:pt x="1832" y="729"/>
                      <a:pt x="1583" y="741"/>
                      <a:pt x="1514" y="762"/>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grpSp>
        <p:grpSp>
          <p:nvGrpSpPr>
            <p:cNvPr id="139" name="Group 408"/>
            <p:cNvGrpSpPr>
              <a:grpSpLocks/>
            </p:cNvGrpSpPr>
            <p:nvPr/>
          </p:nvGrpSpPr>
          <p:grpSpPr bwMode="auto">
            <a:xfrm>
              <a:off x="2787" y="1716"/>
              <a:ext cx="1272" cy="1985"/>
              <a:chOff x="186" y="1020"/>
              <a:chExt cx="1450" cy="2081"/>
            </a:xfrm>
          </p:grpSpPr>
          <p:sp>
            <p:nvSpPr>
              <p:cNvPr id="229" name="Freeform 409"/>
              <p:cNvSpPr>
                <a:spLocks/>
              </p:cNvSpPr>
              <p:nvPr/>
            </p:nvSpPr>
            <p:spPr bwMode="auto">
              <a:xfrm>
                <a:off x="186" y="1020"/>
                <a:ext cx="1450" cy="2081"/>
              </a:xfrm>
              <a:custGeom>
                <a:avLst/>
                <a:gdLst>
                  <a:gd name="T0" fmla="*/ 4037 w 9214"/>
                  <a:gd name="T1" fmla="*/ 874 h 13229"/>
                  <a:gd name="T2" fmla="*/ 7225 w 9214"/>
                  <a:gd name="T3" fmla="*/ 458 h 13229"/>
                  <a:gd name="T4" fmla="*/ 7912 w 9214"/>
                  <a:gd name="T5" fmla="*/ 3626 h 13229"/>
                  <a:gd name="T6" fmla="*/ 8171 w 9214"/>
                  <a:gd name="T7" fmla="*/ 8354 h 13229"/>
                  <a:gd name="T8" fmla="*/ 1650 w 9214"/>
                  <a:gd name="T9" fmla="*/ 12923 h 13229"/>
                  <a:gd name="T10" fmla="*/ 62 w 9214"/>
                  <a:gd name="T11" fmla="*/ 6512 h 13229"/>
                  <a:gd name="T12" fmla="*/ 2026 w 9214"/>
                  <a:gd name="T13" fmla="*/ 1733 h 13229"/>
                  <a:gd name="T14" fmla="*/ 4037 w 9214"/>
                  <a:gd name="T15" fmla="*/ 874 h 13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14" h="13229">
                    <a:moveTo>
                      <a:pt x="4037" y="874"/>
                    </a:moveTo>
                    <a:cubicBezTo>
                      <a:pt x="4902" y="661"/>
                      <a:pt x="6581" y="0"/>
                      <a:pt x="7225" y="458"/>
                    </a:cubicBezTo>
                    <a:cubicBezTo>
                      <a:pt x="7869" y="917"/>
                      <a:pt x="7755" y="2311"/>
                      <a:pt x="7912" y="3626"/>
                    </a:cubicBezTo>
                    <a:cubicBezTo>
                      <a:pt x="8070" y="4941"/>
                      <a:pt x="9214" y="6806"/>
                      <a:pt x="8171" y="8354"/>
                    </a:cubicBezTo>
                    <a:cubicBezTo>
                      <a:pt x="7128" y="9903"/>
                      <a:pt x="3002" y="13229"/>
                      <a:pt x="1650" y="12923"/>
                    </a:cubicBezTo>
                    <a:cubicBezTo>
                      <a:pt x="297" y="12616"/>
                      <a:pt x="0" y="8376"/>
                      <a:pt x="62" y="6512"/>
                    </a:cubicBezTo>
                    <a:cubicBezTo>
                      <a:pt x="124" y="4648"/>
                      <a:pt x="1366" y="2673"/>
                      <a:pt x="2026" y="1733"/>
                    </a:cubicBezTo>
                    <a:cubicBezTo>
                      <a:pt x="2687" y="793"/>
                      <a:pt x="3171" y="1086"/>
                      <a:pt x="4037" y="874"/>
                    </a:cubicBezTo>
                  </a:path>
                </a:pathLst>
              </a:custGeom>
              <a:solidFill>
                <a:srgbClr val="FFFFFF"/>
              </a:solidFill>
              <a:ln w="0">
                <a:solidFill>
                  <a:srgbClr val="000000"/>
                </a:solidFill>
                <a:prstDash val="solid"/>
                <a:round/>
                <a:headEnd/>
                <a:tailEnd/>
              </a:ln>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230" name="Freeform 410"/>
              <p:cNvSpPr>
                <a:spLocks/>
              </p:cNvSpPr>
              <p:nvPr/>
            </p:nvSpPr>
            <p:spPr bwMode="auto">
              <a:xfrm>
                <a:off x="186" y="1020"/>
                <a:ext cx="1450" cy="2081"/>
              </a:xfrm>
              <a:custGeom>
                <a:avLst/>
                <a:gdLst>
                  <a:gd name="T0" fmla="*/ 636 w 1450"/>
                  <a:gd name="T1" fmla="*/ 137 h 2081"/>
                  <a:gd name="T2" fmla="*/ 1137 w 1450"/>
                  <a:gd name="T3" fmla="*/ 72 h 2081"/>
                  <a:gd name="T4" fmla="*/ 1245 w 1450"/>
                  <a:gd name="T5" fmla="*/ 570 h 2081"/>
                  <a:gd name="T6" fmla="*/ 1286 w 1450"/>
                  <a:gd name="T7" fmla="*/ 1314 h 2081"/>
                  <a:gd name="T8" fmla="*/ 260 w 1450"/>
                  <a:gd name="T9" fmla="*/ 2033 h 2081"/>
                  <a:gd name="T10" fmla="*/ 10 w 1450"/>
                  <a:gd name="T11" fmla="*/ 1024 h 2081"/>
                  <a:gd name="T12" fmla="*/ 319 w 1450"/>
                  <a:gd name="T13" fmla="*/ 272 h 2081"/>
                  <a:gd name="T14" fmla="*/ 636 w 1450"/>
                  <a:gd name="T15" fmla="*/ 137 h 20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0" h="2081">
                    <a:moveTo>
                      <a:pt x="636" y="137"/>
                    </a:moveTo>
                    <a:cubicBezTo>
                      <a:pt x="772" y="104"/>
                      <a:pt x="1036" y="0"/>
                      <a:pt x="1137" y="72"/>
                    </a:cubicBezTo>
                    <a:cubicBezTo>
                      <a:pt x="1239" y="144"/>
                      <a:pt x="1221" y="363"/>
                      <a:pt x="1245" y="570"/>
                    </a:cubicBezTo>
                    <a:cubicBezTo>
                      <a:pt x="1270" y="777"/>
                      <a:pt x="1450" y="1070"/>
                      <a:pt x="1286" y="1314"/>
                    </a:cubicBezTo>
                    <a:cubicBezTo>
                      <a:pt x="1122" y="1558"/>
                      <a:pt x="473" y="2081"/>
                      <a:pt x="260" y="2033"/>
                    </a:cubicBezTo>
                    <a:cubicBezTo>
                      <a:pt x="47" y="1984"/>
                      <a:pt x="0" y="1317"/>
                      <a:pt x="10" y="1024"/>
                    </a:cubicBezTo>
                    <a:cubicBezTo>
                      <a:pt x="20" y="731"/>
                      <a:pt x="215" y="420"/>
                      <a:pt x="319" y="272"/>
                    </a:cubicBezTo>
                    <a:cubicBezTo>
                      <a:pt x="423" y="124"/>
                      <a:pt x="499" y="170"/>
                      <a:pt x="636" y="137"/>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grpSp>
        <p:sp>
          <p:nvSpPr>
            <p:cNvPr id="140" name="Line 411"/>
            <p:cNvSpPr>
              <a:spLocks noChangeShapeType="1"/>
            </p:cNvSpPr>
            <p:nvPr/>
          </p:nvSpPr>
          <p:spPr bwMode="auto">
            <a:xfrm flipH="1" flipV="1">
              <a:off x="4149" y="3269"/>
              <a:ext cx="1110" cy="644"/>
            </a:xfrm>
            <a:prstGeom prst="line">
              <a:avLst/>
            </a:prstGeom>
            <a:noFill/>
            <a:ln w="100013">
              <a:solidFill>
                <a:srgbClr val="9933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1" name="Line 412"/>
            <p:cNvSpPr>
              <a:spLocks noChangeShapeType="1"/>
            </p:cNvSpPr>
            <p:nvPr/>
          </p:nvSpPr>
          <p:spPr bwMode="auto">
            <a:xfrm flipV="1">
              <a:off x="3188" y="3270"/>
              <a:ext cx="987" cy="643"/>
            </a:xfrm>
            <a:prstGeom prst="line">
              <a:avLst/>
            </a:prstGeom>
            <a:noFill/>
            <a:ln w="100013">
              <a:solidFill>
                <a:srgbClr val="9933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2" name="Line 413"/>
            <p:cNvSpPr>
              <a:spLocks noChangeShapeType="1"/>
            </p:cNvSpPr>
            <p:nvPr/>
          </p:nvSpPr>
          <p:spPr bwMode="auto">
            <a:xfrm flipH="1" flipV="1">
              <a:off x="4212" y="3221"/>
              <a:ext cx="1014" cy="596"/>
            </a:xfrm>
            <a:prstGeom prst="line">
              <a:avLst/>
            </a:prstGeom>
            <a:noFill/>
            <a:ln w="100013">
              <a:solidFill>
                <a:srgbClr val="FF99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3" name="Line 414"/>
            <p:cNvSpPr>
              <a:spLocks noChangeShapeType="1"/>
            </p:cNvSpPr>
            <p:nvPr/>
          </p:nvSpPr>
          <p:spPr bwMode="auto">
            <a:xfrm flipV="1">
              <a:off x="3117" y="3218"/>
              <a:ext cx="1015" cy="654"/>
            </a:xfrm>
            <a:prstGeom prst="line">
              <a:avLst/>
            </a:prstGeom>
            <a:noFill/>
            <a:ln w="100013">
              <a:solidFill>
                <a:srgbClr val="008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4" name="Line 415"/>
            <p:cNvSpPr>
              <a:spLocks noChangeShapeType="1"/>
            </p:cNvSpPr>
            <p:nvPr/>
          </p:nvSpPr>
          <p:spPr bwMode="auto">
            <a:xfrm flipH="1" flipV="1">
              <a:off x="4130" y="1597"/>
              <a:ext cx="3" cy="1630"/>
            </a:xfrm>
            <a:prstGeom prst="line">
              <a:avLst/>
            </a:prstGeom>
            <a:noFill/>
            <a:ln w="100013">
              <a:solidFill>
                <a:srgbClr val="008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5" name="Line 416"/>
            <p:cNvSpPr>
              <a:spLocks noChangeShapeType="1"/>
            </p:cNvSpPr>
            <p:nvPr/>
          </p:nvSpPr>
          <p:spPr bwMode="auto">
            <a:xfrm flipH="1" flipV="1">
              <a:off x="4166" y="1499"/>
              <a:ext cx="1" cy="269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6" name="Line 417"/>
            <p:cNvSpPr>
              <a:spLocks noChangeShapeType="1"/>
            </p:cNvSpPr>
            <p:nvPr/>
          </p:nvSpPr>
          <p:spPr bwMode="auto">
            <a:xfrm>
              <a:off x="2928" y="2528"/>
              <a:ext cx="2459" cy="141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7" name="Line 418"/>
            <p:cNvSpPr>
              <a:spLocks noChangeShapeType="1"/>
            </p:cNvSpPr>
            <p:nvPr/>
          </p:nvSpPr>
          <p:spPr bwMode="auto">
            <a:xfrm flipV="1">
              <a:off x="3027" y="2279"/>
              <a:ext cx="2616" cy="169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grpSp>
          <p:nvGrpSpPr>
            <p:cNvPr id="148" name="Group 419"/>
            <p:cNvGrpSpPr>
              <a:grpSpLocks/>
            </p:cNvGrpSpPr>
            <p:nvPr/>
          </p:nvGrpSpPr>
          <p:grpSpPr bwMode="auto">
            <a:xfrm>
              <a:off x="3688" y="3605"/>
              <a:ext cx="989" cy="484"/>
              <a:chOff x="1212" y="3116"/>
              <a:chExt cx="1129" cy="508"/>
            </a:xfrm>
          </p:grpSpPr>
          <p:sp>
            <p:nvSpPr>
              <p:cNvPr id="219" name="Rectangle 420"/>
              <p:cNvSpPr>
                <a:spLocks noChangeArrowheads="1"/>
              </p:cNvSpPr>
              <p:nvPr/>
            </p:nvSpPr>
            <p:spPr bwMode="auto">
              <a:xfrm>
                <a:off x="1619" y="3469"/>
                <a:ext cx="722"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2</a:t>
                </a:r>
                <a:endParaRPr lang="en-US" altLang="zh-CN" sz="2400">
                  <a:solidFill>
                    <a:srgbClr val="000000"/>
                  </a:solidFill>
                  <a:latin typeface="Times New Roman" panose="02020603050405020304" pitchFamily="18" charset="0"/>
                </a:endParaRPr>
              </a:p>
            </p:txBody>
          </p:sp>
          <p:sp>
            <p:nvSpPr>
              <p:cNvPr id="220" name="Rectangle 421"/>
              <p:cNvSpPr>
                <a:spLocks noChangeArrowheads="1"/>
              </p:cNvSpPr>
              <p:nvPr/>
            </p:nvSpPr>
            <p:spPr bwMode="auto">
              <a:xfrm>
                <a:off x="1300" y="3469"/>
                <a:ext cx="721"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3</a:t>
                </a:r>
                <a:endParaRPr lang="en-US" altLang="zh-CN" sz="2400">
                  <a:solidFill>
                    <a:srgbClr val="000000"/>
                  </a:solidFill>
                  <a:latin typeface="Times New Roman" panose="02020603050405020304" pitchFamily="18" charset="0"/>
                </a:endParaRPr>
              </a:p>
            </p:txBody>
          </p:sp>
          <p:sp>
            <p:nvSpPr>
              <p:cNvPr id="221" name="Rectangle 422"/>
              <p:cNvSpPr>
                <a:spLocks noChangeArrowheads="1"/>
              </p:cNvSpPr>
              <p:nvPr/>
            </p:nvSpPr>
            <p:spPr bwMode="auto">
              <a:xfrm>
                <a:off x="1610" y="3233"/>
                <a:ext cx="722"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1</a:t>
                </a:r>
                <a:endParaRPr lang="en-US" altLang="zh-CN" sz="2400">
                  <a:solidFill>
                    <a:srgbClr val="000000"/>
                  </a:solidFill>
                  <a:latin typeface="Times New Roman" panose="02020603050405020304" pitchFamily="18" charset="0"/>
                </a:endParaRPr>
              </a:p>
            </p:txBody>
          </p:sp>
          <p:sp>
            <p:nvSpPr>
              <p:cNvPr id="222" name="Rectangle 423"/>
              <p:cNvSpPr>
                <a:spLocks noChangeArrowheads="1"/>
              </p:cNvSpPr>
              <p:nvPr/>
            </p:nvSpPr>
            <p:spPr bwMode="auto">
              <a:xfrm>
                <a:off x="1300" y="3233"/>
                <a:ext cx="721"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3</a:t>
                </a:r>
                <a:endParaRPr lang="en-US" altLang="zh-CN" sz="2400">
                  <a:solidFill>
                    <a:srgbClr val="000000"/>
                  </a:solidFill>
                  <a:latin typeface="Times New Roman" panose="02020603050405020304" pitchFamily="18" charset="0"/>
                </a:endParaRPr>
              </a:p>
            </p:txBody>
          </p:sp>
          <p:sp>
            <p:nvSpPr>
              <p:cNvPr id="223" name="Rectangle 424"/>
              <p:cNvSpPr>
                <a:spLocks noChangeArrowheads="1"/>
              </p:cNvSpPr>
              <p:nvPr/>
            </p:nvSpPr>
            <p:spPr bwMode="auto">
              <a:xfrm>
                <a:off x="1530" y="3372"/>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224" name="Rectangle 425"/>
              <p:cNvSpPr>
                <a:spLocks noChangeArrowheads="1"/>
              </p:cNvSpPr>
              <p:nvPr/>
            </p:nvSpPr>
            <p:spPr bwMode="auto">
              <a:xfrm>
                <a:off x="1212" y="3369"/>
                <a:ext cx="76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225" name="Rectangle 426"/>
              <p:cNvSpPr>
                <a:spLocks noChangeArrowheads="1"/>
              </p:cNvSpPr>
              <p:nvPr/>
            </p:nvSpPr>
            <p:spPr bwMode="auto">
              <a:xfrm>
                <a:off x="1530" y="3132"/>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226" name="Rectangle 427"/>
              <p:cNvSpPr>
                <a:spLocks noChangeArrowheads="1"/>
              </p:cNvSpPr>
              <p:nvPr/>
            </p:nvSpPr>
            <p:spPr bwMode="auto">
              <a:xfrm>
                <a:off x="1212" y="3132"/>
                <a:ext cx="76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227" name="Rectangle 428"/>
              <p:cNvSpPr>
                <a:spLocks noChangeArrowheads="1"/>
              </p:cNvSpPr>
              <p:nvPr/>
            </p:nvSpPr>
            <p:spPr bwMode="auto">
              <a:xfrm>
                <a:off x="1401" y="3355"/>
                <a:ext cx="7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&gt;</a:t>
                </a:r>
                <a:endParaRPr lang="en-US" altLang="zh-CN" sz="2400">
                  <a:solidFill>
                    <a:srgbClr val="000000"/>
                  </a:solidFill>
                  <a:latin typeface="Times New Roman" panose="02020603050405020304" pitchFamily="18" charset="0"/>
                </a:endParaRPr>
              </a:p>
            </p:txBody>
          </p:sp>
          <p:sp>
            <p:nvSpPr>
              <p:cNvPr id="228" name="Rectangle 429"/>
              <p:cNvSpPr>
                <a:spLocks noChangeArrowheads="1"/>
              </p:cNvSpPr>
              <p:nvPr/>
            </p:nvSpPr>
            <p:spPr bwMode="auto">
              <a:xfrm>
                <a:off x="1401" y="3116"/>
                <a:ext cx="7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&gt;</a:t>
                </a:r>
                <a:endParaRPr lang="en-US" altLang="zh-CN" sz="2400">
                  <a:solidFill>
                    <a:srgbClr val="000000"/>
                  </a:solidFill>
                  <a:latin typeface="Times New Roman" panose="02020603050405020304" pitchFamily="18" charset="0"/>
                </a:endParaRPr>
              </a:p>
            </p:txBody>
          </p:sp>
        </p:grpSp>
        <p:sp>
          <p:nvSpPr>
            <p:cNvPr id="149" name="Freeform 430"/>
            <p:cNvSpPr>
              <a:spLocks noEditPoints="1"/>
            </p:cNvSpPr>
            <p:nvPr/>
          </p:nvSpPr>
          <p:spPr bwMode="auto">
            <a:xfrm>
              <a:off x="2953" y="3637"/>
              <a:ext cx="2991" cy="61"/>
            </a:xfrm>
            <a:custGeom>
              <a:avLst/>
              <a:gdLst>
                <a:gd name="T0" fmla="*/ 0 w 3408"/>
                <a:gd name="T1" fmla="*/ 27 h 63"/>
                <a:gd name="T2" fmla="*/ 3355 w 3408"/>
                <a:gd name="T3" fmla="*/ 27 h 63"/>
                <a:gd name="T4" fmla="*/ 3355 w 3408"/>
                <a:gd name="T5" fmla="*/ 37 h 63"/>
                <a:gd name="T6" fmla="*/ 0 w 3408"/>
                <a:gd name="T7" fmla="*/ 37 h 63"/>
                <a:gd name="T8" fmla="*/ 0 w 3408"/>
                <a:gd name="T9" fmla="*/ 27 h 63"/>
                <a:gd name="T10" fmla="*/ 3345 w 3408"/>
                <a:gd name="T11" fmla="*/ 0 h 63"/>
                <a:gd name="T12" fmla="*/ 3408 w 3408"/>
                <a:gd name="T13" fmla="*/ 32 h 63"/>
                <a:gd name="T14" fmla="*/ 3345 w 3408"/>
                <a:gd name="T15" fmla="*/ 63 h 63"/>
                <a:gd name="T16" fmla="*/ 3345 w 340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8" h="63">
                  <a:moveTo>
                    <a:pt x="0" y="27"/>
                  </a:moveTo>
                  <a:lnTo>
                    <a:pt x="3355" y="27"/>
                  </a:lnTo>
                  <a:lnTo>
                    <a:pt x="3355" y="37"/>
                  </a:lnTo>
                  <a:lnTo>
                    <a:pt x="0" y="37"/>
                  </a:lnTo>
                  <a:lnTo>
                    <a:pt x="0" y="27"/>
                  </a:lnTo>
                  <a:close/>
                  <a:moveTo>
                    <a:pt x="3345" y="0"/>
                  </a:moveTo>
                  <a:lnTo>
                    <a:pt x="3408" y="32"/>
                  </a:lnTo>
                  <a:lnTo>
                    <a:pt x="3345" y="63"/>
                  </a:lnTo>
                  <a:lnTo>
                    <a:pt x="3345" y="0"/>
                  </a:lnTo>
                  <a:close/>
                </a:path>
              </a:pathLst>
            </a:custGeom>
            <a:solidFill>
              <a:srgbClr val="000000"/>
            </a:solidFill>
            <a:ln w="1588" cap="flat">
              <a:solidFill>
                <a:srgbClr val="000000"/>
              </a:solidFill>
              <a:prstDash val="solid"/>
              <a:bevel/>
              <a:headEnd/>
              <a:tailEnd/>
            </a:ln>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50" name="Freeform 431"/>
            <p:cNvSpPr>
              <a:spLocks noEditPoints="1"/>
            </p:cNvSpPr>
            <p:nvPr/>
          </p:nvSpPr>
          <p:spPr bwMode="auto">
            <a:xfrm>
              <a:off x="3466" y="1425"/>
              <a:ext cx="56" cy="2885"/>
            </a:xfrm>
            <a:custGeom>
              <a:avLst/>
              <a:gdLst>
                <a:gd name="T0" fmla="*/ 28 w 63"/>
                <a:gd name="T1" fmla="*/ 3024 h 3024"/>
                <a:gd name="T2" fmla="*/ 26 w 63"/>
                <a:gd name="T3" fmla="*/ 53 h 3024"/>
                <a:gd name="T4" fmla="*/ 36 w 63"/>
                <a:gd name="T5" fmla="*/ 52 h 3024"/>
                <a:gd name="T6" fmla="*/ 38 w 63"/>
                <a:gd name="T7" fmla="*/ 3024 h 3024"/>
                <a:gd name="T8" fmla="*/ 28 w 63"/>
                <a:gd name="T9" fmla="*/ 3024 h 3024"/>
                <a:gd name="T10" fmla="*/ 0 w 63"/>
                <a:gd name="T11" fmla="*/ 63 h 3024"/>
                <a:gd name="T12" fmla="*/ 31 w 63"/>
                <a:gd name="T13" fmla="*/ 0 h 3024"/>
                <a:gd name="T14" fmla="*/ 63 w 63"/>
                <a:gd name="T15" fmla="*/ 63 h 3024"/>
                <a:gd name="T16" fmla="*/ 0 w 63"/>
                <a:gd name="T17" fmla="*/ 63 h 3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024">
                  <a:moveTo>
                    <a:pt x="28" y="3024"/>
                  </a:moveTo>
                  <a:lnTo>
                    <a:pt x="26" y="53"/>
                  </a:lnTo>
                  <a:lnTo>
                    <a:pt x="36" y="52"/>
                  </a:lnTo>
                  <a:lnTo>
                    <a:pt x="38" y="3024"/>
                  </a:lnTo>
                  <a:lnTo>
                    <a:pt x="28" y="3024"/>
                  </a:lnTo>
                  <a:close/>
                  <a:moveTo>
                    <a:pt x="0" y="63"/>
                  </a:moveTo>
                  <a:lnTo>
                    <a:pt x="31" y="0"/>
                  </a:lnTo>
                  <a:lnTo>
                    <a:pt x="63" y="63"/>
                  </a:lnTo>
                  <a:lnTo>
                    <a:pt x="0" y="63"/>
                  </a:lnTo>
                  <a:close/>
                </a:path>
              </a:pathLst>
            </a:custGeom>
            <a:solidFill>
              <a:srgbClr val="000000"/>
            </a:solidFill>
            <a:ln w="1588" cap="flat">
              <a:solidFill>
                <a:srgbClr val="000000"/>
              </a:solidFill>
              <a:prstDash val="solid"/>
              <a:bevel/>
              <a:headEnd/>
              <a:tailEnd/>
            </a:ln>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51" name="Line 432"/>
            <p:cNvSpPr>
              <a:spLocks noChangeShapeType="1"/>
            </p:cNvSpPr>
            <p:nvPr/>
          </p:nvSpPr>
          <p:spPr bwMode="auto">
            <a:xfrm flipV="1">
              <a:off x="4200" y="1558"/>
              <a:ext cx="3" cy="1690"/>
            </a:xfrm>
            <a:prstGeom prst="line">
              <a:avLst/>
            </a:prstGeom>
            <a:noFill/>
            <a:ln w="100013">
              <a:solidFill>
                <a:srgbClr val="FF99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52" name="Rectangle 433"/>
            <p:cNvSpPr>
              <a:spLocks noChangeArrowheads="1"/>
            </p:cNvSpPr>
            <p:nvPr/>
          </p:nvSpPr>
          <p:spPr bwMode="auto">
            <a:xfrm>
              <a:off x="3338" y="3626"/>
              <a:ext cx="78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0.5</a:t>
              </a:r>
            </a:p>
          </p:txBody>
        </p:sp>
        <p:sp>
          <p:nvSpPr>
            <p:cNvPr id="153" name="Rectangle 434"/>
            <p:cNvSpPr>
              <a:spLocks noChangeArrowheads="1"/>
            </p:cNvSpPr>
            <p:nvPr/>
          </p:nvSpPr>
          <p:spPr bwMode="auto">
            <a:xfrm>
              <a:off x="2874" y="1158"/>
              <a:ext cx="7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i="1">
                  <a:solidFill>
                    <a:srgbClr val="000000"/>
                  </a:solidFill>
                  <a:latin typeface="Times New Roman" panose="02020603050405020304" pitchFamily="18" charset="0"/>
                </a:rPr>
                <a:t>x</a:t>
              </a:r>
              <a:r>
                <a:rPr lang="en-US" altLang="zh-CN" sz="2400" baseline="-25000">
                  <a:solidFill>
                    <a:srgbClr val="000000"/>
                  </a:solidFill>
                  <a:latin typeface="Times New Roman" panose="02020603050405020304" pitchFamily="18" charset="0"/>
                </a:rPr>
                <a:t>2</a:t>
              </a:r>
            </a:p>
          </p:txBody>
        </p:sp>
        <p:sp>
          <p:nvSpPr>
            <p:cNvPr id="154" name="Rectangle 435"/>
            <p:cNvSpPr>
              <a:spLocks noChangeArrowheads="1"/>
            </p:cNvSpPr>
            <p:nvPr/>
          </p:nvSpPr>
          <p:spPr bwMode="auto">
            <a:xfrm>
              <a:off x="4841" y="2122"/>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55" name="Rectangle 436"/>
            <p:cNvSpPr>
              <a:spLocks noChangeArrowheads="1"/>
            </p:cNvSpPr>
            <p:nvPr/>
          </p:nvSpPr>
          <p:spPr bwMode="auto">
            <a:xfrm>
              <a:off x="4787" y="3676"/>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56" name="Rectangle 437"/>
            <p:cNvSpPr>
              <a:spLocks noChangeArrowheads="1"/>
            </p:cNvSpPr>
            <p:nvPr/>
          </p:nvSpPr>
          <p:spPr bwMode="auto">
            <a:xfrm>
              <a:off x="4757" y="3892"/>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57" name="Rectangle 438"/>
            <p:cNvSpPr>
              <a:spLocks noChangeArrowheads="1"/>
            </p:cNvSpPr>
            <p:nvPr/>
          </p:nvSpPr>
          <p:spPr bwMode="auto">
            <a:xfrm>
              <a:off x="3715" y="1443"/>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grpSp>
          <p:nvGrpSpPr>
            <p:cNvPr id="158" name="Group 439"/>
            <p:cNvGrpSpPr>
              <a:grpSpLocks/>
            </p:cNvGrpSpPr>
            <p:nvPr/>
          </p:nvGrpSpPr>
          <p:grpSpPr bwMode="auto">
            <a:xfrm>
              <a:off x="4640" y="1890"/>
              <a:ext cx="1590" cy="324"/>
              <a:chOff x="2968" y="1255"/>
              <a:chExt cx="1812" cy="340"/>
            </a:xfrm>
          </p:grpSpPr>
          <p:sp>
            <p:nvSpPr>
              <p:cNvPr id="206" name="Rectangle 440"/>
              <p:cNvSpPr>
                <a:spLocks noChangeArrowheads="1"/>
              </p:cNvSpPr>
              <p:nvPr/>
            </p:nvSpPr>
            <p:spPr bwMode="auto">
              <a:xfrm>
                <a:off x="3636" y="1255"/>
                <a:ext cx="75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7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207" name="Rectangle 441"/>
              <p:cNvSpPr>
                <a:spLocks noChangeArrowheads="1"/>
              </p:cNvSpPr>
              <p:nvPr/>
            </p:nvSpPr>
            <p:spPr bwMode="auto">
              <a:xfrm>
                <a:off x="3822" y="1255"/>
                <a:ext cx="75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7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208" name="Rectangle 442"/>
              <p:cNvSpPr>
                <a:spLocks noChangeArrowheads="1"/>
              </p:cNvSpPr>
              <p:nvPr/>
            </p:nvSpPr>
            <p:spPr bwMode="auto">
              <a:xfrm>
                <a:off x="4019" y="1326"/>
                <a:ext cx="7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0</a:t>
                </a:r>
                <a:endParaRPr lang="en-US" altLang="zh-CN" sz="2400">
                  <a:solidFill>
                    <a:srgbClr val="000000"/>
                  </a:solidFill>
                  <a:latin typeface="Times New Roman" panose="02020603050405020304" pitchFamily="18" charset="0"/>
                </a:endParaRPr>
              </a:p>
            </p:txBody>
          </p:sp>
          <p:sp>
            <p:nvSpPr>
              <p:cNvPr id="209" name="Rectangle 443"/>
              <p:cNvSpPr>
                <a:spLocks noChangeArrowheads="1"/>
              </p:cNvSpPr>
              <p:nvPr/>
            </p:nvSpPr>
            <p:spPr bwMode="auto">
              <a:xfrm>
                <a:off x="3290" y="1326"/>
                <a:ext cx="73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a:t>
                </a:r>
                <a:endParaRPr lang="en-US" altLang="zh-CN" sz="2400">
                  <a:solidFill>
                    <a:srgbClr val="000000"/>
                  </a:solidFill>
                  <a:latin typeface="Times New Roman" panose="02020603050405020304" pitchFamily="18" charset="0"/>
                </a:endParaRPr>
              </a:p>
            </p:txBody>
          </p:sp>
          <p:sp>
            <p:nvSpPr>
              <p:cNvPr id="210" name="Rectangle 444"/>
              <p:cNvSpPr>
                <a:spLocks noChangeArrowheads="1"/>
              </p:cNvSpPr>
              <p:nvPr/>
            </p:nvSpPr>
            <p:spPr bwMode="auto">
              <a:xfrm>
                <a:off x="3105" y="1326"/>
                <a:ext cx="73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a:t>
                </a:r>
                <a:endParaRPr lang="en-US" altLang="zh-CN" sz="2400">
                  <a:solidFill>
                    <a:srgbClr val="000000"/>
                  </a:solidFill>
                  <a:latin typeface="Times New Roman" panose="02020603050405020304" pitchFamily="18" charset="0"/>
                </a:endParaRPr>
              </a:p>
            </p:txBody>
          </p:sp>
          <p:sp>
            <p:nvSpPr>
              <p:cNvPr id="211" name="Rectangle 445"/>
              <p:cNvSpPr>
                <a:spLocks noChangeArrowheads="1"/>
              </p:cNvSpPr>
              <p:nvPr/>
            </p:nvSpPr>
            <p:spPr bwMode="auto">
              <a:xfrm>
                <a:off x="3573" y="1426"/>
                <a:ext cx="725"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3</a:t>
                </a:r>
                <a:endParaRPr lang="en-US" altLang="zh-CN" sz="2400">
                  <a:solidFill>
                    <a:srgbClr val="000000"/>
                  </a:solidFill>
                  <a:latin typeface="Times New Roman" panose="02020603050405020304" pitchFamily="18" charset="0"/>
                </a:endParaRPr>
              </a:p>
            </p:txBody>
          </p:sp>
          <p:sp>
            <p:nvSpPr>
              <p:cNvPr id="212" name="Rectangle 446"/>
              <p:cNvSpPr>
                <a:spLocks noChangeArrowheads="1"/>
              </p:cNvSpPr>
              <p:nvPr/>
            </p:nvSpPr>
            <p:spPr bwMode="auto">
              <a:xfrm>
                <a:off x="3049" y="1426"/>
                <a:ext cx="725"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1</a:t>
                </a:r>
                <a:endParaRPr lang="en-US" altLang="zh-CN" sz="2400">
                  <a:solidFill>
                    <a:srgbClr val="000000"/>
                  </a:solidFill>
                  <a:latin typeface="Times New Roman" panose="02020603050405020304" pitchFamily="18" charset="0"/>
                </a:endParaRPr>
              </a:p>
            </p:txBody>
          </p:sp>
          <p:sp>
            <p:nvSpPr>
              <p:cNvPr id="213" name="Rectangle 447"/>
              <p:cNvSpPr>
                <a:spLocks noChangeArrowheads="1"/>
              </p:cNvSpPr>
              <p:nvPr/>
            </p:nvSpPr>
            <p:spPr bwMode="auto">
              <a:xfrm>
                <a:off x="3899" y="1309"/>
                <a:ext cx="77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214" name="Rectangle 448"/>
              <p:cNvSpPr>
                <a:spLocks noChangeArrowheads="1"/>
              </p:cNvSpPr>
              <p:nvPr/>
            </p:nvSpPr>
            <p:spPr bwMode="auto">
              <a:xfrm>
                <a:off x="3372" y="1309"/>
                <a:ext cx="77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215" name="Rectangle 449"/>
              <p:cNvSpPr>
                <a:spLocks noChangeArrowheads="1"/>
              </p:cNvSpPr>
              <p:nvPr/>
            </p:nvSpPr>
            <p:spPr bwMode="auto">
              <a:xfrm>
                <a:off x="3699" y="1326"/>
                <a:ext cx="88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i="1">
                    <a:solidFill>
                      <a:srgbClr val="000000"/>
                    </a:solidFill>
                    <a:latin typeface="Times New Roman" panose="02020603050405020304" pitchFamily="18" charset="0"/>
                  </a:rPr>
                  <a:t>X</a:t>
                </a:r>
                <a:endParaRPr lang="en-US" altLang="zh-CN" sz="2400" b="1">
                  <a:solidFill>
                    <a:srgbClr val="000000"/>
                  </a:solidFill>
                  <a:latin typeface="Times New Roman" panose="02020603050405020304" pitchFamily="18" charset="0"/>
                </a:endParaRPr>
              </a:p>
            </p:txBody>
          </p:sp>
          <p:sp>
            <p:nvSpPr>
              <p:cNvPr id="216" name="Rectangle 450"/>
              <p:cNvSpPr>
                <a:spLocks noChangeArrowheads="1"/>
              </p:cNvSpPr>
              <p:nvPr/>
            </p:nvSpPr>
            <p:spPr bwMode="auto">
              <a:xfrm>
                <a:off x="3486" y="1326"/>
                <a:ext cx="76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217" name="Rectangle 451"/>
              <p:cNvSpPr>
                <a:spLocks noChangeArrowheads="1"/>
              </p:cNvSpPr>
              <p:nvPr/>
            </p:nvSpPr>
            <p:spPr bwMode="auto">
              <a:xfrm>
                <a:off x="3175" y="1326"/>
                <a:ext cx="79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i="1">
                    <a:solidFill>
                      <a:srgbClr val="000000"/>
                    </a:solidFill>
                    <a:latin typeface="Times New Roman" panose="02020603050405020304" pitchFamily="18" charset="0"/>
                  </a:rPr>
                  <a:t>X</a:t>
                </a:r>
                <a:endParaRPr lang="en-US" altLang="zh-CN" sz="2400" b="1">
                  <a:solidFill>
                    <a:srgbClr val="000000"/>
                  </a:solidFill>
                  <a:latin typeface="Times New Roman" panose="02020603050405020304" pitchFamily="18" charset="0"/>
                </a:endParaRPr>
              </a:p>
            </p:txBody>
          </p:sp>
          <p:sp>
            <p:nvSpPr>
              <p:cNvPr id="218" name="Rectangle 452"/>
              <p:cNvSpPr>
                <a:spLocks noChangeArrowheads="1"/>
              </p:cNvSpPr>
              <p:nvPr/>
            </p:nvSpPr>
            <p:spPr bwMode="auto">
              <a:xfrm>
                <a:off x="2968" y="1326"/>
                <a:ext cx="7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grpSp>
        <p:grpSp>
          <p:nvGrpSpPr>
            <p:cNvPr id="159" name="Group 453"/>
            <p:cNvGrpSpPr>
              <a:grpSpLocks/>
            </p:cNvGrpSpPr>
            <p:nvPr/>
          </p:nvGrpSpPr>
          <p:grpSpPr bwMode="auto">
            <a:xfrm>
              <a:off x="4390" y="3987"/>
              <a:ext cx="1604" cy="324"/>
              <a:chOff x="2827" y="3426"/>
              <a:chExt cx="1827" cy="340"/>
            </a:xfrm>
          </p:grpSpPr>
          <p:sp>
            <p:nvSpPr>
              <p:cNvPr id="193" name="Rectangle 454"/>
              <p:cNvSpPr>
                <a:spLocks noChangeArrowheads="1"/>
              </p:cNvSpPr>
              <p:nvPr/>
            </p:nvSpPr>
            <p:spPr bwMode="auto">
              <a:xfrm>
                <a:off x="3512" y="3426"/>
                <a:ext cx="751"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7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94" name="Rectangle 455"/>
              <p:cNvSpPr>
                <a:spLocks noChangeArrowheads="1"/>
              </p:cNvSpPr>
              <p:nvPr/>
            </p:nvSpPr>
            <p:spPr bwMode="auto">
              <a:xfrm>
                <a:off x="3697" y="3426"/>
                <a:ext cx="75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7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95" name="Rectangle 456"/>
              <p:cNvSpPr>
                <a:spLocks noChangeArrowheads="1"/>
              </p:cNvSpPr>
              <p:nvPr/>
            </p:nvSpPr>
            <p:spPr bwMode="auto">
              <a:xfrm>
                <a:off x="3892" y="3497"/>
                <a:ext cx="76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0</a:t>
                </a:r>
                <a:endParaRPr lang="en-US" altLang="zh-CN" sz="2400">
                  <a:solidFill>
                    <a:srgbClr val="000000"/>
                  </a:solidFill>
                  <a:latin typeface="Times New Roman" panose="02020603050405020304" pitchFamily="18" charset="0"/>
                </a:endParaRPr>
              </a:p>
            </p:txBody>
          </p:sp>
          <p:sp>
            <p:nvSpPr>
              <p:cNvPr id="196" name="Rectangle 457"/>
              <p:cNvSpPr>
                <a:spLocks noChangeArrowheads="1"/>
              </p:cNvSpPr>
              <p:nvPr/>
            </p:nvSpPr>
            <p:spPr bwMode="auto">
              <a:xfrm>
                <a:off x="3168" y="3497"/>
                <a:ext cx="73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a:t>
                </a:r>
                <a:endParaRPr lang="en-US" altLang="zh-CN" sz="2400">
                  <a:solidFill>
                    <a:srgbClr val="000000"/>
                  </a:solidFill>
                  <a:latin typeface="Times New Roman" panose="02020603050405020304" pitchFamily="18" charset="0"/>
                </a:endParaRPr>
              </a:p>
            </p:txBody>
          </p:sp>
          <p:sp>
            <p:nvSpPr>
              <p:cNvPr id="197" name="Rectangle 458"/>
              <p:cNvSpPr>
                <a:spLocks noChangeArrowheads="1"/>
              </p:cNvSpPr>
              <p:nvPr/>
            </p:nvSpPr>
            <p:spPr bwMode="auto">
              <a:xfrm>
                <a:off x="2984" y="3497"/>
                <a:ext cx="73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a:t>
                </a:r>
                <a:endParaRPr lang="en-US" altLang="zh-CN" sz="2400">
                  <a:solidFill>
                    <a:srgbClr val="000000"/>
                  </a:solidFill>
                  <a:latin typeface="Times New Roman" panose="02020603050405020304" pitchFamily="18" charset="0"/>
                </a:endParaRPr>
              </a:p>
            </p:txBody>
          </p:sp>
          <p:sp>
            <p:nvSpPr>
              <p:cNvPr id="198" name="Rectangle 459"/>
              <p:cNvSpPr>
                <a:spLocks noChangeArrowheads="1"/>
              </p:cNvSpPr>
              <p:nvPr/>
            </p:nvSpPr>
            <p:spPr bwMode="auto">
              <a:xfrm>
                <a:off x="3450" y="3597"/>
                <a:ext cx="725"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3</a:t>
                </a:r>
                <a:endParaRPr lang="en-US" altLang="zh-CN" sz="2400">
                  <a:solidFill>
                    <a:srgbClr val="000000"/>
                  </a:solidFill>
                  <a:latin typeface="Times New Roman" panose="02020603050405020304" pitchFamily="18" charset="0"/>
                </a:endParaRPr>
              </a:p>
            </p:txBody>
          </p:sp>
          <p:sp>
            <p:nvSpPr>
              <p:cNvPr id="199" name="Rectangle 460"/>
              <p:cNvSpPr>
                <a:spLocks noChangeArrowheads="1"/>
              </p:cNvSpPr>
              <p:nvPr/>
            </p:nvSpPr>
            <p:spPr bwMode="auto">
              <a:xfrm>
                <a:off x="2917" y="3597"/>
                <a:ext cx="725"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200">
                    <a:solidFill>
                      <a:srgbClr val="000000"/>
                    </a:solidFill>
                    <a:latin typeface="Times New Roman" panose="02020603050405020304" pitchFamily="18" charset="0"/>
                  </a:rPr>
                  <a:t>2</a:t>
                </a:r>
                <a:endParaRPr lang="en-US" altLang="zh-CN" sz="2400">
                  <a:solidFill>
                    <a:srgbClr val="000000"/>
                  </a:solidFill>
                  <a:latin typeface="Times New Roman" panose="02020603050405020304" pitchFamily="18" charset="0"/>
                </a:endParaRPr>
              </a:p>
            </p:txBody>
          </p:sp>
          <p:sp>
            <p:nvSpPr>
              <p:cNvPr id="200" name="Rectangle 461"/>
              <p:cNvSpPr>
                <a:spLocks noChangeArrowheads="1"/>
              </p:cNvSpPr>
              <p:nvPr/>
            </p:nvSpPr>
            <p:spPr bwMode="auto">
              <a:xfrm>
                <a:off x="3772" y="3480"/>
                <a:ext cx="77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201" name="Rectangle 462"/>
              <p:cNvSpPr>
                <a:spLocks noChangeArrowheads="1"/>
              </p:cNvSpPr>
              <p:nvPr/>
            </p:nvSpPr>
            <p:spPr bwMode="auto">
              <a:xfrm>
                <a:off x="3251" y="3480"/>
                <a:ext cx="77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202" name="Rectangle 463"/>
              <p:cNvSpPr>
                <a:spLocks noChangeArrowheads="1"/>
              </p:cNvSpPr>
              <p:nvPr/>
            </p:nvSpPr>
            <p:spPr bwMode="auto">
              <a:xfrm>
                <a:off x="3575" y="3497"/>
                <a:ext cx="79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i="1">
                    <a:solidFill>
                      <a:srgbClr val="000000"/>
                    </a:solidFill>
                    <a:latin typeface="Times New Roman" panose="02020603050405020304" pitchFamily="18" charset="0"/>
                  </a:rPr>
                  <a:t>X</a:t>
                </a:r>
                <a:endParaRPr lang="en-US" altLang="zh-CN" sz="2400" b="1">
                  <a:solidFill>
                    <a:srgbClr val="000000"/>
                  </a:solidFill>
                  <a:latin typeface="Times New Roman" panose="02020603050405020304" pitchFamily="18" charset="0"/>
                </a:endParaRPr>
              </a:p>
            </p:txBody>
          </p:sp>
          <p:sp>
            <p:nvSpPr>
              <p:cNvPr id="203" name="Rectangle 464"/>
              <p:cNvSpPr>
                <a:spLocks noChangeArrowheads="1"/>
              </p:cNvSpPr>
              <p:nvPr/>
            </p:nvSpPr>
            <p:spPr bwMode="auto">
              <a:xfrm>
                <a:off x="3364" y="3497"/>
                <a:ext cx="7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204" name="Rectangle 465"/>
              <p:cNvSpPr>
                <a:spLocks noChangeArrowheads="1"/>
              </p:cNvSpPr>
              <p:nvPr/>
            </p:nvSpPr>
            <p:spPr bwMode="auto">
              <a:xfrm>
                <a:off x="3051" y="3497"/>
                <a:ext cx="79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i="1">
                    <a:solidFill>
                      <a:srgbClr val="000000"/>
                    </a:solidFill>
                    <a:latin typeface="Times New Roman" panose="02020603050405020304" pitchFamily="18" charset="0"/>
                  </a:rPr>
                  <a:t>X</a:t>
                </a:r>
                <a:endParaRPr lang="en-US" altLang="zh-CN" sz="2400" b="1">
                  <a:solidFill>
                    <a:srgbClr val="000000"/>
                  </a:solidFill>
                  <a:latin typeface="Times New Roman" panose="02020603050405020304" pitchFamily="18" charset="0"/>
                </a:endParaRPr>
              </a:p>
            </p:txBody>
          </p:sp>
          <p:sp>
            <p:nvSpPr>
              <p:cNvPr id="205" name="Rectangle 466"/>
              <p:cNvSpPr>
                <a:spLocks noChangeArrowheads="1"/>
              </p:cNvSpPr>
              <p:nvPr/>
            </p:nvSpPr>
            <p:spPr bwMode="auto">
              <a:xfrm>
                <a:off x="2827" y="3497"/>
                <a:ext cx="7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grpSp>
        <p:grpSp>
          <p:nvGrpSpPr>
            <p:cNvPr id="160" name="Group 467"/>
            <p:cNvGrpSpPr>
              <a:grpSpLocks/>
            </p:cNvGrpSpPr>
            <p:nvPr/>
          </p:nvGrpSpPr>
          <p:grpSpPr bwMode="auto">
            <a:xfrm>
              <a:off x="3894" y="2224"/>
              <a:ext cx="1007" cy="481"/>
              <a:chOff x="2006" y="1569"/>
              <a:chExt cx="1145" cy="504"/>
            </a:xfrm>
          </p:grpSpPr>
          <p:sp>
            <p:nvSpPr>
              <p:cNvPr id="183" name="Rectangle 468"/>
              <p:cNvSpPr>
                <a:spLocks noChangeArrowheads="1"/>
              </p:cNvSpPr>
              <p:nvPr/>
            </p:nvSpPr>
            <p:spPr bwMode="auto">
              <a:xfrm>
                <a:off x="2432" y="1918"/>
                <a:ext cx="719"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3</a:t>
                </a:r>
                <a:endParaRPr lang="en-US" altLang="zh-CN" sz="2400">
                  <a:solidFill>
                    <a:srgbClr val="000000"/>
                  </a:solidFill>
                  <a:latin typeface="Times New Roman" panose="02020603050405020304" pitchFamily="18" charset="0"/>
                </a:endParaRPr>
              </a:p>
            </p:txBody>
          </p:sp>
          <p:sp>
            <p:nvSpPr>
              <p:cNvPr id="184" name="Rectangle 469"/>
              <p:cNvSpPr>
                <a:spLocks noChangeArrowheads="1"/>
              </p:cNvSpPr>
              <p:nvPr/>
            </p:nvSpPr>
            <p:spPr bwMode="auto">
              <a:xfrm>
                <a:off x="2099" y="1918"/>
                <a:ext cx="719"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2</a:t>
                </a:r>
                <a:endParaRPr lang="en-US" altLang="zh-CN" sz="2400">
                  <a:solidFill>
                    <a:srgbClr val="000000"/>
                  </a:solidFill>
                  <a:latin typeface="Times New Roman" panose="02020603050405020304" pitchFamily="18" charset="0"/>
                </a:endParaRPr>
              </a:p>
            </p:txBody>
          </p:sp>
          <p:sp>
            <p:nvSpPr>
              <p:cNvPr id="185" name="Rectangle 470"/>
              <p:cNvSpPr>
                <a:spLocks noChangeArrowheads="1"/>
              </p:cNvSpPr>
              <p:nvPr/>
            </p:nvSpPr>
            <p:spPr bwMode="auto">
              <a:xfrm>
                <a:off x="2426" y="1684"/>
                <a:ext cx="719"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1</a:t>
                </a:r>
                <a:endParaRPr lang="en-US" altLang="zh-CN" sz="2400">
                  <a:solidFill>
                    <a:srgbClr val="000000"/>
                  </a:solidFill>
                  <a:latin typeface="Times New Roman" panose="02020603050405020304" pitchFamily="18" charset="0"/>
                </a:endParaRPr>
              </a:p>
            </p:txBody>
          </p:sp>
          <p:sp>
            <p:nvSpPr>
              <p:cNvPr id="186" name="Rectangle 471"/>
              <p:cNvSpPr>
                <a:spLocks noChangeArrowheads="1"/>
              </p:cNvSpPr>
              <p:nvPr/>
            </p:nvSpPr>
            <p:spPr bwMode="auto">
              <a:xfrm>
                <a:off x="2099" y="1684"/>
                <a:ext cx="719"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2</a:t>
                </a:r>
                <a:endParaRPr lang="en-US" altLang="zh-CN" sz="2400">
                  <a:solidFill>
                    <a:srgbClr val="000000"/>
                  </a:solidFill>
                  <a:latin typeface="Times New Roman" panose="02020603050405020304" pitchFamily="18" charset="0"/>
                </a:endParaRPr>
              </a:p>
            </p:txBody>
          </p:sp>
          <p:sp>
            <p:nvSpPr>
              <p:cNvPr id="187" name="Rectangle 472"/>
              <p:cNvSpPr>
                <a:spLocks noChangeArrowheads="1"/>
              </p:cNvSpPr>
              <p:nvPr/>
            </p:nvSpPr>
            <p:spPr bwMode="auto">
              <a:xfrm>
                <a:off x="2339" y="1822"/>
                <a:ext cx="76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88" name="Rectangle 473"/>
              <p:cNvSpPr>
                <a:spLocks noChangeArrowheads="1"/>
              </p:cNvSpPr>
              <p:nvPr/>
            </p:nvSpPr>
            <p:spPr bwMode="auto">
              <a:xfrm>
                <a:off x="2006" y="1820"/>
                <a:ext cx="76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89" name="Rectangle 474"/>
              <p:cNvSpPr>
                <a:spLocks noChangeArrowheads="1"/>
              </p:cNvSpPr>
              <p:nvPr/>
            </p:nvSpPr>
            <p:spPr bwMode="auto">
              <a:xfrm>
                <a:off x="2338" y="1585"/>
                <a:ext cx="76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90" name="Rectangle 475"/>
              <p:cNvSpPr>
                <a:spLocks noChangeArrowheads="1"/>
              </p:cNvSpPr>
              <p:nvPr/>
            </p:nvSpPr>
            <p:spPr bwMode="auto">
              <a:xfrm>
                <a:off x="2006" y="1585"/>
                <a:ext cx="76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91" name="Rectangle 476"/>
              <p:cNvSpPr>
                <a:spLocks noChangeArrowheads="1"/>
              </p:cNvSpPr>
              <p:nvPr/>
            </p:nvSpPr>
            <p:spPr bwMode="auto">
              <a:xfrm>
                <a:off x="2210" y="1805"/>
                <a:ext cx="82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&gt;</a:t>
                </a:r>
                <a:endParaRPr lang="en-US" altLang="zh-CN" sz="2400">
                  <a:solidFill>
                    <a:srgbClr val="000000"/>
                  </a:solidFill>
                  <a:latin typeface="Times New Roman" panose="02020603050405020304" pitchFamily="18" charset="0"/>
                </a:endParaRPr>
              </a:p>
            </p:txBody>
          </p:sp>
          <p:sp>
            <p:nvSpPr>
              <p:cNvPr id="192" name="Rectangle 477"/>
              <p:cNvSpPr>
                <a:spLocks noChangeArrowheads="1"/>
              </p:cNvSpPr>
              <p:nvPr/>
            </p:nvSpPr>
            <p:spPr bwMode="auto">
              <a:xfrm>
                <a:off x="2207" y="1569"/>
                <a:ext cx="77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&gt;</a:t>
                </a:r>
                <a:endParaRPr lang="en-US" altLang="zh-CN" sz="2400">
                  <a:solidFill>
                    <a:srgbClr val="000000"/>
                  </a:solidFill>
                  <a:latin typeface="Times New Roman" panose="02020603050405020304" pitchFamily="18" charset="0"/>
                </a:endParaRPr>
              </a:p>
            </p:txBody>
          </p:sp>
        </p:grpSp>
        <p:grpSp>
          <p:nvGrpSpPr>
            <p:cNvPr id="161" name="Group 478"/>
            <p:cNvGrpSpPr>
              <a:grpSpLocks/>
            </p:cNvGrpSpPr>
            <p:nvPr/>
          </p:nvGrpSpPr>
          <p:grpSpPr bwMode="auto">
            <a:xfrm>
              <a:off x="2430" y="2871"/>
              <a:ext cx="991" cy="483"/>
              <a:chOff x="360" y="2343"/>
              <a:chExt cx="1130" cy="505"/>
            </a:xfrm>
          </p:grpSpPr>
          <p:sp>
            <p:nvSpPr>
              <p:cNvPr id="173" name="Rectangle 479"/>
              <p:cNvSpPr>
                <a:spLocks noChangeArrowheads="1"/>
              </p:cNvSpPr>
              <p:nvPr/>
            </p:nvSpPr>
            <p:spPr bwMode="auto">
              <a:xfrm>
                <a:off x="769" y="2693"/>
                <a:ext cx="721"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3</a:t>
                </a:r>
                <a:endParaRPr lang="en-US" altLang="zh-CN" sz="2400">
                  <a:solidFill>
                    <a:srgbClr val="000000"/>
                  </a:solidFill>
                  <a:latin typeface="Times New Roman" panose="02020603050405020304" pitchFamily="18" charset="0"/>
                </a:endParaRPr>
              </a:p>
            </p:txBody>
          </p:sp>
          <p:sp>
            <p:nvSpPr>
              <p:cNvPr id="174" name="Rectangle 480"/>
              <p:cNvSpPr>
                <a:spLocks noChangeArrowheads="1"/>
              </p:cNvSpPr>
              <p:nvPr/>
            </p:nvSpPr>
            <p:spPr bwMode="auto">
              <a:xfrm>
                <a:off x="446" y="2693"/>
                <a:ext cx="720"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1</a:t>
                </a:r>
                <a:endParaRPr lang="en-US" altLang="zh-CN" sz="2400">
                  <a:solidFill>
                    <a:srgbClr val="000000"/>
                  </a:solidFill>
                  <a:latin typeface="Times New Roman" panose="02020603050405020304" pitchFamily="18" charset="0"/>
                </a:endParaRPr>
              </a:p>
            </p:txBody>
          </p:sp>
          <p:sp>
            <p:nvSpPr>
              <p:cNvPr id="175" name="Rectangle 481"/>
              <p:cNvSpPr>
                <a:spLocks noChangeArrowheads="1"/>
              </p:cNvSpPr>
              <p:nvPr/>
            </p:nvSpPr>
            <p:spPr bwMode="auto">
              <a:xfrm>
                <a:off x="769" y="2457"/>
                <a:ext cx="721"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2</a:t>
                </a:r>
                <a:endParaRPr lang="en-US" altLang="zh-CN" sz="2400">
                  <a:solidFill>
                    <a:srgbClr val="000000"/>
                  </a:solidFill>
                  <a:latin typeface="Times New Roman" panose="02020603050405020304" pitchFamily="18" charset="0"/>
                </a:endParaRPr>
              </a:p>
            </p:txBody>
          </p:sp>
          <p:sp>
            <p:nvSpPr>
              <p:cNvPr id="176" name="Rectangle 482"/>
              <p:cNvSpPr>
                <a:spLocks noChangeArrowheads="1"/>
              </p:cNvSpPr>
              <p:nvPr/>
            </p:nvSpPr>
            <p:spPr bwMode="auto">
              <a:xfrm>
                <a:off x="446" y="2457"/>
                <a:ext cx="720"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100">
                    <a:solidFill>
                      <a:srgbClr val="000000"/>
                    </a:solidFill>
                    <a:latin typeface="Times New Roman" panose="02020603050405020304" pitchFamily="18" charset="0"/>
                  </a:rPr>
                  <a:t>1</a:t>
                </a:r>
                <a:endParaRPr lang="en-US" altLang="zh-CN" sz="2400">
                  <a:solidFill>
                    <a:srgbClr val="000000"/>
                  </a:solidFill>
                  <a:latin typeface="Times New Roman" panose="02020603050405020304" pitchFamily="18" charset="0"/>
                </a:endParaRPr>
              </a:p>
            </p:txBody>
          </p:sp>
          <p:sp>
            <p:nvSpPr>
              <p:cNvPr id="177" name="Rectangle 483"/>
              <p:cNvSpPr>
                <a:spLocks noChangeArrowheads="1"/>
              </p:cNvSpPr>
              <p:nvPr/>
            </p:nvSpPr>
            <p:spPr bwMode="auto">
              <a:xfrm>
                <a:off x="677" y="2597"/>
                <a:ext cx="76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78" name="Rectangle 484"/>
              <p:cNvSpPr>
                <a:spLocks noChangeArrowheads="1"/>
              </p:cNvSpPr>
              <p:nvPr/>
            </p:nvSpPr>
            <p:spPr bwMode="auto">
              <a:xfrm>
                <a:off x="360" y="2597"/>
                <a:ext cx="76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79" name="Rectangle 485"/>
              <p:cNvSpPr>
                <a:spLocks noChangeArrowheads="1"/>
              </p:cNvSpPr>
              <p:nvPr/>
            </p:nvSpPr>
            <p:spPr bwMode="auto">
              <a:xfrm>
                <a:off x="677" y="2359"/>
                <a:ext cx="76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80" name="Rectangle 486"/>
              <p:cNvSpPr>
                <a:spLocks noChangeArrowheads="1"/>
              </p:cNvSpPr>
              <p:nvPr/>
            </p:nvSpPr>
            <p:spPr bwMode="auto">
              <a:xfrm>
                <a:off x="360" y="2359"/>
                <a:ext cx="76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81" name="Rectangle 487"/>
              <p:cNvSpPr>
                <a:spLocks noChangeArrowheads="1"/>
              </p:cNvSpPr>
              <p:nvPr/>
            </p:nvSpPr>
            <p:spPr bwMode="auto">
              <a:xfrm>
                <a:off x="546" y="2580"/>
                <a:ext cx="77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&gt;</a:t>
                </a:r>
                <a:endParaRPr lang="en-US" altLang="zh-CN" sz="2400">
                  <a:solidFill>
                    <a:srgbClr val="000000"/>
                  </a:solidFill>
                  <a:latin typeface="Times New Roman" panose="02020603050405020304" pitchFamily="18" charset="0"/>
                </a:endParaRPr>
              </a:p>
            </p:txBody>
          </p:sp>
          <p:sp>
            <p:nvSpPr>
              <p:cNvPr id="182" name="Rectangle 488"/>
              <p:cNvSpPr>
                <a:spLocks noChangeArrowheads="1"/>
              </p:cNvSpPr>
              <p:nvPr/>
            </p:nvSpPr>
            <p:spPr bwMode="auto">
              <a:xfrm>
                <a:off x="545" y="2343"/>
                <a:ext cx="77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&gt;</a:t>
                </a:r>
                <a:endParaRPr lang="en-US" altLang="zh-CN" sz="2400">
                  <a:solidFill>
                    <a:srgbClr val="000000"/>
                  </a:solidFill>
                  <a:latin typeface="Times New Roman" panose="02020603050405020304" pitchFamily="18" charset="0"/>
                </a:endParaRPr>
              </a:p>
            </p:txBody>
          </p:sp>
        </p:grpSp>
        <p:sp>
          <p:nvSpPr>
            <p:cNvPr id="162" name="Line 489"/>
            <p:cNvSpPr>
              <a:spLocks noChangeShapeType="1"/>
            </p:cNvSpPr>
            <p:nvPr/>
          </p:nvSpPr>
          <p:spPr bwMode="auto">
            <a:xfrm flipV="1">
              <a:off x="4910" y="2112"/>
              <a:ext cx="0" cy="1545"/>
            </a:xfrm>
            <a:prstGeom prst="line">
              <a:avLst/>
            </a:prstGeom>
            <a:noFill/>
            <a:ln w="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endParaRPr lang="zh-CN" altLang="en-US" sz="2400">
                <a:solidFill>
                  <a:srgbClr val="000000"/>
                </a:solidFill>
                <a:latin typeface="Times New Roman" panose="02020603050405020304" pitchFamily="18" charset="0"/>
              </a:endParaRPr>
            </a:p>
          </p:txBody>
        </p:sp>
        <p:sp>
          <p:nvSpPr>
            <p:cNvPr id="163" name="Line 490"/>
            <p:cNvSpPr>
              <a:spLocks noChangeShapeType="1"/>
            </p:cNvSpPr>
            <p:nvPr/>
          </p:nvSpPr>
          <p:spPr bwMode="auto">
            <a:xfrm rot="16200000" flipV="1">
              <a:off x="4196" y="1452"/>
              <a:ext cx="0" cy="1408"/>
            </a:xfrm>
            <a:prstGeom prst="line">
              <a:avLst/>
            </a:prstGeom>
            <a:noFill/>
            <a:ln w="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endParaRPr lang="zh-CN" altLang="en-US" sz="2400">
                <a:solidFill>
                  <a:srgbClr val="000000"/>
                </a:solidFill>
                <a:latin typeface="Times New Roman" panose="02020603050405020304" pitchFamily="18" charset="0"/>
              </a:endParaRPr>
            </a:p>
          </p:txBody>
        </p:sp>
        <p:sp>
          <p:nvSpPr>
            <p:cNvPr id="164" name="Text Box 491"/>
            <p:cNvSpPr txBox="1">
              <a:spLocks noChangeArrowheads="1"/>
            </p:cNvSpPr>
            <p:nvPr/>
          </p:nvSpPr>
          <p:spPr bwMode="auto">
            <a:xfrm>
              <a:off x="4233" y="3601"/>
              <a:ext cx="950"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spcBef>
                  <a:spcPct val="50000"/>
                </a:spcBef>
              </a:pPr>
              <a:r>
                <a:rPr lang="en-US" altLang="zh-CN" sz="2000">
                  <a:solidFill>
                    <a:srgbClr val="000000"/>
                  </a:solidFill>
                  <a:latin typeface="Times New Roman" panose="02020603050405020304" pitchFamily="18" charset="0"/>
                </a:rPr>
                <a:t>1</a:t>
              </a:r>
            </a:p>
          </p:txBody>
        </p:sp>
        <p:sp>
          <p:nvSpPr>
            <p:cNvPr id="165" name="Text Box 492"/>
            <p:cNvSpPr txBox="1">
              <a:spLocks noChangeArrowheads="1"/>
            </p:cNvSpPr>
            <p:nvPr/>
          </p:nvSpPr>
          <p:spPr bwMode="auto">
            <a:xfrm>
              <a:off x="2729" y="1977"/>
              <a:ext cx="950"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spcBef>
                  <a:spcPct val="50000"/>
                </a:spcBef>
              </a:pPr>
              <a:r>
                <a:rPr lang="en-US" altLang="zh-CN" sz="2000">
                  <a:solidFill>
                    <a:srgbClr val="000000"/>
                  </a:solidFill>
                  <a:latin typeface="Times New Roman" panose="02020603050405020304" pitchFamily="18" charset="0"/>
                </a:rPr>
                <a:t>1</a:t>
              </a:r>
            </a:p>
          </p:txBody>
        </p:sp>
        <p:sp>
          <p:nvSpPr>
            <p:cNvPr id="166" name="Rectangle 493"/>
            <p:cNvSpPr>
              <a:spLocks noChangeArrowheads="1"/>
            </p:cNvSpPr>
            <p:nvPr/>
          </p:nvSpPr>
          <p:spPr bwMode="auto">
            <a:xfrm>
              <a:off x="2954" y="2669"/>
              <a:ext cx="78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0.5</a:t>
              </a:r>
            </a:p>
          </p:txBody>
        </p:sp>
        <p:sp>
          <p:nvSpPr>
            <p:cNvPr id="167" name="Rectangle 494"/>
            <p:cNvSpPr>
              <a:spLocks noChangeArrowheads="1"/>
            </p:cNvSpPr>
            <p:nvPr/>
          </p:nvSpPr>
          <p:spPr bwMode="auto">
            <a:xfrm>
              <a:off x="2486" y="2294"/>
              <a:ext cx="75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Symbol" panose="05050102010706020507" pitchFamily="18" charset="2"/>
                </a:rPr>
                <a:t>w</a:t>
              </a:r>
              <a:r>
                <a:rPr lang="en-US" altLang="zh-CN" sz="2000" baseline="-25000">
                  <a:solidFill>
                    <a:srgbClr val="000000"/>
                  </a:solidFill>
                  <a:latin typeface="Symbol" panose="05050102010706020507" pitchFamily="18" charset="2"/>
                </a:rPr>
                <a:t>1</a:t>
              </a:r>
              <a:endParaRPr lang="en-US" altLang="zh-CN" sz="2400" baseline="-25000">
                <a:solidFill>
                  <a:srgbClr val="000000"/>
                </a:solidFill>
                <a:latin typeface="Times New Roman" panose="02020603050405020304" pitchFamily="18" charset="0"/>
              </a:endParaRPr>
            </a:p>
          </p:txBody>
        </p:sp>
        <p:sp>
          <p:nvSpPr>
            <p:cNvPr id="168" name="Rectangle 495"/>
            <p:cNvSpPr>
              <a:spLocks noChangeArrowheads="1"/>
            </p:cNvSpPr>
            <p:nvPr/>
          </p:nvSpPr>
          <p:spPr bwMode="auto">
            <a:xfrm>
              <a:off x="4474" y="2984"/>
              <a:ext cx="75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Symbol" panose="05050102010706020507" pitchFamily="18" charset="2"/>
                </a:rPr>
                <a:t>w</a:t>
              </a:r>
              <a:r>
                <a:rPr lang="en-US" altLang="zh-CN" sz="2000" baseline="-25000">
                  <a:solidFill>
                    <a:srgbClr val="000000"/>
                  </a:solidFill>
                  <a:latin typeface="Symbol" panose="05050102010706020507" pitchFamily="18" charset="2"/>
                </a:rPr>
                <a:t>2</a:t>
              </a:r>
              <a:endParaRPr lang="en-US" altLang="zh-CN" sz="2400" baseline="-25000">
                <a:solidFill>
                  <a:srgbClr val="000000"/>
                </a:solidFill>
                <a:latin typeface="Times New Roman" panose="02020603050405020304" pitchFamily="18" charset="0"/>
              </a:endParaRPr>
            </a:p>
          </p:txBody>
        </p:sp>
        <p:sp>
          <p:nvSpPr>
            <p:cNvPr id="169" name="Rectangle 496"/>
            <p:cNvSpPr>
              <a:spLocks noChangeArrowheads="1"/>
            </p:cNvSpPr>
            <p:nvPr/>
          </p:nvSpPr>
          <p:spPr bwMode="auto">
            <a:xfrm>
              <a:off x="3123" y="3856"/>
              <a:ext cx="75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i="1">
                  <a:solidFill>
                    <a:srgbClr val="000000"/>
                  </a:solidFill>
                  <a:latin typeface="Symbol" panose="05050102010706020507" pitchFamily="18" charset="2"/>
                </a:rPr>
                <a:t>w</a:t>
              </a:r>
              <a:r>
                <a:rPr lang="en-US" altLang="zh-CN" sz="2000" baseline="-25000">
                  <a:solidFill>
                    <a:srgbClr val="000000"/>
                  </a:solidFill>
                  <a:latin typeface="Symbol" panose="05050102010706020507" pitchFamily="18" charset="2"/>
                </a:rPr>
                <a:t>3</a:t>
              </a:r>
              <a:endParaRPr lang="en-US" altLang="zh-CN" sz="2400" baseline="-25000">
                <a:solidFill>
                  <a:srgbClr val="000000"/>
                </a:solidFill>
                <a:latin typeface="Times New Roman" panose="02020603050405020304" pitchFamily="18" charset="0"/>
              </a:endParaRPr>
            </a:p>
          </p:txBody>
        </p:sp>
        <p:sp>
          <p:nvSpPr>
            <p:cNvPr id="170" name="Oval 497"/>
            <p:cNvSpPr>
              <a:spLocks noChangeArrowheads="1"/>
            </p:cNvSpPr>
            <p:nvPr/>
          </p:nvSpPr>
          <p:spPr bwMode="auto">
            <a:xfrm>
              <a:off x="4881" y="2122"/>
              <a:ext cx="56" cy="56"/>
            </a:xfrm>
            <a:prstGeom prst="ellipse">
              <a:avLst/>
            </a:prstGeom>
            <a:solidFill>
              <a:srgbClr val="A50021"/>
            </a:solidFill>
            <a:ln w="0" algn="ctr">
              <a:solidFill>
                <a:srgbClr val="A5002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endParaRPr lang="zh-CN" altLang="en-US" sz="2400">
                <a:solidFill>
                  <a:srgbClr val="000000"/>
                </a:solidFill>
                <a:latin typeface="Times New Roman" panose="02020603050405020304" pitchFamily="18" charset="0"/>
              </a:endParaRPr>
            </a:p>
          </p:txBody>
        </p:sp>
        <p:sp>
          <p:nvSpPr>
            <p:cNvPr id="171" name="Rectangle 498"/>
            <p:cNvSpPr>
              <a:spLocks noChangeArrowheads="1"/>
            </p:cNvSpPr>
            <p:nvPr/>
          </p:nvSpPr>
          <p:spPr bwMode="auto">
            <a:xfrm>
              <a:off x="5391" y="3447"/>
              <a:ext cx="7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i="1">
                  <a:solidFill>
                    <a:srgbClr val="000000"/>
                  </a:solidFill>
                  <a:latin typeface="Times New Roman" panose="02020603050405020304" pitchFamily="18" charset="0"/>
                </a:rPr>
                <a:t>x</a:t>
              </a:r>
              <a:r>
                <a:rPr lang="en-US" altLang="zh-CN" sz="2400" baseline="-25000">
                  <a:solidFill>
                    <a:srgbClr val="000000"/>
                  </a:solidFill>
                  <a:latin typeface="Times New Roman" panose="02020603050405020304" pitchFamily="18" charset="0"/>
                </a:rPr>
                <a:t>1</a:t>
              </a:r>
            </a:p>
          </p:txBody>
        </p:sp>
        <p:sp>
          <p:nvSpPr>
            <p:cNvPr id="172" name="Rectangle 499"/>
            <p:cNvSpPr>
              <a:spLocks noChangeArrowheads="1"/>
            </p:cNvSpPr>
            <p:nvPr/>
          </p:nvSpPr>
          <p:spPr bwMode="auto">
            <a:xfrm>
              <a:off x="3373" y="1450"/>
              <a:ext cx="67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grpSp>
    </p:spTree>
    <p:extLst>
      <p:ext uri="{BB962C8B-B14F-4D97-AF65-F5344CB8AC3E}">
        <p14:creationId xmlns:p14="http://schemas.microsoft.com/office/powerpoint/2010/main" val="3640836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2344"/>
                                        </p:tgtEl>
                                        <p:attrNameLst>
                                          <p:attrName>style.visibility</p:attrName>
                                        </p:attrNameLst>
                                      </p:cBhvr>
                                      <p:to>
                                        <p:strVal val="visible"/>
                                      </p:to>
                                    </p:set>
                                    <p:animEffect transition="in" filter="fade">
                                      <p:cBhvr>
                                        <p:cTn id="7" dur="500"/>
                                        <p:tgtEl>
                                          <p:spTgt spid="142344"/>
                                        </p:tgtEl>
                                      </p:cBhvr>
                                    </p:animEffect>
                                  </p:childTnLst>
                                </p:cTn>
                              </p:par>
                              <p:par>
                                <p:cTn id="8" presetID="10" presetClass="entr" presetSubtype="0" fill="hold" nodeType="withEffect">
                                  <p:stCondLst>
                                    <p:cond delay="0"/>
                                  </p:stCondLst>
                                  <p:childTnLst>
                                    <p:set>
                                      <p:cBhvr>
                                        <p:cTn id="9" dur="1" fill="hold">
                                          <p:stCondLst>
                                            <p:cond delay="0"/>
                                          </p:stCondLst>
                                        </p:cTn>
                                        <p:tgtEl>
                                          <p:spTgt spid="142343"/>
                                        </p:tgtEl>
                                        <p:attrNameLst>
                                          <p:attrName>style.visibility</p:attrName>
                                        </p:attrNameLst>
                                      </p:cBhvr>
                                      <p:to>
                                        <p:strVal val="visible"/>
                                      </p:to>
                                    </p:set>
                                    <p:animEffect transition="in" filter="fade">
                                      <p:cBhvr>
                                        <p:cTn id="10" dur="500"/>
                                        <p:tgtEl>
                                          <p:spTgt spid="142343"/>
                                        </p:tgtEl>
                                      </p:cBhvr>
                                    </p:animEffect>
                                  </p:childTnLst>
                                </p:cTn>
                              </p:par>
                              <p:par>
                                <p:cTn id="11" presetID="10" presetClass="entr" presetSubtype="0" fill="hold" nodeType="withEffect">
                                  <p:stCondLst>
                                    <p:cond delay="0"/>
                                  </p:stCondLst>
                                  <p:childTnLst>
                                    <p:set>
                                      <p:cBhvr>
                                        <p:cTn id="12" dur="1" fill="hold">
                                          <p:stCondLst>
                                            <p:cond delay="0"/>
                                          </p:stCondLst>
                                        </p:cTn>
                                        <p:tgtEl>
                                          <p:spTgt spid="142362"/>
                                        </p:tgtEl>
                                        <p:attrNameLst>
                                          <p:attrName>style.visibility</p:attrName>
                                        </p:attrNameLst>
                                      </p:cBhvr>
                                      <p:to>
                                        <p:strVal val="visible"/>
                                      </p:to>
                                    </p:set>
                                    <p:animEffect transition="in" filter="fade">
                                      <p:cBhvr>
                                        <p:cTn id="13" dur="500"/>
                                        <p:tgtEl>
                                          <p:spTgt spid="14236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142341"/>
                                        </p:tgtEl>
                                        <p:attrNameLst>
                                          <p:attrName>style.visibility</p:attrName>
                                        </p:attrNameLst>
                                      </p:cBhvr>
                                      <p:to>
                                        <p:strVal val="visible"/>
                                      </p:to>
                                    </p:set>
                                    <p:animEffect transition="in" filter="fade">
                                      <p:cBhvr>
                                        <p:cTn id="18" dur="500"/>
                                        <p:tgtEl>
                                          <p:spTgt spid="142341"/>
                                        </p:tgtEl>
                                      </p:cBhvr>
                                    </p:animEffect>
                                  </p:childTnLst>
                                </p:cTn>
                              </p:par>
                              <p:par>
                                <p:cTn id="19" presetID="10" presetClass="entr" presetSubtype="0" fill="hold" nodeType="withEffect">
                                  <p:stCondLst>
                                    <p:cond delay="0"/>
                                  </p:stCondLst>
                                  <p:childTnLst>
                                    <p:set>
                                      <p:cBhvr>
                                        <p:cTn id="20" dur="1" fill="hold">
                                          <p:stCondLst>
                                            <p:cond delay="0"/>
                                          </p:stCondLst>
                                        </p:cTn>
                                        <p:tgtEl>
                                          <p:spTgt spid="142340"/>
                                        </p:tgtEl>
                                        <p:attrNameLst>
                                          <p:attrName>style.visibility</p:attrName>
                                        </p:attrNameLst>
                                      </p:cBhvr>
                                      <p:to>
                                        <p:strVal val="visible"/>
                                      </p:to>
                                    </p:set>
                                    <p:animEffect transition="in" filter="fade">
                                      <p:cBhvr>
                                        <p:cTn id="21" dur="500"/>
                                        <p:tgtEl>
                                          <p:spTgt spid="142340"/>
                                        </p:tgtEl>
                                      </p:cBhvr>
                                    </p:animEffect>
                                  </p:childTnLst>
                                </p:cTn>
                              </p:par>
                              <p:par>
                                <p:cTn id="22" presetID="10" presetClass="entr" presetSubtype="0" fill="hold" nodeType="withEffect">
                                  <p:stCondLst>
                                    <p:cond delay="0"/>
                                  </p:stCondLst>
                                  <p:childTnLst>
                                    <p:set>
                                      <p:cBhvr>
                                        <p:cTn id="23" dur="1" fill="hold">
                                          <p:stCondLst>
                                            <p:cond delay="0"/>
                                          </p:stCondLst>
                                        </p:cTn>
                                        <p:tgtEl>
                                          <p:spTgt spid="142366"/>
                                        </p:tgtEl>
                                        <p:attrNameLst>
                                          <p:attrName>style.visibility</p:attrName>
                                        </p:attrNameLst>
                                      </p:cBhvr>
                                      <p:to>
                                        <p:strVal val="visible"/>
                                      </p:to>
                                    </p:set>
                                    <p:animEffect transition="in" filter="fade">
                                      <p:cBhvr>
                                        <p:cTn id="24" dur="500"/>
                                        <p:tgtEl>
                                          <p:spTgt spid="14236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2358"/>
                                        </p:tgtEl>
                                        <p:attrNameLst>
                                          <p:attrName>style.visibility</p:attrName>
                                        </p:attrNameLst>
                                      </p:cBhvr>
                                      <p:to>
                                        <p:strVal val="visible"/>
                                      </p:to>
                                    </p:set>
                                    <p:animEffect transition="in" filter="fade">
                                      <p:cBhvr>
                                        <p:cTn id="29" dur="500"/>
                                        <p:tgtEl>
                                          <p:spTgt spid="142358"/>
                                        </p:tgtEl>
                                      </p:cBhvr>
                                    </p:animEffect>
                                  </p:childTnLst>
                                </p:cTn>
                              </p:par>
                              <p:par>
                                <p:cTn id="30" presetID="10" presetClass="entr" presetSubtype="0" fill="hold" nodeType="withEffect">
                                  <p:stCondLst>
                                    <p:cond delay="0"/>
                                  </p:stCondLst>
                                  <p:childTnLst>
                                    <p:set>
                                      <p:cBhvr>
                                        <p:cTn id="31" dur="1" fill="hold">
                                          <p:stCondLst>
                                            <p:cond delay="0"/>
                                          </p:stCondLst>
                                        </p:cTn>
                                        <p:tgtEl>
                                          <p:spTgt spid="134"/>
                                        </p:tgtEl>
                                        <p:attrNameLst>
                                          <p:attrName>style.visibility</p:attrName>
                                        </p:attrNameLst>
                                      </p:cBhvr>
                                      <p:to>
                                        <p:strVal val="visible"/>
                                      </p:to>
                                    </p:set>
                                    <p:animEffect transition="in" filter="fade">
                                      <p:cBhvr>
                                        <p:cTn id="32"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58"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3483" name="Group 123"/>
          <p:cNvGrpSpPr>
            <a:grpSpLocks/>
          </p:cNvGrpSpPr>
          <p:nvPr/>
        </p:nvGrpSpPr>
        <p:grpSpPr bwMode="auto">
          <a:xfrm>
            <a:off x="754063" y="1027113"/>
            <a:ext cx="6875462" cy="5599112"/>
            <a:chOff x="529" y="831"/>
            <a:chExt cx="4331" cy="3527"/>
          </a:xfrm>
        </p:grpSpPr>
        <p:sp>
          <p:nvSpPr>
            <p:cNvPr id="143484" name="Rectangle 124"/>
            <p:cNvSpPr>
              <a:spLocks noChangeArrowheads="1"/>
            </p:cNvSpPr>
            <p:nvPr/>
          </p:nvSpPr>
          <p:spPr bwMode="auto">
            <a:xfrm>
              <a:off x="2699" y="1235"/>
              <a:ext cx="69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5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3485" name="Text Box 125"/>
            <p:cNvSpPr txBox="1">
              <a:spLocks noChangeArrowheads="1"/>
            </p:cNvSpPr>
            <p:nvPr/>
          </p:nvSpPr>
          <p:spPr bwMode="auto">
            <a:xfrm>
              <a:off x="529" y="3514"/>
              <a:ext cx="1023"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5000"/>
                </a:lnSpc>
              </a:pPr>
              <a:r>
                <a:rPr lang="en-US" altLang="zh-CN" sz="2000" i="1">
                  <a:solidFill>
                    <a:srgbClr val="000000"/>
                  </a:solidFill>
                  <a:latin typeface="Times New Roman" panose="02020603050405020304" pitchFamily="18" charset="0"/>
                </a:rPr>
                <a:t>O</a:t>
              </a:r>
              <a:endParaRPr lang="en-US" altLang="zh-CN" sz="2000">
                <a:solidFill>
                  <a:srgbClr val="000000"/>
                </a:solidFill>
                <a:latin typeface="Times New Roman" panose="02020603050405020304" pitchFamily="18" charset="0"/>
              </a:endParaRPr>
            </a:p>
          </p:txBody>
        </p:sp>
        <p:sp>
          <p:nvSpPr>
            <p:cNvPr id="143486" name="Line 126"/>
            <p:cNvSpPr>
              <a:spLocks noChangeShapeType="1"/>
            </p:cNvSpPr>
            <p:nvPr/>
          </p:nvSpPr>
          <p:spPr bwMode="auto">
            <a:xfrm flipV="1">
              <a:off x="1472" y="1281"/>
              <a:ext cx="1778" cy="2711"/>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3487" name="Line 127"/>
            <p:cNvSpPr>
              <a:spLocks noChangeShapeType="1"/>
            </p:cNvSpPr>
            <p:nvPr/>
          </p:nvSpPr>
          <p:spPr bwMode="auto">
            <a:xfrm flipV="1">
              <a:off x="1335" y="2441"/>
              <a:ext cx="2463" cy="50"/>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3488" name="Line 128"/>
            <p:cNvSpPr>
              <a:spLocks noChangeShapeType="1"/>
            </p:cNvSpPr>
            <p:nvPr/>
          </p:nvSpPr>
          <p:spPr bwMode="auto">
            <a:xfrm>
              <a:off x="1702" y="1455"/>
              <a:ext cx="1934" cy="2525"/>
            </a:xfrm>
            <a:prstGeom prst="line">
              <a:avLst/>
            </a:prstGeom>
            <a:noFill/>
            <a:ln w="44450">
              <a:solidFill>
                <a:srgbClr val="000000"/>
              </a:solidFill>
              <a:round/>
              <a:headEnd/>
              <a:tailEnd/>
            </a:ln>
            <a:extLst>
              <a:ext uri="{909E8E84-426E-40DD-AFC4-6F175D3DCCD1}">
                <a14:hiddenFill xmlns:a14="http://schemas.microsoft.com/office/drawing/2010/main">
                  <a:noFill/>
                </a14:hiddenFill>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grpSp>
          <p:nvGrpSpPr>
            <p:cNvPr id="143489" name="Group 129"/>
            <p:cNvGrpSpPr>
              <a:grpSpLocks/>
            </p:cNvGrpSpPr>
            <p:nvPr/>
          </p:nvGrpSpPr>
          <p:grpSpPr bwMode="auto">
            <a:xfrm>
              <a:off x="673" y="851"/>
              <a:ext cx="801" cy="420"/>
              <a:chOff x="756" y="996"/>
              <a:chExt cx="801" cy="420"/>
            </a:xfrm>
          </p:grpSpPr>
          <p:sp>
            <p:nvSpPr>
              <p:cNvPr id="143490" name="Rectangle 130"/>
              <p:cNvSpPr>
                <a:spLocks noChangeArrowheads="1"/>
              </p:cNvSpPr>
              <p:nvPr/>
            </p:nvSpPr>
            <p:spPr bwMode="auto">
              <a:xfrm>
                <a:off x="889" y="1170"/>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2</a:t>
                </a:r>
                <a:endParaRPr lang="en-US" altLang="zh-CN" sz="2400">
                  <a:solidFill>
                    <a:srgbClr val="000000"/>
                  </a:solidFill>
                  <a:latin typeface="Times New Roman" panose="02020603050405020304" pitchFamily="18" charset="0"/>
                </a:endParaRPr>
              </a:p>
            </p:txBody>
          </p:sp>
          <p:sp>
            <p:nvSpPr>
              <p:cNvPr id="143491" name="Rectangle 131"/>
              <p:cNvSpPr>
                <a:spLocks noChangeArrowheads="1"/>
              </p:cNvSpPr>
              <p:nvPr/>
            </p:nvSpPr>
            <p:spPr bwMode="auto">
              <a:xfrm>
                <a:off x="756" y="996"/>
                <a:ext cx="712"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3500" i="1">
                    <a:solidFill>
                      <a:srgbClr val="000000"/>
                    </a:solidFill>
                    <a:latin typeface="Times New Roman" panose="02020603050405020304" pitchFamily="18" charset="0"/>
                  </a:rPr>
                  <a:t>x</a:t>
                </a:r>
                <a:endParaRPr lang="en-US" altLang="zh-CN" sz="2400">
                  <a:solidFill>
                    <a:srgbClr val="000000"/>
                  </a:solidFill>
                  <a:latin typeface="Times New Roman" panose="02020603050405020304" pitchFamily="18" charset="0"/>
                </a:endParaRPr>
              </a:p>
            </p:txBody>
          </p:sp>
        </p:grpSp>
        <p:grpSp>
          <p:nvGrpSpPr>
            <p:cNvPr id="143492" name="Group 132"/>
            <p:cNvGrpSpPr>
              <a:grpSpLocks/>
            </p:cNvGrpSpPr>
            <p:nvPr/>
          </p:nvGrpSpPr>
          <p:grpSpPr bwMode="auto">
            <a:xfrm>
              <a:off x="3937" y="3278"/>
              <a:ext cx="785" cy="408"/>
              <a:chOff x="3847" y="3224"/>
              <a:chExt cx="785" cy="408"/>
            </a:xfrm>
          </p:grpSpPr>
          <p:sp>
            <p:nvSpPr>
              <p:cNvPr id="143493" name="Rectangle 133"/>
              <p:cNvSpPr>
                <a:spLocks noChangeArrowheads="1"/>
              </p:cNvSpPr>
              <p:nvPr/>
            </p:nvSpPr>
            <p:spPr bwMode="auto">
              <a:xfrm>
                <a:off x="3964" y="3390"/>
                <a:ext cx="6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a:solidFill>
                      <a:srgbClr val="000000"/>
                    </a:solidFill>
                    <a:latin typeface="Times New Roman" panose="02020603050405020304" pitchFamily="18" charset="0"/>
                  </a:rPr>
                  <a:t>1</a:t>
                </a:r>
                <a:endParaRPr lang="en-US" altLang="zh-CN" sz="2400">
                  <a:solidFill>
                    <a:srgbClr val="000000"/>
                  </a:solidFill>
                  <a:latin typeface="Times New Roman" panose="02020603050405020304" pitchFamily="18" charset="0"/>
                </a:endParaRPr>
              </a:p>
            </p:txBody>
          </p:sp>
          <p:sp>
            <p:nvSpPr>
              <p:cNvPr id="143494" name="Rectangle 134"/>
              <p:cNvSpPr>
                <a:spLocks noChangeArrowheads="1"/>
              </p:cNvSpPr>
              <p:nvPr/>
            </p:nvSpPr>
            <p:spPr bwMode="auto">
              <a:xfrm>
                <a:off x="3847" y="3224"/>
                <a:ext cx="709"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3400" i="1">
                    <a:solidFill>
                      <a:srgbClr val="000000"/>
                    </a:solidFill>
                    <a:latin typeface="Times New Roman" panose="02020603050405020304" pitchFamily="18" charset="0"/>
                  </a:rPr>
                  <a:t>x</a:t>
                </a:r>
                <a:endParaRPr lang="en-US" altLang="zh-CN" sz="2400">
                  <a:solidFill>
                    <a:srgbClr val="000000"/>
                  </a:solidFill>
                  <a:latin typeface="Times New Roman" panose="02020603050405020304" pitchFamily="18" charset="0"/>
                </a:endParaRPr>
              </a:p>
            </p:txBody>
          </p:sp>
        </p:grpSp>
        <p:grpSp>
          <p:nvGrpSpPr>
            <p:cNvPr id="143495" name="Group 135"/>
            <p:cNvGrpSpPr>
              <a:grpSpLocks/>
            </p:cNvGrpSpPr>
            <p:nvPr/>
          </p:nvGrpSpPr>
          <p:grpSpPr bwMode="auto">
            <a:xfrm>
              <a:off x="2579" y="1890"/>
              <a:ext cx="2281" cy="420"/>
              <a:chOff x="2652" y="1952"/>
              <a:chExt cx="2281" cy="420"/>
            </a:xfrm>
          </p:grpSpPr>
          <p:sp>
            <p:nvSpPr>
              <p:cNvPr id="143496" name="Rectangle 136"/>
              <p:cNvSpPr>
                <a:spLocks noChangeArrowheads="1"/>
              </p:cNvSpPr>
              <p:nvPr/>
            </p:nvSpPr>
            <p:spPr bwMode="auto">
              <a:xfrm>
                <a:off x="3663" y="1952"/>
                <a:ext cx="681"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35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3497" name="Rectangle 137"/>
              <p:cNvSpPr>
                <a:spLocks noChangeArrowheads="1"/>
              </p:cNvSpPr>
              <p:nvPr/>
            </p:nvSpPr>
            <p:spPr bwMode="auto">
              <a:xfrm>
                <a:off x="3941" y="1952"/>
                <a:ext cx="681"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35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3498" name="Rectangle 138"/>
              <p:cNvSpPr>
                <a:spLocks noChangeArrowheads="1"/>
              </p:cNvSpPr>
              <p:nvPr/>
            </p:nvSpPr>
            <p:spPr bwMode="auto">
              <a:xfrm>
                <a:off x="4237" y="2044"/>
                <a:ext cx="696"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700">
                    <a:solidFill>
                      <a:srgbClr val="000000"/>
                    </a:solidFill>
                    <a:latin typeface="Times New Roman" panose="02020603050405020304" pitchFamily="18" charset="0"/>
                  </a:rPr>
                  <a:t>0</a:t>
                </a:r>
                <a:endParaRPr lang="en-US" altLang="zh-CN" sz="2400">
                  <a:solidFill>
                    <a:srgbClr val="000000"/>
                  </a:solidFill>
                  <a:latin typeface="Times New Roman" panose="02020603050405020304" pitchFamily="18" charset="0"/>
                </a:endParaRPr>
              </a:p>
            </p:txBody>
          </p:sp>
          <p:sp>
            <p:nvSpPr>
              <p:cNvPr id="143499" name="Rectangle 139"/>
              <p:cNvSpPr>
                <a:spLocks noChangeArrowheads="1"/>
              </p:cNvSpPr>
              <p:nvPr/>
            </p:nvSpPr>
            <p:spPr bwMode="auto">
              <a:xfrm>
                <a:off x="3141" y="2044"/>
                <a:ext cx="66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700">
                    <a:solidFill>
                      <a:srgbClr val="000000"/>
                    </a:solidFill>
                    <a:latin typeface="Times New Roman" panose="02020603050405020304" pitchFamily="18" charset="0"/>
                  </a:rPr>
                  <a:t>)</a:t>
                </a:r>
                <a:endParaRPr lang="en-US" altLang="zh-CN" sz="2400">
                  <a:solidFill>
                    <a:srgbClr val="000000"/>
                  </a:solidFill>
                  <a:latin typeface="Times New Roman" panose="02020603050405020304" pitchFamily="18" charset="0"/>
                </a:endParaRPr>
              </a:p>
            </p:txBody>
          </p:sp>
          <p:sp>
            <p:nvSpPr>
              <p:cNvPr id="143500" name="Rectangle 140"/>
              <p:cNvSpPr>
                <a:spLocks noChangeArrowheads="1"/>
              </p:cNvSpPr>
              <p:nvPr/>
            </p:nvSpPr>
            <p:spPr bwMode="auto">
              <a:xfrm>
                <a:off x="2859" y="2044"/>
                <a:ext cx="66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700">
                    <a:solidFill>
                      <a:srgbClr val="000000"/>
                    </a:solidFill>
                    <a:latin typeface="Times New Roman" panose="02020603050405020304" pitchFamily="18" charset="0"/>
                  </a:rPr>
                  <a:t>(</a:t>
                </a:r>
                <a:endParaRPr lang="en-US" altLang="zh-CN" sz="2400">
                  <a:solidFill>
                    <a:srgbClr val="000000"/>
                  </a:solidFill>
                  <a:latin typeface="Times New Roman" panose="02020603050405020304" pitchFamily="18" charset="0"/>
                </a:endParaRPr>
              </a:p>
            </p:txBody>
          </p:sp>
          <p:sp>
            <p:nvSpPr>
              <p:cNvPr id="143501" name="Rectangle 141"/>
              <p:cNvSpPr>
                <a:spLocks noChangeArrowheads="1"/>
              </p:cNvSpPr>
              <p:nvPr/>
            </p:nvSpPr>
            <p:spPr bwMode="auto">
              <a:xfrm>
                <a:off x="3565" y="2178"/>
                <a:ext cx="64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500">
                    <a:solidFill>
                      <a:srgbClr val="000000"/>
                    </a:solidFill>
                    <a:latin typeface="Times New Roman" panose="02020603050405020304" pitchFamily="18" charset="0"/>
                  </a:rPr>
                  <a:t>2</a:t>
                </a:r>
                <a:endParaRPr lang="en-US" altLang="zh-CN" sz="2400">
                  <a:solidFill>
                    <a:srgbClr val="000000"/>
                  </a:solidFill>
                  <a:latin typeface="Times New Roman" panose="02020603050405020304" pitchFamily="18" charset="0"/>
                </a:endParaRPr>
              </a:p>
            </p:txBody>
          </p:sp>
          <p:sp>
            <p:nvSpPr>
              <p:cNvPr id="143502" name="Rectangle 142"/>
              <p:cNvSpPr>
                <a:spLocks noChangeArrowheads="1"/>
              </p:cNvSpPr>
              <p:nvPr/>
            </p:nvSpPr>
            <p:spPr bwMode="auto">
              <a:xfrm>
                <a:off x="2771" y="2178"/>
                <a:ext cx="64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500">
                    <a:solidFill>
                      <a:srgbClr val="000000"/>
                    </a:solidFill>
                    <a:latin typeface="Times New Roman" panose="02020603050405020304" pitchFamily="18" charset="0"/>
                  </a:rPr>
                  <a:t>1</a:t>
                </a:r>
                <a:endParaRPr lang="en-US" altLang="zh-CN" sz="2400">
                  <a:solidFill>
                    <a:srgbClr val="000000"/>
                  </a:solidFill>
                  <a:latin typeface="Times New Roman" panose="02020603050405020304" pitchFamily="18" charset="0"/>
                </a:endParaRPr>
              </a:p>
            </p:txBody>
          </p:sp>
          <p:sp>
            <p:nvSpPr>
              <p:cNvPr id="143503" name="Rectangle 143"/>
              <p:cNvSpPr>
                <a:spLocks noChangeArrowheads="1"/>
              </p:cNvSpPr>
              <p:nvPr/>
            </p:nvSpPr>
            <p:spPr bwMode="auto">
              <a:xfrm>
                <a:off x="4057" y="2021"/>
                <a:ext cx="707"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7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3504" name="Rectangle 144"/>
              <p:cNvSpPr>
                <a:spLocks noChangeArrowheads="1"/>
              </p:cNvSpPr>
              <p:nvPr/>
            </p:nvSpPr>
            <p:spPr bwMode="auto">
              <a:xfrm>
                <a:off x="3261" y="2021"/>
                <a:ext cx="707"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7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3505" name="Rectangle 145"/>
              <p:cNvSpPr>
                <a:spLocks noChangeArrowheads="1"/>
              </p:cNvSpPr>
              <p:nvPr/>
            </p:nvSpPr>
            <p:spPr bwMode="auto">
              <a:xfrm>
                <a:off x="3751" y="2044"/>
                <a:ext cx="73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700" b="1" i="1">
                    <a:solidFill>
                      <a:srgbClr val="000000"/>
                    </a:solidFill>
                    <a:latin typeface="Times New Roman" panose="02020603050405020304" pitchFamily="18" charset="0"/>
                  </a:rPr>
                  <a:t>X</a:t>
                </a:r>
                <a:endParaRPr lang="en-US" altLang="zh-CN" sz="2400">
                  <a:solidFill>
                    <a:srgbClr val="000000"/>
                  </a:solidFill>
                  <a:latin typeface="Times New Roman" panose="02020603050405020304" pitchFamily="18" charset="0"/>
                </a:endParaRPr>
              </a:p>
            </p:txBody>
          </p:sp>
          <p:sp>
            <p:nvSpPr>
              <p:cNvPr id="143506" name="Rectangle 146"/>
              <p:cNvSpPr>
                <a:spLocks noChangeArrowheads="1"/>
              </p:cNvSpPr>
              <p:nvPr/>
            </p:nvSpPr>
            <p:spPr bwMode="auto">
              <a:xfrm>
                <a:off x="2958" y="2044"/>
                <a:ext cx="732"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700" b="1" i="1">
                    <a:solidFill>
                      <a:srgbClr val="000000"/>
                    </a:solidFill>
                    <a:latin typeface="Times New Roman" panose="02020603050405020304" pitchFamily="18" charset="0"/>
                  </a:rPr>
                  <a:t>X</a:t>
                </a:r>
                <a:endParaRPr lang="en-US" altLang="zh-CN" sz="2400">
                  <a:solidFill>
                    <a:srgbClr val="000000"/>
                  </a:solidFill>
                  <a:latin typeface="Times New Roman" panose="02020603050405020304" pitchFamily="18" charset="0"/>
                </a:endParaRPr>
              </a:p>
            </p:txBody>
          </p:sp>
          <p:sp>
            <p:nvSpPr>
              <p:cNvPr id="143507" name="Rectangle 147"/>
              <p:cNvSpPr>
                <a:spLocks noChangeArrowheads="1"/>
              </p:cNvSpPr>
              <p:nvPr/>
            </p:nvSpPr>
            <p:spPr bwMode="auto">
              <a:xfrm>
                <a:off x="3431" y="2046"/>
                <a:ext cx="696"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7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43508" name="Rectangle 148"/>
              <p:cNvSpPr>
                <a:spLocks noChangeArrowheads="1"/>
              </p:cNvSpPr>
              <p:nvPr/>
            </p:nvSpPr>
            <p:spPr bwMode="auto">
              <a:xfrm>
                <a:off x="2652" y="2046"/>
                <a:ext cx="696"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7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grpSp>
        <p:sp>
          <p:nvSpPr>
            <p:cNvPr id="143509" name="Rectangle 149"/>
            <p:cNvSpPr>
              <a:spLocks noChangeArrowheads="1"/>
            </p:cNvSpPr>
            <p:nvPr/>
          </p:nvSpPr>
          <p:spPr bwMode="auto">
            <a:xfrm>
              <a:off x="2373" y="1159"/>
              <a:ext cx="69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3510" name="Rectangle 150"/>
            <p:cNvSpPr>
              <a:spLocks noChangeArrowheads="1"/>
            </p:cNvSpPr>
            <p:nvPr/>
          </p:nvSpPr>
          <p:spPr bwMode="auto">
            <a:xfrm>
              <a:off x="3240" y="2140"/>
              <a:ext cx="69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3511" name="Rectangle 151"/>
            <p:cNvSpPr>
              <a:spLocks noChangeArrowheads="1"/>
            </p:cNvSpPr>
            <p:nvPr/>
          </p:nvSpPr>
          <p:spPr bwMode="auto">
            <a:xfrm>
              <a:off x="2802" y="3795"/>
              <a:ext cx="69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5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3512" name="Rectangle 152"/>
            <p:cNvSpPr>
              <a:spLocks noChangeArrowheads="1"/>
            </p:cNvSpPr>
            <p:nvPr/>
          </p:nvSpPr>
          <p:spPr bwMode="auto">
            <a:xfrm>
              <a:off x="3075" y="3623"/>
              <a:ext cx="69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5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3513" name="Rectangle 153"/>
            <p:cNvSpPr>
              <a:spLocks noChangeArrowheads="1"/>
            </p:cNvSpPr>
            <p:nvPr/>
          </p:nvSpPr>
          <p:spPr bwMode="auto">
            <a:xfrm>
              <a:off x="3242" y="2394"/>
              <a:ext cx="69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3514" name="Freeform 154"/>
            <p:cNvSpPr>
              <a:spLocks noEditPoints="1"/>
            </p:cNvSpPr>
            <p:nvPr/>
          </p:nvSpPr>
          <p:spPr bwMode="auto">
            <a:xfrm>
              <a:off x="1087" y="3523"/>
              <a:ext cx="3406" cy="99"/>
            </a:xfrm>
            <a:custGeom>
              <a:avLst/>
              <a:gdLst>
                <a:gd name="T0" fmla="*/ 0 w 3406"/>
                <a:gd name="T1" fmla="*/ 41 h 99"/>
                <a:gd name="T2" fmla="*/ 3313 w 3406"/>
                <a:gd name="T3" fmla="*/ 41 h 99"/>
                <a:gd name="T4" fmla="*/ 3313 w 3406"/>
                <a:gd name="T5" fmla="*/ 58 h 99"/>
                <a:gd name="T6" fmla="*/ 0 w 3406"/>
                <a:gd name="T7" fmla="*/ 58 h 99"/>
                <a:gd name="T8" fmla="*/ 0 w 3406"/>
                <a:gd name="T9" fmla="*/ 41 h 99"/>
                <a:gd name="T10" fmla="*/ 3294 w 3406"/>
                <a:gd name="T11" fmla="*/ 0 h 99"/>
                <a:gd name="T12" fmla="*/ 3406 w 3406"/>
                <a:gd name="T13" fmla="*/ 49 h 99"/>
                <a:gd name="T14" fmla="*/ 3294 w 3406"/>
                <a:gd name="T15" fmla="*/ 99 h 99"/>
                <a:gd name="T16" fmla="*/ 3294 w 3406"/>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6" h="99">
                  <a:moveTo>
                    <a:pt x="0" y="41"/>
                  </a:moveTo>
                  <a:lnTo>
                    <a:pt x="3313" y="41"/>
                  </a:lnTo>
                  <a:lnTo>
                    <a:pt x="3313" y="58"/>
                  </a:lnTo>
                  <a:lnTo>
                    <a:pt x="0" y="58"/>
                  </a:lnTo>
                  <a:lnTo>
                    <a:pt x="0" y="41"/>
                  </a:lnTo>
                  <a:close/>
                  <a:moveTo>
                    <a:pt x="3294" y="0"/>
                  </a:moveTo>
                  <a:lnTo>
                    <a:pt x="3406" y="49"/>
                  </a:lnTo>
                  <a:lnTo>
                    <a:pt x="3294" y="99"/>
                  </a:lnTo>
                  <a:lnTo>
                    <a:pt x="3294" y="0"/>
                  </a:lnTo>
                  <a:close/>
                </a:path>
              </a:pathLst>
            </a:custGeom>
            <a:solidFill>
              <a:srgbClr val="000000"/>
            </a:solidFill>
            <a:ln w="3175" cap="flat">
              <a:solidFill>
                <a:srgbClr val="000000"/>
              </a:solidFill>
              <a:prstDash val="solid"/>
              <a:bevel/>
              <a:headEnd/>
              <a:tailEnd/>
            </a:ln>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3515" name="Freeform 155"/>
            <p:cNvSpPr>
              <a:spLocks noEditPoints="1"/>
            </p:cNvSpPr>
            <p:nvPr/>
          </p:nvSpPr>
          <p:spPr bwMode="auto">
            <a:xfrm>
              <a:off x="1290" y="1261"/>
              <a:ext cx="112" cy="2918"/>
            </a:xfrm>
            <a:custGeom>
              <a:avLst/>
              <a:gdLst>
                <a:gd name="T0" fmla="*/ 55 w 112"/>
                <a:gd name="T1" fmla="*/ 2918 h 2918"/>
                <a:gd name="T2" fmla="*/ 47 w 112"/>
                <a:gd name="T3" fmla="*/ 82 h 2918"/>
                <a:gd name="T4" fmla="*/ 66 w 112"/>
                <a:gd name="T5" fmla="*/ 82 h 2918"/>
                <a:gd name="T6" fmla="*/ 74 w 112"/>
                <a:gd name="T7" fmla="*/ 2918 h 2918"/>
                <a:gd name="T8" fmla="*/ 55 w 112"/>
                <a:gd name="T9" fmla="*/ 2918 h 2918"/>
                <a:gd name="T10" fmla="*/ 0 w 112"/>
                <a:gd name="T11" fmla="*/ 99 h 2918"/>
                <a:gd name="T12" fmla="*/ 56 w 112"/>
                <a:gd name="T13" fmla="*/ 0 h 2918"/>
                <a:gd name="T14" fmla="*/ 112 w 112"/>
                <a:gd name="T15" fmla="*/ 98 h 2918"/>
                <a:gd name="T16" fmla="*/ 0 w 112"/>
                <a:gd name="T17" fmla="*/ 99 h 2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2918">
                  <a:moveTo>
                    <a:pt x="55" y="2918"/>
                  </a:moveTo>
                  <a:lnTo>
                    <a:pt x="47" y="82"/>
                  </a:lnTo>
                  <a:lnTo>
                    <a:pt x="66" y="82"/>
                  </a:lnTo>
                  <a:lnTo>
                    <a:pt x="74" y="2918"/>
                  </a:lnTo>
                  <a:lnTo>
                    <a:pt x="55" y="2918"/>
                  </a:lnTo>
                  <a:close/>
                  <a:moveTo>
                    <a:pt x="0" y="99"/>
                  </a:moveTo>
                  <a:lnTo>
                    <a:pt x="56" y="0"/>
                  </a:lnTo>
                  <a:lnTo>
                    <a:pt x="112" y="98"/>
                  </a:lnTo>
                  <a:lnTo>
                    <a:pt x="0" y="99"/>
                  </a:lnTo>
                  <a:close/>
                </a:path>
              </a:pathLst>
            </a:custGeom>
            <a:solidFill>
              <a:srgbClr val="000000"/>
            </a:solidFill>
            <a:ln w="3175" cap="flat">
              <a:solidFill>
                <a:srgbClr val="000000"/>
              </a:solidFill>
              <a:prstDash val="solid"/>
              <a:bevel/>
              <a:headEnd/>
              <a:tailEnd/>
            </a:ln>
          </p:spPr>
          <p:txBody>
            <a:bodyPr/>
            <a:lstStyle/>
            <a:p>
              <a:pPr>
                <a:lnSpc>
                  <a:spcPct val="125000"/>
                </a:lnSpc>
              </a:pPr>
              <a:endParaRPr lang="zh-CN" altLang="en-US" sz="2400">
                <a:solidFill>
                  <a:srgbClr val="000000"/>
                </a:solidFill>
                <a:latin typeface="Times New Roman" panose="02020603050405020304" pitchFamily="18" charset="0"/>
              </a:endParaRPr>
            </a:p>
          </p:txBody>
        </p:sp>
        <p:grpSp>
          <p:nvGrpSpPr>
            <p:cNvPr id="143516" name="Group 156"/>
            <p:cNvGrpSpPr>
              <a:grpSpLocks/>
            </p:cNvGrpSpPr>
            <p:nvPr/>
          </p:nvGrpSpPr>
          <p:grpSpPr bwMode="auto">
            <a:xfrm>
              <a:off x="2180" y="831"/>
              <a:ext cx="2247" cy="420"/>
              <a:chOff x="2180" y="876"/>
              <a:chExt cx="2247" cy="420"/>
            </a:xfrm>
          </p:grpSpPr>
          <p:sp>
            <p:nvSpPr>
              <p:cNvPr id="143517" name="Rectangle 157"/>
              <p:cNvSpPr>
                <a:spLocks noChangeArrowheads="1"/>
              </p:cNvSpPr>
              <p:nvPr/>
            </p:nvSpPr>
            <p:spPr bwMode="auto">
              <a:xfrm>
                <a:off x="3168" y="876"/>
                <a:ext cx="681"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35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3518" name="Rectangle 158"/>
              <p:cNvSpPr>
                <a:spLocks noChangeArrowheads="1"/>
              </p:cNvSpPr>
              <p:nvPr/>
            </p:nvSpPr>
            <p:spPr bwMode="auto">
              <a:xfrm>
                <a:off x="3441" y="876"/>
                <a:ext cx="681"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35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3519" name="Rectangle 159"/>
              <p:cNvSpPr>
                <a:spLocks noChangeArrowheads="1"/>
              </p:cNvSpPr>
              <p:nvPr/>
            </p:nvSpPr>
            <p:spPr bwMode="auto">
              <a:xfrm>
                <a:off x="3735" y="967"/>
                <a:ext cx="692"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600">
                    <a:solidFill>
                      <a:srgbClr val="000000"/>
                    </a:solidFill>
                    <a:latin typeface="Times New Roman" panose="02020603050405020304" pitchFamily="18" charset="0"/>
                  </a:rPr>
                  <a:t>0</a:t>
                </a:r>
                <a:endParaRPr lang="en-US" altLang="zh-CN" sz="2400">
                  <a:solidFill>
                    <a:srgbClr val="000000"/>
                  </a:solidFill>
                  <a:latin typeface="Times New Roman" panose="02020603050405020304" pitchFamily="18" charset="0"/>
                </a:endParaRPr>
              </a:p>
            </p:txBody>
          </p:sp>
          <p:sp>
            <p:nvSpPr>
              <p:cNvPr id="143520" name="Rectangle 160"/>
              <p:cNvSpPr>
                <a:spLocks noChangeArrowheads="1"/>
              </p:cNvSpPr>
              <p:nvPr/>
            </p:nvSpPr>
            <p:spPr bwMode="auto">
              <a:xfrm>
                <a:off x="2660" y="967"/>
                <a:ext cx="657"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600">
                    <a:solidFill>
                      <a:srgbClr val="000000"/>
                    </a:solidFill>
                    <a:latin typeface="Times New Roman" panose="02020603050405020304" pitchFamily="18" charset="0"/>
                  </a:rPr>
                  <a:t>)</a:t>
                </a:r>
                <a:endParaRPr lang="en-US" altLang="zh-CN" sz="2400">
                  <a:solidFill>
                    <a:srgbClr val="000000"/>
                  </a:solidFill>
                  <a:latin typeface="Times New Roman" panose="02020603050405020304" pitchFamily="18" charset="0"/>
                </a:endParaRPr>
              </a:p>
            </p:txBody>
          </p:sp>
          <p:sp>
            <p:nvSpPr>
              <p:cNvPr id="143521" name="Rectangle 161"/>
              <p:cNvSpPr>
                <a:spLocks noChangeArrowheads="1"/>
              </p:cNvSpPr>
              <p:nvPr/>
            </p:nvSpPr>
            <p:spPr bwMode="auto">
              <a:xfrm>
                <a:off x="2385" y="967"/>
                <a:ext cx="657"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600">
                    <a:solidFill>
                      <a:srgbClr val="000000"/>
                    </a:solidFill>
                    <a:latin typeface="Times New Roman" panose="02020603050405020304" pitchFamily="18" charset="0"/>
                  </a:rPr>
                  <a:t>(</a:t>
                </a:r>
                <a:endParaRPr lang="en-US" altLang="zh-CN" sz="2400">
                  <a:solidFill>
                    <a:srgbClr val="000000"/>
                  </a:solidFill>
                  <a:latin typeface="Times New Roman" panose="02020603050405020304" pitchFamily="18" charset="0"/>
                </a:endParaRPr>
              </a:p>
            </p:txBody>
          </p:sp>
          <p:sp>
            <p:nvSpPr>
              <p:cNvPr id="143522" name="Rectangle 162"/>
              <p:cNvSpPr>
                <a:spLocks noChangeArrowheads="1"/>
              </p:cNvSpPr>
              <p:nvPr/>
            </p:nvSpPr>
            <p:spPr bwMode="auto">
              <a:xfrm>
                <a:off x="3076" y="1099"/>
                <a:ext cx="64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500">
                    <a:solidFill>
                      <a:srgbClr val="000000"/>
                    </a:solidFill>
                    <a:latin typeface="Times New Roman" panose="02020603050405020304" pitchFamily="18" charset="0"/>
                  </a:rPr>
                  <a:t>3</a:t>
                </a:r>
                <a:endParaRPr lang="en-US" altLang="zh-CN" sz="2400">
                  <a:solidFill>
                    <a:srgbClr val="000000"/>
                  </a:solidFill>
                  <a:latin typeface="Times New Roman" panose="02020603050405020304" pitchFamily="18" charset="0"/>
                </a:endParaRPr>
              </a:p>
            </p:txBody>
          </p:sp>
          <p:sp>
            <p:nvSpPr>
              <p:cNvPr id="143523" name="Rectangle 163"/>
              <p:cNvSpPr>
                <a:spLocks noChangeArrowheads="1"/>
              </p:cNvSpPr>
              <p:nvPr/>
            </p:nvSpPr>
            <p:spPr bwMode="auto">
              <a:xfrm>
                <a:off x="2297" y="1099"/>
                <a:ext cx="64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500">
                    <a:solidFill>
                      <a:srgbClr val="000000"/>
                    </a:solidFill>
                    <a:latin typeface="Times New Roman" panose="02020603050405020304" pitchFamily="18" charset="0"/>
                  </a:rPr>
                  <a:t>1</a:t>
                </a:r>
                <a:endParaRPr lang="en-US" altLang="zh-CN" sz="2400">
                  <a:solidFill>
                    <a:srgbClr val="000000"/>
                  </a:solidFill>
                  <a:latin typeface="Times New Roman" panose="02020603050405020304" pitchFamily="18" charset="0"/>
                </a:endParaRPr>
              </a:p>
            </p:txBody>
          </p:sp>
          <p:sp>
            <p:nvSpPr>
              <p:cNvPr id="143524" name="Rectangle 164"/>
              <p:cNvSpPr>
                <a:spLocks noChangeArrowheads="1"/>
              </p:cNvSpPr>
              <p:nvPr/>
            </p:nvSpPr>
            <p:spPr bwMode="auto">
              <a:xfrm>
                <a:off x="3556" y="945"/>
                <a:ext cx="702"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6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3525" name="Rectangle 165"/>
              <p:cNvSpPr>
                <a:spLocks noChangeArrowheads="1"/>
              </p:cNvSpPr>
              <p:nvPr/>
            </p:nvSpPr>
            <p:spPr bwMode="auto">
              <a:xfrm>
                <a:off x="2780" y="945"/>
                <a:ext cx="702"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6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3526" name="Rectangle 166"/>
              <p:cNvSpPr>
                <a:spLocks noChangeArrowheads="1"/>
              </p:cNvSpPr>
              <p:nvPr/>
            </p:nvSpPr>
            <p:spPr bwMode="auto">
              <a:xfrm>
                <a:off x="3255" y="967"/>
                <a:ext cx="727"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600" b="1" i="1">
                    <a:solidFill>
                      <a:srgbClr val="000000"/>
                    </a:solidFill>
                    <a:latin typeface="Times New Roman" panose="02020603050405020304" pitchFamily="18" charset="0"/>
                  </a:rPr>
                  <a:t>X</a:t>
                </a:r>
                <a:endParaRPr lang="en-US" altLang="zh-CN" sz="2400">
                  <a:solidFill>
                    <a:srgbClr val="000000"/>
                  </a:solidFill>
                  <a:latin typeface="Times New Roman" panose="02020603050405020304" pitchFamily="18" charset="0"/>
                </a:endParaRPr>
              </a:p>
            </p:txBody>
          </p:sp>
          <p:sp>
            <p:nvSpPr>
              <p:cNvPr id="143527" name="Rectangle 167"/>
              <p:cNvSpPr>
                <a:spLocks noChangeArrowheads="1"/>
              </p:cNvSpPr>
              <p:nvPr/>
            </p:nvSpPr>
            <p:spPr bwMode="auto">
              <a:xfrm>
                <a:off x="2481" y="967"/>
                <a:ext cx="727"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600" b="1" i="1">
                    <a:solidFill>
                      <a:srgbClr val="000000"/>
                    </a:solidFill>
                    <a:latin typeface="Times New Roman" panose="02020603050405020304" pitchFamily="18" charset="0"/>
                  </a:rPr>
                  <a:t>X</a:t>
                </a:r>
                <a:endParaRPr lang="en-US" altLang="zh-CN" sz="2400">
                  <a:solidFill>
                    <a:srgbClr val="000000"/>
                  </a:solidFill>
                  <a:latin typeface="Times New Roman" panose="02020603050405020304" pitchFamily="18" charset="0"/>
                </a:endParaRPr>
              </a:p>
            </p:txBody>
          </p:sp>
          <p:sp>
            <p:nvSpPr>
              <p:cNvPr id="143528" name="Rectangle 168"/>
              <p:cNvSpPr>
                <a:spLocks noChangeArrowheads="1"/>
              </p:cNvSpPr>
              <p:nvPr/>
            </p:nvSpPr>
            <p:spPr bwMode="auto">
              <a:xfrm>
                <a:off x="2948" y="968"/>
                <a:ext cx="692"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6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43529" name="Rectangle 169"/>
              <p:cNvSpPr>
                <a:spLocks noChangeArrowheads="1"/>
              </p:cNvSpPr>
              <p:nvPr/>
            </p:nvSpPr>
            <p:spPr bwMode="auto">
              <a:xfrm>
                <a:off x="2180" y="968"/>
                <a:ext cx="692"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6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grpSp>
        <p:grpSp>
          <p:nvGrpSpPr>
            <p:cNvPr id="143530" name="Group 170"/>
            <p:cNvGrpSpPr>
              <a:grpSpLocks/>
            </p:cNvGrpSpPr>
            <p:nvPr/>
          </p:nvGrpSpPr>
          <p:grpSpPr bwMode="auto">
            <a:xfrm>
              <a:off x="2526" y="3962"/>
              <a:ext cx="2065" cy="396"/>
              <a:chOff x="2526" y="3962"/>
              <a:chExt cx="2065" cy="396"/>
            </a:xfrm>
          </p:grpSpPr>
          <p:sp>
            <p:nvSpPr>
              <p:cNvPr id="143531" name="Rectangle 171"/>
              <p:cNvSpPr>
                <a:spLocks noChangeArrowheads="1"/>
              </p:cNvSpPr>
              <p:nvPr/>
            </p:nvSpPr>
            <p:spPr bwMode="auto">
              <a:xfrm>
                <a:off x="3415" y="3962"/>
                <a:ext cx="676"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33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3532" name="Rectangle 172"/>
              <p:cNvSpPr>
                <a:spLocks noChangeArrowheads="1"/>
              </p:cNvSpPr>
              <p:nvPr/>
            </p:nvSpPr>
            <p:spPr bwMode="auto">
              <a:xfrm>
                <a:off x="3654" y="3962"/>
                <a:ext cx="676"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33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3533" name="Rectangle 173"/>
              <p:cNvSpPr>
                <a:spLocks noChangeArrowheads="1"/>
              </p:cNvSpPr>
              <p:nvPr/>
            </p:nvSpPr>
            <p:spPr bwMode="auto">
              <a:xfrm>
                <a:off x="3903" y="4048"/>
                <a:ext cx="6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500">
                    <a:solidFill>
                      <a:srgbClr val="000000"/>
                    </a:solidFill>
                    <a:latin typeface="Times New Roman" panose="02020603050405020304" pitchFamily="18" charset="0"/>
                  </a:rPr>
                  <a:t>0</a:t>
                </a:r>
                <a:endParaRPr lang="en-US" altLang="zh-CN" sz="2400">
                  <a:solidFill>
                    <a:srgbClr val="000000"/>
                  </a:solidFill>
                  <a:latin typeface="Times New Roman" panose="02020603050405020304" pitchFamily="18" charset="0"/>
                </a:endParaRPr>
              </a:p>
            </p:txBody>
          </p:sp>
          <p:sp>
            <p:nvSpPr>
              <p:cNvPr id="143534" name="Rectangle 174"/>
              <p:cNvSpPr>
                <a:spLocks noChangeArrowheads="1"/>
              </p:cNvSpPr>
              <p:nvPr/>
            </p:nvSpPr>
            <p:spPr bwMode="auto">
              <a:xfrm>
                <a:off x="2976" y="4048"/>
                <a:ext cx="65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500">
                    <a:solidFill>
                      <a:srgbClr val="000000"/>
                    </a:solidFill>
                    <a:latin typeface="Times New Roman" panose="02020603050405020304" pitchFamily="18" charset="0"/>
                  </a:rPr>
                  <a:t>)</a:t>
                </a:r>
                <a:endParaRPr lang="en-US" altLang="zh-CN" sz="2400">
                  <a:solidFill>
                    <a:srgbClr val="000000"/>
                  </a:solidFill>
                  <a:latin typeface="Times New Roman" panose="02020603050405020304" pitchFamily="18" charset="0"/>
                </a:endParaRPr>
              </a:p>
            </p:txBody>
          </p:sp>
          <p:sp>
            <p:nvSpPr>
              <p:cNvPr id="143535" name="Rectangle 175"/>
              <p:cNvSpPr>
                <a:spLocks noChangeArrowheads="1"/>
              </p:cNvSpPr>
              <p:nvPr/>
            </p:nvSpPr>
            <p:spPr bwMode="auto">
              <a:xfrm>
                <a:off x="2734" y="4048"/>
                <a:ext cx="65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500">
                    <a:solidFill>
                      <a:srgbClr val="000000"/>
                    </a:solidFill>
                    <a:latin typeface="Times New Roman" panose="02020603050405020304" pitchFamily="18" charset="0"/>
                  </a:rPr>
                  <a:t>(</a:t>
                </a:r>
                <a:endParaRPr lang="en-US" altLang="zh-CN" sz="2400">
                  <a:solidFill>
                    <a:srgbClr val="000000"/>
                  </a:solidFill>
                  <a:latin typeface="Times New Roman" panose="02020603050405020304" pitchFamily="18" charset="0"/>
                </a:endParaRPr>
              </a:p>
            </p:txBody>
          </p:sp>
          <p:sp>
            <p:nvSpPr>
              <p:cNvPr id="143536" name="Rectangle 176"/>
              <p:cNvSpPr>
                <a:spLocks noChangeArrowheads="1"/>
              </p:cNvSpPr>
              <p:nvPr/>
            </p:nvSpPr>
            <p:spPr bwMode="auto">
              <a:xfrm>
                <a:off x="3330" y="4173"/>
                <a:ext cx="644"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400">
                    <a:solidFill>
                      <a:srgbClr val="000000"/>
                    </a:solidFill>
                    <a:latin typeface="Times New Roman" panose="02020603050405020304" pitchFamily="18" charset="0"/>
                  </a:rPr>
                  <a:t>3</a:t>
                </a:r>
                <a:endParaRPr lang="en-US" altLang="zh-CN" sz="2400">
                  <a:solidFill>
                    <a:srgbClr val="000000"/>
                  </a:solidFill>
                  <a:latin typeface="Times New Roman" panose="02020603050405020304" pitchFamily="18" charset="0"/>
                </a:endParaRPr>
              </a:p>
            </p:txBody>
          </p:sp>
          <p:sp>
            <p:nvSpPr>
              <p:cNvPr id="143537" name="Rectangle 177"/>
              <p:cNvSpPr>
                <a:spLocks noChangeArrowheads="1"/>
              </p:cNvSpPr>
              <p:nvPr/>
            </p:nvSpPr>
            <p:spPr bwMode="auto">
              <a:xfrm>
                <a:off x="2645" y="4173"/>
                <a:ext cx="644"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1400">
                    <a:solidFill>
                      <a:srgbClr val="000000"/>
                    </a:solidFill>
                    <a:latin typeface="Times New Roman" panose="02020603050405020304" pitchFamily="18" charset="0"/>
                  </a:rPr>
                  <a:t>2</a:t>
                </a:r>
                <a:endParaRPr lang="en-US" altLang="zh-CN" sz="2400">
                  <a:solidFill>
                    <a:srgbClr val="000000"/>
                  </a:solidFill>
                  <a:latin typeface="Times New Roman" panose="02020603050405020304" pitchFamily="18" charset="0"/>
                </a:endParaRPr>
              </a:p>
            </p:txBody>
          </p:sp>
          <p:sp>
            <p:nvSpPr>
              <p:cNvPr id="143538" name="Rectangle 178"/>
              <p:cNvSpPr>
                <a:spLocks noChangeArrowheads="1"/>
              </p:cNvSpPr>
              <p:nvPr/>
            </p:nvSpPr>
            <p:spPr bwMode="auto">
              <a:xfrm>
                <a:off x="3751" y="4026"/>
                <a:ext cx="69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5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3539" name="Rectangle 179"/>
              <p:cNvSpPr>
                <a:spLocks noChangeArrowheads="1"/>
              </p:cNvSpPr>
              <p:nvPr/>
            </p:nvSpPr>
            <p:spPr bwMode="auto">
              <a:xfrm>
                <a:off x="3074" y="4026"/>
                <a:ext cx="69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500">
                    <a:solidFill>
                      <a:srgbClr val="000000"/>
                    </a:solidFill>
                    <a:latin typeface="Symbol" panose="05050102010706020507" pitchFamily="18" charset="2"/>
                  </a:rPr>
                  <a:t>-</a:t>
                </a:r>
                <a:endParaRPr lang="en-US" altLang="zh-CN" sz="2400">
                  <a:solidFill>
                    <a:srgbClr val="000000"/>
                  </a:solidFill>
                  <a:latin typeface="Times New Roman" panose="02020603050405020304" pitchFamily="18" charset="0"/>
                </a:endParaRPr>
              </a:p>
            </p:txBody>
          </p:sp>
          <p:sp>
            <p:nvSpPr>
              <p:cNvPr id="143540" name="Rectangle 180"/>
              <p:cNvSpPr>
                <a:spLocks noChangeArrowheads="1"/>
              </p:cNvSpPr>
              <p:nvPr/>
            </p:nvSpPr>
            <p:spPr bwMode="auto">
              <a:xfrm>
                <a:off x="3491" y="4047"/>
                <a:ext cx="72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500" b="1" i="1">
                    <a:solidFill>
                      <a:srgbClr val="000000"/>
                    </a:solidFill>
                    <a:latin typeface="Times New Roman" panose="02020603050405020304" pitchFamily="18" charset="0"/>
                  </a:rPr>
                  <a:t>X</a:t>
                </a:r>
                <a:endParaRPr lang="en-US" altLang="zh-CN" sz="2400">
                  <a:solidFill>
                    <a:srgbClr val="000000"/>
                  </a:solidFill>
                  <a:latin typeface="Times New Roman" panose="02020603050405020304" pitchFamily="18" charset="0"/>
                </a:endParaRPr>
              </a:p>
            </p:txBody>
          </p:sp>
          <p:sp>
            <p:nvSpPr>
              <p:cNvPr id="143541" name="Rectangle 181"/>
              <p:cNvSpPr>
                <a:spLocks noChangeArrowheads="1"/>
              </p:cNvSpPr>
              <p:nvPr/>
            </p:nvSpPr>
            <p:spPr bwMode="auto">
              <a:xfrm>
                <a:off x="2819" y="4047"/>
                <a:ext cx="72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500" b="1" i="1">
                    <a:solidFill>
                      <a:srgbClr val="000000"/>
                    </a:solidFill>
                    <a:latin typeface="Times New Roman" panose="02020603050405020304" pitchFamily="18" charset="0"/>
                  </a:rPr>
                  <a:t>X</a:t>
                </a:r>
                <a:endParaRPr lang="en-US" altLang="zh-CN" sz="2400">
                  <a:solidFill>
                    <a:srgbClr val="000000"/>
                  </a:solidFill>
                  <a:latin typeface="Times New Roman" panose="02020603050405020304" pitchFamily="18" charset="0"/>
                </a:endParaRPr>
              </a:p>
            </p:txBody>
          </p:sp>
          <p:sp>
            <p:nvSpPr>
              <p:cNvPr id="143542" name="Rectangle 182"/>
              <p:cNvSpPr>
                <a:spLocks noChangeArrowheads="1"/>
              </p:cNvSpPr>
              <p:nvPr/>
            </p:nvSpPr>
            <p:spPr bwMode="auto">
              <a:xfrm>
                <a:off x="3215" y="4048"/>
                <a:ext cx="6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5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sp>
            <p:nvSpPr>
              <p:cNvPr id="143543" name="Rectangle 183"/>
              <p:cNvSpPr>
                <a:spLocks noChangeArrowheads="1"/>
              </p:cNvSpPr>
              <p:nvPr/>
            </p:nvSpPr>
            <p:spPr bwMode="auto">
              <a:xfrm>
                <a:off x="2526" y="4048"/>
                <a:ext cx="6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500" i="1">
                    <a:solidFill>
                      <a:srgbClr val="000000"/>
                    </a:solidFill>
                    <a:latin typeface="Times New Roman" panose="02020603050405020304" pitchFamily="18" charset="0"/>
                  </a:rPr>
                  <a:t>d</a:t>
                </a:r>
                <a:endParaRPr lang="en-US" altLang="zh-CN" sz="2400">
                  <a:solidFill>
                    <a:srgbClr val="000000"/>
                  </a:solidFill>
                  <a:latin typeface="Times New Roman" panose="02020603050405020304" pitchFamily="18" charset="0"/>
                </a:endParaRPr>
              </a:p>
            </p:txBody>
          </p:sp>
        </p:grpSp>
      </p:grpSp>
      <p:sp>
        <p:nvSpPr>
          <p:cNvPr id="143393" name="Rectangle 33"/>
          <p:cNvSpPr>
            <a:spLocks noChangeArrowheads="1"/>
          </p:cNvSpPr>
          <p:nvPr/>
        </p:nvSpPr>
        <p:spPr bwMode="auto">
          <a:xfrm>
            <a:off x="3175" y="2052638"/>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endParaRPr lang="zh-CN" altLang="en-US" sz="2400">
              <a:solidFill>
                <a:srgbClr val="000000"/>
              </a:solidFill>
              <a:latin typeface="Times New Roman" panose="02020603050405020304" pitchFamily="18" charset="0"/>
            </a:endParaRPr>
          </a:p>
        </p:txBody>
      </p:sp>
      <p:sp>
        <p:nvSpPr>
          <p:cNvPr id="143394" name="Rectangle 34"/>
          <p:cNvSpPr>
            <a:spLocks noChangeArrowheads="1"/>
          </p:cNvSpPr>
          <p:nvPr/>
        </p:nvSpPr>
        <p:spPr bwMode="auto">
          <a:xfrm>
            <a:off x="179512" y="245227"/>
            <a:ext cx="8642226" cy="1052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indent="4572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2400" b="1" dirty="0" smtClean="0">
                <a:solidFill>
                  <a:srgbClr val="000000"/>
                </a:solidFill>
                <a:latin typeface="Times New Roman" panose="02020603050405020304" pitchFamily="18" charset="0"/>
              </a:rPr>
              <a:t>例 </a:t>
            </a:r>
            <a:r>
              <a:rPr lang="en-US" altLang="zh-CN" sz="2400" b="1" dirty="0" smtClean="0">
                <a:solidFill>
                  <a:srgbClr val="000000"/>
                </a:solidFill>
                <a:latin typeface="Times New Roman" panose="02020603050405020304" pitchFamily="18" charset="0"/>
              </a:rPr>
              <a:t>6</a:t>
            </a:r>
            <a:r>
              <a:rPr lang="en-US" altLang="zh-CN" sz="2400" dirty="0" smtClean="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已知判决界面的位置和正负侧</a:t>
            </a:r>
            <a:r>
              <a:rPr lang="zh-CN" altLang="en-US" sz="2400" dirty="0" smtClean="0">
                <a:solidFill>
                  <a:srgbClr val="000000"/>
                </a:solidFill>
                <a:latin typeface="Times New Roman" panose="02020603050405020304" pitchFamily="18" charset="0"/>
              </a:rPr>
              <a:t>，</a:t>
            </a:r>
            <a:r>
              <a:rPr lang="zh-CN" altLang="en-US" sz="2400" dirty="0" smtClean="0">
                <a:solidFill>
                  <a:srgbClr val="C00000"/>
                </a:solidFill>
                <a:latin typeface="Times New Roman" panose="02020603050405020304" pitchFamily="18" charset="0"/>
              </a:rPr>
              <a:t>按多类情况</a:t>
            </a:r>
            <a:r>
              <a:rPr lang="en-US" altLang="zh-CN" sz="2400" dirty="0" smtClean="0">
                <a:solidFill>
                  <a:srgbClr val="C00000"/>
                </a:solidFill>
                <a:latin typeface="Times New Roman" panose="02020603050405020304" pitchFamily="18" charset="0"/>
              </a:rPr>
              <a:t>3</a:t>
            </a:r>
            <a:r>
              <a:rPr lang="zh-CN" altLang="en-US" sz="2400" dirty="0" smtClean="0">
                <a:solidFill>
                  <a:srgbClr val="000000"/>
                </a:solidFill>
                <a:latin typeface="Times New Roman" panose="02020603050405020304" pitchFamily="18" charset="0"/>
              </a:rPr>
              <a:t>分析</a:t>
            </a:r>
            <a:r>
              <a:rPr lang="zh-CN" altLang="en-US" sz="2400" dirty="0">
                <a:solidFill>
                  <a:srgbClr val="000000"/>
                </a:solidFill>
                <a:latin typeface="Times New Roman" panose="02020603050405020304" pitchFamily="18" charset="0"/>
              </a:rPr>
              <a:t>三类模式的</a:t>
            </a:r>
            <a:r>
              <a:rPr lang="zh-CN" altLang="en-US" sz="2400" dirty="0" smtClean="0">
                <a:solidFill>
                  <a:srgbClr val="000000"/>
                </a:solidFill>
                <a:latin typeface="Times New Roman" panose="02020603050405020304" pitchFamily="18" charset="0"/>
              </a:rPr>
              <a:t>分布区域 </a:t>
            </a:r>
            <a:r>
              <a:rPr lang="zh-CN" altLang="en-US" sz="2400" dirty="0">
                <a:solidFill>
                  <a:srgbClr val="000000"/>
                </a:solidFill>
                <a:latin typeface="Times New Roman" panose="02020603050405020304" pitchFamily="18" charset="0"/>
              </a:rPr>
              <a:t>。</a:t>
            </a:r>
          </a:p>
        </p:txBody>
      </p:sp>
      <p:sp>
        <p:nvSpPr>
          <p:cNvPr id="143398" name="Line 38"/>
          <p:cNvSpPr>
            <a:spLocks noChangeShapeType="1"/>
          </p:cNvSpPr>
          <p:nvPr/>
        </p:nvSpPr>
        <p:spPr bwMode="auto">
          <a:xfrm flipV="1">
            <a:off x="2216150" y="3527425"/>
            <a:ext cx="3446463" cy="69850"/>
          </a:xfrm>
          <a:prstGeom prst="line">
            <a:avLst/>
          </a:prstGeom>
          <a:noFill/>
          <a:ln w="11430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3399" name="Line 39"/>
          <p:cNvSpPr>
            <a:spLocks noChangeShapeType="1"/>
          </p:cNvSpPr>
          <p:nvPr/>
        </p:nvSpPr>
        <p:spPr bwMode="auto">
          <a:xfrm flipV="1">
            <a:off x="2657475" y="2073275"/>
            <a:ext cx="2117725" cy="3271838"/>
          </a:xfrm>
          <a:prstGeom prst="line">
            <a:avLst/>
          </a:prstGeom>
          <a:noFill/>
          <a:ln w="11430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3402" name="Line 42"/>
          <p:cNvSpPr>
            <a:spLocks noChangeShapeType="1"/>
          </p:cNvSpPr>
          <p:nvPr/>
        </p:nvSpPr>
        <p:spPr bwMode="auto">
          <a:xfrm flipV="1">
            <a:off x="2384425" y="3667125"/>
            <a:ext cx="3016250" cy="50800"/>
          </a:xfrm>
          <a:prstGeom prst="line">
            <a:avLst/>
          </a:prstGeom>
          <a:noFill/>
          <a:ln w="1143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graphicFrame>
        <p:nvGraphicFramePr>
          <p:cNvPr id="143404" name="Object 44"/>
          <p:cNvGraphicFramePr>
            <a:graphicFrameLocks noChangeAspect="1"/>
          </p:cNvGraphicFramePr>
          <p:nvPr/>
        </p:nvGraphicFramePr>
        <p:xfrm>
          <a:off x="3135313" y="2079625"/>
          <a:ext cx="328612" cy="407988"/>
        </p:xfrm>
        <a:graphic>
          <a:graphicData uri="http://schemas.openxmlformats.org/presentationml/2006/ole">
            <mc:AlternateContent xmlns:mc="http://schemas.openxmlformats.org/markup-compatibility/2006">
              <mc:Choice xmlns:v="urn:schemas-microsoft-com:vml" Requires="v">
                <p:oleObj spid="_x0000_s82372" name="公式" r:id="rId3" imgW="177480" imgH="215640" progId="Equation.3">
                  <p:embed/>
                </p:oleObj>
              </mc:Choice>
              <mc:Fallback>
                <p:oleObj name="公式" r:id="rId3" imgW="17748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5313" y="2079625"/>
                        <a:ext cx="328612"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05" name="Object 45"/>
          <p:cNvGraphicFramePr>
            <a:graphicFrameLocks noChangeAspect="1"/>
          </p:cNvGraphicFramePr>
          <p:nvPr/>
        </p:nvGraphicFramePr>
        <p:xfrm>
          <a:off x="5000625" y="3692525"/>
          <a:ext cx="323850" cy="361950"/>
        </p:xfrm>
        <a:graphic>
          <a:graphicData uri="http://schemas.openxmlformats.org/presentationml/2006/ole">
            <mc:AlternateContent xmlns:mc="http://schemas.openxmlformats.org/markup-compatibility/2006">
              <mc:Choice xmlns:v="urn:schemas-microsoft-com:vml" Requires="v">
                <p:oleObj spid="_x0000_s82373" name="公式" r:id="rId5" imgW="190440" imgH="228600" progId="Equation.3">
                  <p:embed/>
                </p:oleObj>
              </mc:Choice>
              <mc:Fallback>
                <p:oleObj name="公式" r:id="rId5" imgW="19044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0625" y="3692525"/>
                        <a:ext cx="32385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06" name="Object 46"/>
          <p:cNvGraphicFramePr>
            <a:graphicFrameLocks noChangeAspect="1"/>
          </p:cNvGraphicFramePr>
          <p:nvPr/>
        </p:nvGraphicFramePr>
        <p:xfrm>
          <a:off x="3371850" y="4421188"/>
          <a:ext cx="350838" cy="385762"/>
        </p:xfrm>
        <a:graphic>
          <a:graphicData uri="http://schemas.openxmlformats.org/presentationml/2006/ole">
            <mc:AlternateContent xmlns:mc="http://schemas.openxmlformats.org/markup-compatibility/2006">
              <mc:Choice xmlns:v="urn:schemas-microsoft-com:vml" Requires="v">
                <p:oleObj spid="_x0000_s82374" name="公式" r:id="rId7" imgW="203040" imgH="215640" progId="Equation.3">
                  <p:embed/>
                </p:oleObj>
              </mc:Choice>
              <mc:Fallback>
                <p:oleObj name="公式" r:id="rId7" imgW="20304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1850" y="4421188"/>
                        <a:ext cx="350838"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413" name="Group 53"/>
          <p:cNvGrpSpPr>
            <a:grpSpLocks/>
          </p:cNvGrpSpPr>
          <p:nvPr/>
        </p:nvGrpSpPr>
        <p:grpSpPr bwMode="auto">
          <a:xfrm>
            <a:off x="2233613" y="2090738"/>
            <a:ext cx="2543175" cy="1504950"/>
            <a:chOff x="1341" y="1143"/>
            <a:chExt cx="1602" cy="948"/>
          </a:xfrm>
        </p:grpSpPr>
        <p:sp>
          <p:nvSpPr>
            <p:cNvPr id="143407" name="Line 47"/>
            <p:cNvSpPr>
              <a:spLocks noChangeShapeType="1"/>
            </p:cNvSpPr>
            <p:nvPr/>
          </p:nvSpPr>
          <p:spPr bwMode="auto">
            <a:xfrm flipV="1">
              <a:off x="1341" y="2071"/>
              <a:ext cx="1019" cy="20"/>
            </a:xfrm>
            <a:prstGeom prst="line">
              <a:avLst/>
            </a:prstGeom>
            <a:noFill/>
            <a:ln w="11430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3408" name="Line 48"/>
            <p:cNvSpPr>
              <a:spLocks noChangeShapeType="1"/>
            </p:cNvSpPr>
            <p:nvPr/>
          </p:nvSpPr>
          <p:spPr bwMode="auto">
            <a:xfrm flipV="1">
              <a:off x="2335" y="1143"/>
              <a:ext cx="608" cy="933"/>
            </a:xfrm>
            <a:prstGeom prst="line">
              <a:avLst/>
            </a:prstGeom>
            <a:noFill/>
            <a:ln w="114300">
              <a:solidFill>
                <a:srgbClr val="00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grpSp>
      <p:grpSp>
        <p:nvGrpSpPr>
          <p:cNvPr id="143414" name="Group 54"/>
          <p:cNvGrpSpPr>
            <a:grpSpLocks/>
          </p:cNvGrpSpPr>
          <p:nvPr/>
        </p:nvGrpSpPr>
        <p:grpSpPr bwMode="auto">
          <a:xfrm>
            <a:off x="3890963" y="2033588"/>
            <a:ext cx="1217612" cy="3128962"/>
            <a:chOff x="2799" y="1209"/>
            <a:chExt cx="767" cy="1971"/>
          </a:xfrm>
        </p:grpSpPr>
        <p:sp>
          <p:nvSpPr>
            <p:cNvPr id="143409" name="Line 49"/>
            <p:cNvSpPr>
              <a:spLocks noChangeShapeType="1"/>
            </p:cNvSpPr>
            <p:nvPr/>
          </p:nvSpPr>
          <p:spPr bwMode="auto">
            <a:xfrm flipV="1">
              <a:off x="2842" y="1209"/>
              <a:ext cx="635" cy="978"/>
            </a:xfrm>
            <a:prstGeom prst="line">
              <a:avLst/>
            </a:prstGeom>
            <a:noFill/>
            <a:ln w="1143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3410" name="Line 50"/>
            <p:cNvSpPr>
              <a:spLocks noChangeShapeType="1"/>
            </p:cNvSpPr>
            <p:nvPr/>
          </p:nvSpPr>
          <p:spPr bwMode="auto">
            <a:xfrm flipH="1" flipV="1">
              <a:off x="2799" y="2180"/>
              <a:ext cx="767" cy="1000"/>
            </a:xfrm>
            <a:prstGeom prst="line">
              <a:avLst/>
            </a:prstGeom>
            <a:noFill/>
            <a:ln w="1143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grpSp>
      <p:grpSp>
        <p:nvGrpSpPr>
          <p:cNvPr id="143415" name="Group 55"/>
          <p:cNvGrpSpPr>
            <a:grpSpLocks/>
          </p:cNvGrpSpPr>
          <p:nvPr/>
        </p:nvGrpSpPr>
        <p:grpSpPr bwMode="auto">
          <a:xfrm>
            <a:off x="2392363" y="3673475"/>
            <a:ext cx="2582862" cy="1531938"/>
            <a:chOff x="1315" y="2542"/>
            <a:chExt cx="1627" cy="965"/>
          </a:xfrm>
        </p:grpSpPr>
        <p:sp>
          <p:nvSpPr>
            <p:cNvPr id="143411" name="Line 51"/>
            <p:cNvSpPr>
              <a:spLocks noChangeShapeType="1"/>
            </p:cNvSpPr>
            <p:nvPr/>
          </p:nvSpPr>
          <p:spPr bwMode="auto">
            <a:xfrm flipH="1" flipV="1">
              <a:off x="2208" y="2542"/>
              <a:ext cx="734" cy="965"/>
            </a:xfrm>
            <a:prstGeom prst="line">
              <a:avLst/>
            </a:prstGeom>
            <a:noFill/>
            <a:ln w="1143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3412" name="Line 52"/>
            <p:cNvSpPr>
              <a:spLocks noChangeShapeType="1"/>
            </p:cNvSpPr>
            <p:nvPr/>
          </p:nvSpPr>
          <p:spPr bwMode="auto">
            <a:xfrm flipV="1">
              <a:off x="1315" y="2555"/>
              <a:ext cx="922" cy="20"/>
            </a:xfrm>
            <a:prstGeom prst="line">
              <a:avLst/>
            </a:prstGeom>
            <a:noFill/>
            <a:ln w="1143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grpSp>
      <p:sp>
        <p:nvSpPr>
          <p:cNvPr id="143401" name="Line 41"/>
          <p:cNvSpPr>
            <a:spLocks noChangeShapeType="1"/>
          </p:cNvSpPr>
          <p:nvPr/>
        </p:nvSpPr>
        <p:spPr bwMode="auto">
          <a:xfrm flipH="1" flipV="1">
            <a:off x="2868613" y="2436813"/>
            <a:ext cx="2098675" cy="2760662"/>
          </a:xfrm>
          <a:prstGeom prst="line">
            <a:avLst/>
          </a:prstGeom>
          <a:noFill/>
          <a:ln w="1143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3400" name="Line 40"/>
          <p:cNvSpPr>
            <a:spLocks noChangeShapeType="1"/>
          </p:cNvSpPr>
          <p:nvPr/>
        </p:nvSpPr>
        <p:spPr bwMode="auto">
          <a:xfrm flipV="1">
            <a:off x="2922588" y="2016125"/>
            <a:ext cx="2055812" cy="3162300"/>
          </a:xfrm>
          <a:prstGeom prst="line">
            <a:avLst/>
          </a:prstGeom>
          <a:noFill/>
          <a:ln w="1143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
        <p:nvSpPr>
          <p:cNvPr id="143403" name="Line 43"/>
          <p:cNvSpPr>
            <a:spLocks noChangeShapeType="1"/>
          </p:cNvSpPr>
          <p:nvPr/>
        </p:nvSpPr>
        <p:spPr bwMode="auto">
          <a:xfrm flipH="1" flipV="1">
            <a:off x="2930525" y="2290763"/>
            <a:ext cx="2179638" cy="2863850"/>
          </a:xfrm>
          <a:prstGeom prst="line">
            <a:avLst/>
          </a:prstGeom>
          <a:noFill/>
          <a:ln w="1143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125000"/>
              </a:lnSpc>
            </a:pPr>
            <a:endParaRPr lang="zh-CN" altLang="en-US" sz="240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953628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98"/>
                                        </p:tgtEl>
                                        <p:attrNameLst>
                                          <p:attrName>style.visibility</p:attrName>
                                        </p:attrNameLst>
                                      </p:cBhvr>
                                      <p:to>
                                        <p:strVal val="visible"/>
                                      </p:to>
                                    </p:set>
                                    <p:animEffect transition="in" filter="fade">
                                      <p:cBhvr>
                                        <p:cTn id="7" dur="500"/>
                                        <p:tgtEl>
                                          <p:spTgt spid="1433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3399"/>
                                        </p:tgtEl>
                                        <p:attrNameLst>
                                          <p:attrName>style.visibility</p:attrName>
                                        </p:attrNameLst>
                                      </p:cBhvr>
                                      <p:to>
                                        <p:strVal val="visible"/>
                                      </p:to>
                                    </p:set>
                                    <p:animEffect transition="in" filter="fade">
                                      <p:cBhvr>
                                        <p:cTn id="12" dur="500"/>
                                        <p:tgtEl>
                                          <p:spTgt spid="1433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43413"/>
                                        </p:tgtEl>
                                        <p:attrNameLst>
                                          <p:attrName>style.visibility</p:attrName>
                                        </p:attrNameLst>
                                      </p:cBhvr>
                                      <p:to>
                                        <p:strVal val="visible"/>
                                      </p:to>
                                    </p:set>
                                    <p:animEffect transition="in" filter="fade">
                                      <p:cBhvr>
                                        <p:cTn id="17" dur="1000"/>
                                        <p:tgtEl>
                                          <p:spTgt spid="143413"/>
                                        </p:tgtEl>
                                      </p:cBhvr>
                                    </p:animEffect>
                                  </p:childTnLst>
                                </p:cTn>
                              </p:par>
                              <p:par>
                                <p:cTn id="18" presetID="10" presetClass="exit" presetSubtype="0" fill="hold" grpId="1" nodeType="withEffect">
                                  <p:stCondLst>
                                    <p:cond delay="0"/>
                                  </p:stCondLst>
                                  <p:childTnLst>
                                    <p:animEffect transition="out" filter="fade">
                                      <p:cBhvr>
                                        <p:cTn id="19" dur="1000"/>
                                        <p:tgtEl>
                                          <p:spTgt spid="143399"/>
                                        </p:tgtEl>
                                      </p:cBhvr>
                                    </p:animEffect>
                                    <p:set>
                                      <p:cBhvr>
                                        <p:cTn id="20" dur="1" fill="hold">
                                          <p:stCondLst>
                                            <p:cond delay="999"/>
                                          </p:stCondLst>
                                        </p:cTn>
                                        <p:tgtEl>
                                          <p:spTgt spid="143399"/>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1000"/>
                                        <p:tgtEl>
                                          <p:spTgt spid="143398"/>
                                        </p:tgtEl>
                                      </p:cBhvr>
                                    </p:animEffect>
                                    <p:set>
                                      <p:cBhvr>
                                        <p:cTn id="23" dur="1" fill="hold">
                                          <p:stCondLst>
                                            <p:cond delay="999"/>
                                          </p:stCondLst>
                                        </p:cTn>
                                        <p:tgtEl>
                                          <p:spTgt spid="143398"/>
                                        </p:tgtEl>
                                        <p:attrNameLst>
                                          <p:attrName>style.visibility</p:attrName>
                                        </p:attrNameLst>
                                      </p:cBhvr>
                                      <p:to>
                                        <p:strVal val="hidden"/>
                                      </p:to>
                                    </p:set>
                                  </p:childTnLst>
                                </p:cTn>
                              </p:par>
                              <p:par>
                                <p:cTn id="24" presetID="35" presetClass="entr" presetSubtype="0" fill="hold" nodeType="withEffect">
                                  <p:stCondLst>
                                    <p:cond delay="0"/>
                                  </p:stCondLst>
                                  <p:childTnLst>
                                    <p:set>
                                      <p:cBhvr>
                                        <p:cTn id="25" dur="1" fill="hold">
                                          <p:stCondLst>
                                            <p:cond delay="0"/>
                                          </p:stCondLst>
                                        </p:cTn>
                                        <p:tgtEl>
                                          <p:spTgt spid="143404"/>
                                        </p:tgtEl>
                                        <p:attrNameLst>
                                          <p:attrName>style.visibility</p:attrName>
                                        </p:attrNameLst>
                                      </p:cBhvr>
                                      <p:to>
                                        <p:strVal val="visible"/>
                                      </p:to>
                                    </p:set>
                                    <p:animEffect transition="in" filter="fade">
                                      <p:cBhvr>
                                        <p:cTn id="26" dur="2000"/>
                                        <p:tgtEl>
                                          <p:spTgt spid="143404"/>
                                        </p:tgtEl>
                                      </p:cBhvr>
                                    </p:animEffect>
                                    <p:anim calcmode="lin" valueType="num">
                                      <p:cBhvr>
                                        <p:cTn id="27" dur="2000" fill="hold"/>
                                        <p:tgtEl>
                                          <p:spTgt spid="143404"/>
                                        </p:tgtEl>
                                        <p:attrNameLst>
                                          <p:attrName>style.rotation</p:attrName>
                                        </p:attrNameLst>
                                      </p:cBhvr>
                                      <p:tavLst>
                                        <p:tav tm="0">
                                          <p:val>
                                            <p:fltVal val="720"/>
                                          </p:val>
                                        </p:tav>
                                        <p:tav tm="100000">
                                          <p:val>
                                            <p:fltVal val="0"/>
                                          </p:val>
                                        </p:tav>
                                      </p:tavLst>
                                    </p:anim>
                                    <p:anim calcmode="lin" valueType="num">
                                      <p:cBhvr>
                                        <p:cTn id="28" dur="2000" fill="hold"/>
                                        <p:tgtEl>
                                          <p:spTgt spid="143404"/>
                                        </p:tgtEl>
                                        <p:attrNameLst>
                                          <p:attrName>ppt_h</p:attrName>
                                        </p:attrNameLst>
                                      </p:cBhvr>
                                      <p:tavLst>
                                        <p:tav tm="0">
                                          <p:val>
                                            <p:fltVal val="0"/>
                                          </p:val>
                                        </p:tav>
                                        <p:tav tm="100000">
                                          <p:val>
                                            <p:strVal val="#ppt_h"/>
                                          </p:val>
                                        </p:tav>
                                      </p:tavLst>
                                    </p:anim>
                                    <p:anim calcmode="lin" valueType="num">
                                      <p:cBhvr>
                                        <p:cTn id="29" dur="2000" fill="hold"/>
                                        <p:tgtEl>
                                          <p:spTgt spid="143404"/>
                                        </p:tgtEl>
                                        <p:attrNameLst>
                                          <p:attrName>ppt_w</p:attrName>
                                        </p:attrNameLst>
                                      </p:cBhvr>
                                      <p:tavLst>
                                        <p:tav tm="0">
                                          <p:val>
                                            <p:fltVal val="0"/>
                                          </p:val>
                                        </p:tav>
                                        <p:tav tm="100000">
                                          <p:val>
                                            <p:strVal val="#ppt_w"/>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3402"/>
                                        </p:tgtEl>
                                        <p:attrNameLst>
                                          <p:attrName>style.visibility</p:attrName>
                                        </p:attrNameLst>
                                      </p:cBhvr>
                                      <p:to>
                                        <p:strVal val="visible"/>
                                      </p:to>
                                    </p:set>
                                    <p:animEffect transition="in" filter="fade">
                                      <p:cBhvr>
                                        <p:cTn id="34" dur="500"/>
                                        <p:tgtEl>
                                          <p:spTgt spid="14340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3401"/>
                                        </p:tgtEl>
                                        <p:attrNameLst>
                                          <p:attrName>style.visibility</p:attrName>
                                        </p:attrNameLst>
                                      </p:cBhvr>
                                      <p:to>
                                        <p:strVal val="visible"/>
                                      </p:to>
                                    </p:set>
                                    <p:animEffect transition="in" filter="fade">
                                      <p:cBhvr>
                                        <p:cTn id="39" dur="500"/>
                                        <p:tgtEl>
                                          <p:spTgt spid="14340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nodeType="clickEffect">
                                  <p:stCondLst>
                                    <p:cond delay="0"/>
                                  </p:stCondLst>
                                  <p:childTnLst>
                                    <p:set>
                                      <p:cBhvr>
                                        <p:cTn id="43" dur="1" fill="hold">
                                          <p:stCondLst>
                                            <p:cond delay="0"/>
                                          </p:stCondLst>
                                        </p:cTn>
                                        <p:tgtEl>
                                          <p:spTgt spid="143415"/>
                                        </p:tgtEl>
                                        <p:attrNameLst>
                                          <p:attrName>style.visibility</p:attrName>
                                        </p:attrNameLst>
                                      </p:cBhvr>
                                      <p:to>
                                        <p:strVal val="visible"/>
                                      </p:to>
                                    </p:set>
                                    <p:animEffect transition="in" filter="fade">
                                      <p:cBhvr>
                                        <p:cTn id="44" dur="1000"/>
                                        <p:tgtEl>
                                          <p:spTgt spid="143415"/>
                                        </p:tgtEl>
                                      </p:cBhvr>
                                    </p:animEffect>
                                  </p:childTnLst>
                                </p:cTn>
                              </p:par>
                              <p:par>
                                <p:cTn id="45" presetID="10" presetClass="exit" presetSubtype="0" fill="hold" grpId="1" nodeType="withEffect">
                                  <p:stCondLst>
                                    <p:cond delay="0"/>
                                  </p:stCondLst>
                                  <p:childTnLst>
                                    <p:animEffect transition="out" filter="fade">
                                      <p:cBhvr>
                                        <p:cTn id="46" dur="1000"/>
                                        <p:tgtEl>
                                          <p:spTgt spid="143402"/>
                                        </p:tgtEl>
                                      </p:cBhvr>
                                    </p:animEffect>
                                    <p:set>
                                      <p:cBhvr>
                                        <p:cTn id="47" dur="1" fill="hold">
                                          <p:stCondLst>
                                            <p:cond delay="999"/>
                                          </p:stCondLst>
                                        </p:cTn>
                                        <p:tgtEl>
                                          <p:spTgt spid="143402"/>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1000"/>
                                        <p:tgtEl>
                                          <p:spTgt spid="143401"/>
                                        </p:tgtEl>
                                      </p:cBhvr>
                                    </p:animEffect>
                                    <p:set>
                                      <p:cBhvr>
                                        <p:cTn id="50" dur="1" fill="hold">
                                          <p:stCondLst>
                                            <p:cond delay="999"/>
                                          </p:stCondLst>
                                        </p:cTn>
                                        <p:tgtEl>
                                          <p:spTgt spid="143401"/>
                                        </p:tgtEl>
                                        <p:attrNameLst>
                                          <p:attrName>style.visibility</p:attrName>
                                        </p:attrNameLst>
                                      </p:cBhvr>
                                      <p:to>
                                        <p:strVal val="hidden"/>
                                      </p:to>
                                    </p:set>
                                  </p:childTnLst>
                                </p:cTn>
                              </p:par>
                              <p:par>
                                <p:cTn id="51" presetID="35" presetClass="entr" presetSubtype="0" fill="hold" nodeType="withEffect">
                                  <p:stCondLst>
                                    <p:cond delay="0"/>
                                  </p:stCondLst>
                                  <p:childTnLst>
                                    <p:set>
                                      <p:cBhvr>
                                        <p:cTn id="52" dur="1" fill="hold">
                                          <p:stCondLst>
                                            <p:cond delay="0"/>
                                          </p:stCondLst>
                                        </p:cTn>
                                        <p:tgtEl>
                                          <p:spTgt spid="143406"/>
                                        </p:tgtEl>
                                        <p:attrNameLst>
                                          <p:attrName>style.visibility</p:attrName>
                                        </p:attrNameLst>
                                      </p:cBhvr>
                                      <p:to>
                                        <p:strVal val="visible"/>
                                      </p:to>
                                    </p:set>
                                    <p:animEffect transition="in" filter="fade">
                                      <p:cBhvr>
                                        <p:cTn id="53" dur="2000"/>
                                        <p:tgtEl>
                                          <p:spTgt spid="143406"/>
                                        </p:tgtEl>
                                      </p:cBhvr>
                                    </p:animEffect>
                                    <p:anim calcmode="lin" valueType="num">
                                      <p:cBhvr>
                                        <p:cTn id="54" dur="2000" fill="hold"/>
                                        <p:tgtEl>
                                          <p:spTgt spid="143406"/>
                                        </p:tgtEl>
                                        <p:attrNameLst>
                                          <p:attrName>style.rotation</p:attrName>
                                        </p:attrNameLst>
                                      </p:cBhvr>
                                      <p:tavLst>
                                        <p:tav tm="0">
                                          <p:val>
                                            <p:fltVal val="720"/>
                                          </p:val>
                                        </p:tav>
                                        <p:tav tm="100000">
                                          <p:val>
                                            <p:fltVal val="0"/>
                                          </p:val>
                                        </p:tav>
                                      </p:tavLst>
                                    </p:anim>
                                    <p:anim calcmode="lin" valueType="num">
                                      <p:cBhvr>
                                        <p:cTn id="55" dur="2000" fill="hold"/>
                                        <p:tgtEl>
                                          <p:spTgt spid="143406"/>
                                        </p:tgtEl>
                                        <p:attrNameLst>
                                          <p:attrName>ppt_h</p:attrName>
                                        </p:attrNameLst>
                                      </p:cBhvr>
                                      <p:tavLst>
                                        <p:tav tm="0">
                                          <p:val>
                                            <p:fltVal val="0"/>
                                          </p:val>
                                        </p:tav>
                                        <p:tav tm="100000">
                                          <p:val>
                                            <p:strVal val="#ppt_h"/>
                                          </p:val>
                                        </p:tav>
                                      </p:tavLst>
                                    </p:anim>
                                    <p:anim calcmode="lin" valueType="num">
                                      <p:cBhvr>
                                        <p:cTn id="56" dur="2000" fill="hold"/>
                                        <p:tgtEl>
                                          <p:spTgt spid="143406"/>
                                        </p:tgtEl>
                                        <p:attrNameLst>
                                          <p:attrName>ppt_w</p:attrName>
                                        </p:attrNameLst>
                                      </p:cBhvr>
                                      <p:tavLst>
                                        <p:tav tm="0">
                                          <p:val>
                                            <p:fltVal val="0"/>
                                          </p:val>
                                        </p:tav>
                                        <p:tav tm="100000">
                                          <p:val>
                                            <p:strVal val="#ppt_w"/>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43400"/>
                                        </p:tgtEl>
                                        <p:attrNameLst>
                                          <p:attrName>style.visibility</p:attrName>
                                        </p:attrNameLst>
                                      </p:cBhvr>
                                      <p:to>
                                        <p:strVal val="visible"/>
                                      </p:to>
                                    </p:set>
                                    <p:animEffect transition="in" filter="fade">
                                      <p:cBhvr>
                                        <p:cTn id="61" dur="500"/>
                                        <p:tgtEl>
                                          <p:spTgt spid="143400"/>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43403"/>
                                        </p:tgtEl>
                                        <p:attrNameLst>
                                          <p:attrName>style.visibility</p:attrName>
                                        </p:attrNameLst>
                                      </p:cBhvr>
                                      <p:to>
                                        <p:strVal val="visible"/>
                                      </p:to>
                                    </p:set>
                                    <p:animEffect transition="in" filter="fade">
                                      <p:cBhvr>
                                        <p:cTn id="66" dur="500"/>
                                        <p:tgtEl>
                                          <p:spTgt spid="143403"/>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nodeType="clickEffect">
                                  <p:stCondLst>
                                    <p:cond delay="0"/>
                                  </p:stCondLst>
                                  <p:childTnLst>
                                    <p:set>
                                      <p:cBhvr>
                                        <p:cTn id="70" dur="1" fill="hold">
                                          <p:stCondLst>
                                            <p:cond delay="0"/>
                                          </p:stCondLst>
                                        </p:cTn>
                                        <p:tgtEl>
                                          <p:spTgt spid="143414"/>
                                        </p:tgtEl>
                                        <p:attrNameLst>
                                          <p:attrName>style.visibility</p:attrName>
                                        </p:attrNameLst>
                                      </p:cBhvr>
                                      <p:to>
                                        <p:strVal val="visible"/>
                                      </p:to>
                                    </p:set>
                                    <p:animEffect transition="in" filter="fade">
                                      <p:cBhvr>
                                        <p:cTn id="71" dur="1000"/>
                                        <p:tgtEl>
                                          <p:spTgt spid="143414"/>
                                        </p:tgtEl>
                                      </p:cBhvr>
                                    </p:animEffect>
                                  </p:childTnLst>
                                </p:cTn>
                              </p:par>
                              <p:par>
                                <p:cTn id="72" presetID="10" presetClass="exit" presetSubtype="0" fill="hold" grpId="1" nodeType="withEffect">
                                  <p:stCondLst>
                                    <p:cond delay="0"/>
                                  </p:stCondLst>
                                  <p:childTnLst>
                                    <p:animEffect transition="out" filter="fade">
                                      <p:cBhvr>
                                        <p:cTn id="73" dur="1000"/>
                                        <p:tgtEl>
                                          <p:spTgt spid="143400"/>
                                        </p:tgtEl>
                                      </p:cBhvr>
                                    </p:animEffect>
                                    <p:set>
                                      <p:cBhvr>
                                        <p:cTn id="74" dur="1" fill="hold">
                                          <p:stCondLst>
                                            <p:cond delay="999"/>
                                          </p:stCondLst>
                                        </p:cTn>
                                        <p:tgtEl>
                                          <p:spTgt spid="143400"/>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1000"/>
                                        <p:tgtEl>
                                          <p:spTgt spid="143403"/>
                                        </p:tgtEl>
                                      </p:cBhvr>
                                    </p:animEffect>
                                    <p:set>
                                      <p:cBhvr>
                                        <p:cTn id="77" dur="1" fill="hold">
                                          <p:stCondLst>
                                            <p:cond delay="999"/>
                                          </p:stCondLst>
                                        </p:cTn>
                                        <p:tgtEl>
                                          <p:spTgt spid="143403"/>
                                        </p:tgtEl>
                                        <p:attrNameLst>
                                          <p:attrName>style.visibility</p:attrName>
                                        </p:attrNameLst>
                                      </p:cBhvr>
                                      <p:to>
                                        <p:strVal val="hidden"/>
                                      </p:to>
                                    </p:set>
                                  </p:childTnLst>
                                </p:cTn>
                              </p:par>
                              <p:par>
                                <p:cTn id="78" presetID="35" presetClass="entr" presetSubtype="0" fill="hold" nodeType="withEffect">
                                  <p:stCondLst>
                                    <p:cond delay="0"/>
                                  </p:stCondLst>
                                  <p:childTnLst>
                                    <p:set>
                                      <p:cBhvr>
                                        <p:cTn id="79" dur="1" fill="hold">
                                          <p:stCondLst>
                                            <p:cond delay="0"/>
                                          </p:stCondLst>
                                        </p:cTn>
                                        <p:tgtEl>
                                          <p:spTgt spid="143405"/>
                                        </p:tgtEl>
                                        <p:attrNameLst>
                                          <p:attrName>style.visibility</p:attrName>
                                        </p:attrNameLst>
                                      </p:cBhvr>
                                      <p:to>
                                        <p:strVal val="visible"/>
                                      </p:to>
                                    </p:set>
                                    <p:animEffect transition="in" filter="fade">
                                      <p:cBhvr>
                                        <p:cTn id="80" dur="2000"/>
                                        <p:tgtEl>
                                          <p:spTgt spid="143405"/>
                                        </p:tgtEl>
                                      </p:cBhvr>
                                    </p:animEffect>
                                    <p:anim calcmode="lin" valueType="num">
                                      <p:cBhvr>
                                        <p:cTn id="81" dur="2000" fill="hold"/>
                                        <p:tgtEl>
                                          <p:spTgt spid="143405"/>
                                        </p:tgtEl>
                                        <p:attrNameLst>
                                          <p:attrName>style.rotation</p:attrName>
                                        </p:attrNameLst>
                                      </p:cBhvr>
                                      <p:tavLst>
                                        <p:tav tm="0">
                                          <p:val>
                                            <p:fltVal val="720"/>
                                          </p:val>
                                        </p:tav>
                                        <p:tav tm="100000">
                                          <p:val>
                                            <p:fltVal val="0"/>
                                          </p:val>
                                        </p:tav>
                                      </p:tavLst>
                                    </p:anim>
                                    <p:anim calcmode="lin" valueType="num">
                                      <p:cBhvr>
                                        <p:cTn id="82" dur="2000" fill="hold"/>
                                        <p:tgtEl>
                                          <p:spTgt spid="143405"/>
                                        </p:tgtEl>
                                        <p:attrNameLst>
                                          <p:attrName>ppt_h</p:attrName>
                                        </p:attrNameLst>
                                      </p:cBhvr>
                                      <p:tavLst>
                                        <p:tav tm="0">
                                          <p:val>
                                            <p:fltVal val="0"/>
                                          </p:val>
                                        </p:tav>
                                        <p:tav tm="100000">
                                          <p:val>
                                            <p:strVal val="#ppt_h"/>
                                          </p:val>
                                        </p:tav>
                                      </p:tavLst>
                                    </p:anim>
                                    <p:anim calcmode="lin" valueType="num">
                                      <p:cBhvr>
                                        <p:cTn id="83" dur="2000" fill="hold"/>
                                        <p:tgtEl>
                                          <p:spTgt spid="143405"/>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8" grpId="0" animBg="1"/>
      <p:bldP spid="143398" grpId="1" animBg="1"/>
      <p:bldP spid="143399" grpId="0" animBg="1"/>
      <p:bldP spid="143399" grpId="1" animBg="1"/>
      <p:bldP spid="143402" grpId="0" animBg="1"/>
      <p:bldP spid="143402" grpId="1" animBg="1"/>
      <p:bldP spid="143401" grpId="0" animBg="1"/>
      <p:bldP spid="143401" grpId="1" animBg="1"/>
      <p:bldP spid="143400" grpId="0" animBg="1"/>
      <p:bldP spid="143400" grpId="1" animBg="1"/>
      <p:bldP spid="143403" grpId="0" animBg="1"/>
      <p:bldP spid="14340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16" name="Rectangle 32"/>
          <p:cNvSpPr>
            <a:spLocks noChangeArrowheads="1"/>
          </p:cNvSpPr>
          <p:nvPr/>
        </p:nvSpPr>
        <p:spPr bwMode="auto">
          <a:xfrm>
            <a:off x="565565" y="5365496"/>
            <a:ext cx="8502650"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eaLnBrk="0" hangingPunct="0">
              <a:lnSpc>
                <a:spcPct val="125000"/>
              </a:lnSpc>
            </a:pPr>
            <a:r>
              <a:rPr lang="zh-CN" altLang="en-US" sz="2400" dirty="0" smtClean="0">
                <a:solidFill>
                  <a:srgbClr val="000000"/>
                </a:solidFill>
                <a:latin typeface="Times New Roman" panose="02020603050405020304" pitchFamily="18" charset="0"/>
              </a:rPr>
              <a:t>一种类别模式    的分布要比</a:t>
            </a:r>
            <a:r>
              <a:rPr lang="en-US" altLang="zh-CN" sz="2400" i="1" dirty="0" smtClean="0">
                <a:solidFill>
                  <a:srgbClr val="000000"/>
                </a:solidFill>
                <a:latin typeface="Times New Roman" panose="02020603050405020304" pitchFamily="18" charset="0"/>
              </a:rPr>
              <a:t>M</a:t>
            </a:r>
            <a:r>
              <a:rPr lang="en-US" altLang="zh-CN" sz="2400" dirty="0" smtClean="0">
                <a:solidFill>
                  <a:srgbClr val="000000"/>
                </a:solidFill>
                <a:latin typeface="Times New Roman" panose="02020603050405020304" pitchFamily="18" charset="0"/>
              </a:rPr>
              <a:t>-1</a:t>
            </a:r>
            <a:r>
              <a:rPr lang="zh-CN" altLang="en-US" sz="2400" dirty="0" smtClean="0">
                <a:solidFill>
                  <a:srgbClr val="000000"/>
                </a:solidFill>
                <a:latin typeface="Times New Roman" panose="02020603050405020304" pitchFamily="18" charset="0"/>
              </a:rPr>
              <a:t>类模式    的分布更为聚集，因此        两分法受到的限制比         少，</a:t>
            </a:r>
            <a:r>
              <a:rPr lang="zh-CN" altLang="en-US" sz="2400" dirty="0">
                <a:solidFill>
                  <a:srgbClr val="000000"/>
                </a:solidFill>
                <a:latin typeface="Times New Roman" panose="02020603050405020304" pitchFamily="18" charset="0"/>
              </a:rPr>
              <a:t>因此</a:t>
            </a:r>
            <a:r>
              <a:rPr lang="zh-CN" altLang="en-US" sz="2400" dirty="0" smtClean="0">
                <a:solidFill>
                  <a:srgbClr val="C00000"/>
                </a:solidFill>
                <a:latin typeface="Times New Roman" panose="02020603050405020304" pitchFamily="18" charset="0"/>
              </a:rPr>
              <a:t>线性可分可能性大</a:t>
            </a:r>
            <a:r>
              <a:rPr lang="zh-CN" altLang="en-US" sz="2400" dirty="0" smtClean="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p:txBody>
      </p:sp>
      <p:sp>
        <p:nvSpPr>
          <p:cNvPr id="144389" name="Rectangle 5"/>
          <p:cNvSpPr>
            <a:spLocks noChangeArrowheads="1"/>
          </p:cNvSpPr>
          <p:nvPr/>
        </p:nvSpPr>
        <p:spPr bwMode="auto">
          <a:xfrm>
            <a:off x="490538" y="1095375"/>
            <a:ext cx="42545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eaLnBrk="0" hangingPunct="0"/>
            <a:r>
              <a:rPr lang="zh-CN" altLang="en-US" sz="2400" dirty="0" smtClean="0">
                <a:solidFill>
                  <a:srgbClr val="000000"/>
                </a:solidFill>
                <a:latin typeface="Times New Roman" panose="02020603050405020304" pitchFamily="18" charset="0"/>
              </a:rPr>
              <a:t>（</a:t>
            </a:r>
            <a:r>
              <a:rPr lang="en-US" altLang="zh-CN" sz="2400" dirty="0" smtClean="0">
                <a:solidFill>
                  <a:srgbClr val="000000"/>
                </a:solidFill>
                <a:latin typeface="Times New Roman" panose="02020603050405020304" pitchFamily="18" charset="0"/>
              </a:rPr>
              <a:t>1</a:t>
            </a:r>
            <a:r>
              <a:rPr lang="zh-CN" altLang="en-US" sz="2400" dirty="0" smtClean="0">
                <a:solidFill>
                  <a:srgbClr val="000000"/>
                </a:solidFill>
                <a:latin typeface="Times New Roman" panose="02020603050405020304" pitchFamily="18" charset="0"/>
              </a:rPr>
              <a:t>）明确</a:t>
            </a:r>
            <a:r>
              <a:rPr lang="zh-CN" altLang="en-US" sz="2400" dirty="0">
                <a:solidFill>
                  <a:srgbClr val="000000"/>
                </a:solidFill>
                <a:latin typeface="Times New Roman" panose="02020603050405020304" pitchFamily="18" charset="0"/>
              </a:rPr>
              <a:t>概念：线性可分。</a:t>
            </a:r>
          </a:p>
        </p:txBody>
      </p:sp>
      <p:sp>
        <p:nvSpPr>
          <p:cNvPr id="144390" name="Rectangle 6"/>
          <p:cNvSpPr>
            <a:spLocks noChangeArrowheads="1"/>
          </p:cNvSpPr>
          <p:nvPr/>
        </p:nvSpPr>
        <p:spPr bwMode="auto">
          <a:xfrm>
            <a:off x="325438" y="1524000"/>
            <a:ext cx="8818562"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eaLnBrk="0" hangingPunct="0">
              <a:lnSpc>
                <a:spcPct val="125000"/>
              </a:lnSpc>
            </a:pP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一旦线性判别函数的系数</a:t>
            </a:r>
            <a:r>
              <a:rPr lang="en-US" altLang="zh-CN" sz="2400" b="1" i="1" dirty="0" err="1">
                <a:solidFill>
                  <a:srgbClr val="000000"/>
                </a:solidFill>
                <a:latin typeface="Times New Roman" panose="02020603050405020304" pitchFamily="18" charset="0"/>
              </a:rPr>
              <a:t>W</a:t>
            </a:r>
            <a:r>
              <a:rPr lang="en-US" altLang="zh-CN" sz="2400" i="1" baseline="-25000" dirty="0" err="1">
                <a:solidFill>
                  <a:srgbClr val="000000"/>
                </a:solidFill>
                <a:latin typeface="Times New Roman" panose="02020603050405020304" pitchFamily="18" charset="0"/>
              </a:rPr>
              <a:t>k</a:t>
            </a:r>
            <a:r>
              <a:rPr lang="zh-CN" altLang="en-US" sz="2400" dirty="0">
                <a:solidFill>
                  <a:srgbClr val="000000"/>
                </a:solidFill>
                <a:latin typeface="Times New Roman" panose="02020603050405020304" pitchFamily="18" charset="0"/>
              </a:rPr>
              <a:t>被确定以后，这些函数就可以</a:t>
            </a:r>
          </a:p>
          <a:p>
            <a:pPr eaLnBrk="0" hangingPunct="0">
              <a:lnSpc>
                <a:spcPct val="125000"/>
              </a:lnSpc>
            </a:pPr>
            <a:r>
              <a:rPr lang="zh-CN" altLang="en-US" sz="2400" dirty="0">
                <a:solidFill>
                  <a:srgbClr val="C00000"/>
                </a:solidFill>
                <a:latin typeface="Times New Roman" panose="02020603050405020304" pitchFamily="18" charset="0"/>
              </a:rPr>
              <a:t>作为模式</a:t>
            </a:r>
            <a:r>
              <a:rPr lang="zh-CN" altLang="en-US" sz="2400" dirty="0" smtClean="0">
                <a:solidFill>
                  <a:srgbClr val="C00000"/>
                </a:solidFill>
                <a:latin typeface="Times New Roman" panose="02020603050405020304" pitchFamily="18" charset="0"/>
              </a:rPr>
              <a:t>分类器，对未知模式进行分类</a:t>
            </a:r>
            <a:r>
              <a:rPr lang="zh-CN" altLang="en-US" sz="2400" dirty="0" smtClean="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p:txBody>
      </p:sp>
      <p:sp>
        <p:nvSpPr>
          <p:cNvPr id="144391" name="Rectangle 7"/>
          <p:cNvSpPr>
            <a:spLocks noChangeArrowheads="1"/>
          </p:cNvSpPr>
          <p:nvPr/>
        </p:nvSpPr>
        <p:spPr bwMode="auto">
          <a:xfrm>
            <a:off x="-165100" y="431800"/>
            <a:ext cx="241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b="1" dirty="0">
                <a:solidFill>
                  <a:srgbClr val="000000"/>
                </a:solidFill>
                <a:latin typeface="Times New Roman" panose="02020603050405020304" pitchFamily="18" charset="0"/>
              </a:rPr>
              <a:t>3.  </a:t>
            </a:r>
            <a:r>
              <a:rPr lang="zh-CN" altLang="en-US" sz="2400" b="1" dirty="0">
                <a:solidFill>
                  <a:srgbClr val="000000"/>
                </a:solidFill>
                <a:latin typeface="Times New Roman" panose="02020603050405020304" pitchFamily="18" charset="0"/>
              </a:rPr>
              <a:t>小结</a:t>
            </a:r>
          </a:p>
        </p:txBody>
      </p:sp>
      <p:grpSp>
        <p:nvGrpSpPr>
          <p:cNvPr id="144423" name="Group 39"/>
          <p:cNvGrpSpPr>
            <a:grpSpLocks/>
          </p:cNvGrpSpPr>
          <p:nvPr/>
        </p:nvGrpSpPr>
        <p:grpSpPr bwMode="auto">
          <a:xfrm>
            <a:off x="546100" y="2564904"/>
            <a:ext cx="4679950" cy="457200"/>
            <a:chOff x="344" y="1700"/>
            <a:chExt cx="2948" cy="288"/>
          </a:xfrm>
        </p:grpSpPr>
        <p:sp>
          <p:nvSpPr>
            <p:cNvPr id="144401" name="Rectangle 17"/>
            <p:cNvSpPr>
              <a:spLocks noChangeArrowheads="1"/>
            </p:cNvSpPr>
            <p:nvPr/>
          </p:nvSpPr>
          <p:spPr bwMode="auto">
            <a:xfrm>
              <a:off x="344" y="1700"/>
              <a:ext cx="294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r>
                <a:rPr lang="zh-CN" altLang="en-US" sz="2400" dirty="0" smtClean="0">
                  <a:solidFill>
                    <a:srgbClr val="000000"/>
                  </a:solidFill>
                  <a:latin typeface="Times New Roman" panose="02020603050405020304" pitchFamily="18" charset="0"/>
                </a:rPr>
                <a:t>（</a:t>
              </a:r>
              <a:r>
                <a:rPr lang="en-US" altLang="zh-CN" sz="2400" dirty="0" smtClean="0">
                  <a:solidFill>
                    <a:srgbClr val="000000"/>
                  </a:solidFill>
                  <a:latin typeface="Times New Roman" panose="02020603050405020304" pitchFamily="18" charset="0"/>
                </a:rPr>
                <a:t>2</a:t>
              </a:r>
              <a:r>
                <a:rPr lang="zh-CN" altLang="en-US" sz="2400" dirty="0" smtClean="0">
                  <a:solidFill>
                    <a:srgbClr val="000000"/>
                  </a:solidFill>
                  <a:latin typeface="Times New Roman" panose="02020603050405020304" pitchFamily="18" charset="0"/>
                </a:rPr>
                <a:t>）</a:t>
              </a:r>
              <a:r>
                <a:rPr lang="en-US" altLang="zh-CN" sz="2400" dirty="0" smtClean="0">
                  <a:solidFill>
                    <a:srgbClr val="000000"/>
                  </a:solidFill>
                  <a:latin typeface="Times New Roman" panose="02020603050405020304" pitchFamily="18" charset="0"/>
                </a:rPr>
                <a:t>                       </a:t>
              </a:r>
              <a:r>
                <a:rPr lang="zh-CN" altLang="en-US" sz="2400" dirty="0" smtClean="0">
                  <a:solidFill>
                    <a:srgbClr val="000000"/>
                  </a:solidFill>
                  <a:latin typeface="Times New Roman" panose="02020603050405020304" pitchFamily="18" charset="0"/>
                </a:rPr>
                <a:t>两分</a:t>
              </a:r>
              <a:r>
                <a:rPr lang="zh-CN" altLang="en-US" sz="2400" dirty="0">
                  <a:solidFill>
                    <a:srgbClr val="000000"/>
                  </a:solidFill>
                  <a:latin typeface="Times New Roman" panose="02020603050405020304" pitchFamily="18" charset="0"/>
                </a:rPr>
                <a:t>法的比较：</a:t>
              </a:r>
            </a:p>
          </p:txBody>
        </p:sp>
        <p:graphicFrame>
          <p:nvGraphicFramePr>
            <p:cNvPr id="144400" name="Object 16"/>
            <p:cNvGraphicFramePr>
              <a:graphicFrameLocks noChangeAspect="1"/>
            </p:cNvGraphicFramePr>
            <p:nvPr>
              <p:extLst>
                <p:ext uri="{D42A27DB-BD31-4B8C-83A1-F6EECF244321}">
                  <p14:modId xmlns:p14="http://schemas.microsoft.com/office/powerpoint/2010/main" val="4118886410"/>
                </p:ext>
              </p:extLst>
            </p:nvPr>
          </p:nvGraphicFramePr>
          <p:xfrm>
            <a:off x="919" y="1721"/>
            <a:ext cx="1008" cy="258"/>
          </p:xfrm>
          <a:graphic>
            <a:graphicData uri="http://schemas.openxmlformats.org/presentationml/2006/ole">
              <mc:AlternateContent xmlns:mc="http://schemas.openxmlformats.org/markup-compatibility/2006">
                <mc:Choice xmlns:v="urn:schemas-microsoft-com:vml" Requires="v">
                  <p:oleObj spid="_x0000_s83698" name="Equation" r:id="rId3" imgW="927000" imgH="241200" progId="Equation.DSMT4">
                    <p:embed/>
                  </p:oleObj>
                </mc:Choice>
                <mc:Fallback>
                  <p:oleObj name="Equation" r:id="rId3" imgW="927000" imgH="24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 y="1721"/>
                          <a:ext cx="1008"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4421" name="Group 37"/>
          <p:cNvGrpSpPr>
            <a:grpSpLocks/>
          </p:cNvGrpSpPr>
          <p:nvPr/>
        </p:nvGrpSpPr>
        <p:grpSpPr bwMode="auto">
          <a:xfrm>
            <a:off x="387350" y="3068020"/>
            <a:ext cx="8566150" cy="1938339"/>
            <a:chOff x="151" y="2028"/>
            <a:chExt cx="5396" cy="1221"/>
          </a:xfrm>
        </p:grpSpPr>
        <p:sp>
          <p:nvSpPr>
            <p:cNvPr id="144405" name="Rectangle 21"/>
            <p:cNvSpPr>
              <a:spLocks noChangeArrowheads="1"/>
            </p:cNvSpPr>
            <p:nvPr/>
          </p:nvSpPr>
          <p:spPr bwMode="auto">
            <a:xfrm>
              <a:off x="151" y="2028"/>
              <a:ext cx="5396" cy="1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en-US" altLang="zh-CN" sz="2400" dirty="0" smtClean="0">
                  <a:solidFill>
                    <a:srgbClr val="000000"/>
                  </a:solidFill>
                  <a:latin typeface="Times New Roman" panose="02020603050405020304" pitchFamily="18" charset="0"/>
                </a:rPr>
                <a:t>    </a:t>
              </a:r>
              <a:r>
                <a:rPr lang="zh-CN" altLang="en-US" sz="2400" dirty="0" smtClean="0">
                  <a:solidFill>
                    <a:srgbClr val="000000"/>
                  </a:solidFill>
                  <a:latin typeface="Times New Roman" panose="02020603050405020304" pitchFamily="18" charset="0"/>
                </a:rPr>
                <a:t>对于</a:t>
              </a:r>
              <a:r>
                <a:rPr lang="en-US" altLang="zh-CN" sz="2400" i="1" dirty="0">
                  <a:solidFill>
                    <a:srgbClr val="000000"/>
                  </a:solidFill>
                  <a:latin typeface="Times New Roman" panose="02020603050405020304" pitchFamily="18" charset="0"/>
                </a:rPr>
                <a:t>M</a:t>
              </a:r>
              <a:r>
                <a:rPr lang="zh-CN" altLang="en-US" sz="2400" dirty="0">
                  <a:solidFill>
                    <a:srgbClr val="000000"/>
                  </a:solidFill>
                  <a:latin typeface="Times New Roman" panose="02020603050405020304" pitchFamily="18" charset="0"/>
                </a:rPr>
                <a:t>类模式的分类，       </a:t>
              </a:r>
              <a:r>
                <a:rPr lang="zh-CN" altLang="en-US" sz="2400" dirty="0" smtClean="0">
                  <a:solidFill>
                    <a:srgbClr val="000000"/>
                  </a:solidFill>
                  <a:latin typeface="Times New Roman" panose="02020603050405020304" pitchFamily="18" charset="0"/>
                </a:rPr>
                <a:t>是非两分法</a:t>
              </a:r>
              <a:r>
                <a:rPr lang="zh-CN" altLang="en-US" sz="2400" dirty="0">
                  <a:solidFill>
                    <a:srgbClr val="000000"/>
                  </a:solidFill>
                  <a:latin typeface="Times New Roman" panose="02020603050405020304" pitchFamily="18" charset="0"/>
                </a:rPr>
                <a:t>共需要</a:t>
              </a:r>
              <a:r>
                <a:rPr lang="en-US" altLang="zh-CN" sz="2400" i="1" dirty="0">
                  <a:solidFill>
                    <a:srgbClr val="000000"/>
                  </a:solidFill>
                  <a:latin typeface="Times New Roman" panose="02020603050405020304" pitchFamily="18" charset="0"/>
                </a:rPr>
                <a:t>M</a:t>
              </a:r>
              <a:r>
                <a:rPr lang="zh-CN" altLang="en-US" sz="2400" dirty="0">
                  <a:solidFill>
                    <a:srgbClr val="000000"/>
                  </a:solidFill>
                  <a:latin typeface="Times New Roman" panose="02020603050405020304" pitchFamily="18" charset="0"/>
                </a:rPr>
                <a:t>个判别函数</a:t>
              </a:r>
              <a:r>
                <a:rPr lang="zh-CN" altLang="en-US" sz="2400" dirty="0" smtClean="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a:p>
              <a:pPr>
                <a:lnSpc>
                  <a:spcPct val="125000"/>
                </a:lnSpc>
              </a:pPr>
              <a:r>
                <a:rPr lang="zh-CN" altLang="en-US" sz="2400" dirty="0" smtClean="0">
                  <a:solidFill>
                    <a:srgbClr val="000000"/>
                  </a:solidFill>
                  <a:latin typeface="Times New Roman" panose="02020603050405020304" pitchFamily="18" charset="0"/>
                </a:rPr>
                <a:t>          成对两分法需要</a:t>
              </a:r>
              <a:r>
                <a:rPr lang="en-US" altLang="zh-CN" sz="2400" i="1" dirty="0" smtClean="0">
                  <a:solidFill>
                    <a:srgbClr val="000000"/>
                  </a:solidFill>
                  <a:latin typeface="Times New Roman" panose="02020603050405020304" pitchFamily="18" charset="0"/>
                </a:rPr>
                <a:t>M</a:t>
              </a:r>
              <a:r>
                <a:rPr lang="en-US" altLang="zh-CN" sz="2400" dirty="0" smtClean="0">
                  <a:solidFill>
                    <a:srgbClr val="000000"/>
                  </a:solidFill>
                  <a:latin typeface="Times New Roman" panose="02020603050405020304" pitchFamily="18" charset="0"/>
                </a:rPr>
                <a:t>(</a:t>
              </a:r>
              <a:r>
                <a:rPr lang="en-US" altLang="zh-CN" sz="2400" i="1" dirty="0" smtClean="0">
                  <a:solidFill>
                    <a:srgbClr val="000000"/>
                  </a:solidFill>
                  <a:latin typeface="Times New Roman" panose="02020603050405020304" pitchFamily="18" charset="0"/>
                </a:rPr>
                <a:t>M</a:t>
              </a:r>
              <a:r>
                <a:rPr lang="en-US" altLang="zh-CN" sz="2400" dirty="0" smtClean="0">
                  <a:solidFill>
                    <a:srgbClr val="000000"/>
                  </a:solidFill>
                  <a:latin typeface="Times New Roman" panose="02020603050405020304" pitchFamily="18" charset="0"/>
                </a:rPr>
                <a:t>-1)/2</a:t>
              </a:r>
              <a:r>
                <a:rPr lang="zh-CN" altLang="en-US" sz="2400" dirty="0" smtClean="0">
                  <a:solidFill>
                    <a:srgbClr val="000000"/>
                  </a:solidFill>
                  <a:latin typeface="Times New Roman" panose="02020603050405020304" pitchFamily="18" charset="0"/>
                </a:rPr>
                <a:t>个。当</a:t>
              </a:r>
              <a:r>
                <a:rPr lang="en-US" altLang="zh-CN" sz="2400" i="1" dirty="0" smtClean="0">
                  <a:solidFill>
                    <a:srgbClr val="000000"/>
                  </a:solidFill>
                  <a:latin typeface="Times New Roman" panose="02020603050405020304" pitchFamily="18" charset="0"/>
                </a:rPr>
                <a:t>M</a:t>
              </a:r>
              <a:r>
                <a:rPr lang="en-US" altLang="zh-CN" sz="2400" dirty="0" smtClean="0">
                  <a:solidFill>
                    <a:srgbClr val="000000"/>
                  </a:solidFill>
                  <a:latin typeface="Times New Roman" panose="02020603050405020304" pitchFamily="18" charset="0"/>
                </a:rPr>
                <a:t>&gt;3</a:t>
              </a:r>
              <a:r>
                <a:rPr lang="zh-CN" altLang="en-US" sz="2400" dirty="0" smtClean="0">
                  <a:solidFill>
                    <a:srgbClr val="000000"/>
                  </a:solidFill>
                  <a:latin typeface="Times New Roman" panose="02020603050405020304" pitchFamily="18" charset="0"/>
                </a:rPr>
                <a:t>时，后者需要更多的判别式（缺点），但对模式集进行线性可分的可能性要更大一些（优点）。           </a:t>
              </a:r>
              <a:endParaRPr lang="zh-CN" altLang="en-US" sz="2400" dirty="0">
                <a:solidFill>
                  <a:srgbClr val="000000"/>
                </a:solidFill>
                <a:latin typeface="Times New Roman" panose="02020603050405020304" pitchFamily="18" charset="0"/>
              </a:endParaRPr>
            </a:p>
          </p:txBody>
        </p:sp>
        <p:graphicFrame>
          <p:nvGraphicFramePr>
            <p:cNvPr id="144410" name="Object 26"/>
            <p:cNvGraphicFramePr>
              <a:graphicFrameLocks noChangeAspect="1"/>
            </p:cNvGraphicFramePr>
            <p:nvPr>
              <p:extLst>
                <p:ext uri="{D42A27DB-BD31-4B8C-83A1-F6EECF244321}">
                  <p14:modId xmlns:p14="http://schemas.microsoft.com/office/powerpoint/2010/main" val="2718721396"/>
                </p:ext>
              </p:extLst>
            </p:nvPr>
          </p:nvGraphicFramePr>
          <p:xfrm>
            <a:off x="243" y="2392"/>
            <a:ext cx="442" cy="258"/>
          </p:xfrm>
          <a:graphic>
            <a:graphicData uri="http://schemas.openxmlformats.org/presentationml/2006/ole">
              <mc:AlternateContent xmlns:mc="http://schemas.openxmlformats.org/markup-compatibility/2006">
                <mc:Choice xmlns:v="urn:schemas-microsoft-com:vml" Requires="v">
                  <p:oleObj spid="_x0000_s83699" name="公式" r:id="rId5" imgW="406080" imgH="241200" progId="Equation.3">
                    <p:embed/>
                  </p:oleObj>
                </mc:Choice>
                <mc:Fallback>
                  <p:oleObj name="公式" r:id="rId5" imgW="40608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 y="2392"/>
                          <a:ext cx="442" cy="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11" name="Object 27"/>
            <p:cNvGraphicFramePr>
              <a:graphicFrameLocks noChangeAspect="1"/>
            </p:cNvGraphicFramePr>
            <p:nvPr>
              <p:extLst>
                <p:ext uri="{D42A27DB-BD31-4B8C-83A1-F6EECF244321}">
                  <p14:modId xmlns:p14="http://schemas.microsoft.com/office/powerpoint/2010/main" val="3882726554"/>
                </p:ext>
              </p:extLst>
            </p:nvPr>
          </p:nvGraphicFramePr>
          <p:xfrm>
            <a:off x="2016" y="2105"/>
            <a:ext cx="428" cy="244"/>
          </p:xfrm>
          <a:graphic>
            <a:graphicData uri="http://schemas.openxmlformats.org/presentationml/2006/ole">
              <mc:AlternateContent xmlns:mc="http://schemas.openxmlformats.org/markup-compatibility/2006">
                <mc:Choice xmlns:v="urn:schemas-microsoft-com:vml" Requires="v">
                  <p:oleObj spid="_x0000_s83700" name="Equation" r:id="rId7" imgW="393480" imgH="228600" progId="Equation.DSMT4">
                    <p:embed/>
                  </p:oleObj>
                </mc:Choice>
                <mc:Fallback>
                  <p:oleObj name="Equation" r:id="rId7" imgW="393480" imgH="228600" progId="Equation.DSMT4">
                    <p:embed/>
                    <p:pic>
                      <p:nvPicPr>
                        <p:cNvPr id="0" name=""/>
                        <p:cNvPicPr>
                          <a:picLocks noChangeAspect="1" noChangeArrowheads="1"/>
                        </p:cNvPicPr>
                        <p:nvPr/>
                      </p:nvPicPr>
                      <p:blipFill>
                        <a:blip r:embed="rId8"/>
                        <a:srcRect/>
                        <a:stretch>
                          <a:fillRect/>
                        </a:stretch>
                      </p:blipFill>
                      <p:spPr bwMode="auto">
                        <a:xfrm>
                          <a:off x="2016" y="2105"/>
                          <a:ext cx="428" cy="2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4419" name="Rectangle 35"/>
          <p:cNvSpPr>
            <a:spLocks noChangeArrowheads="1"/>
          </p:cNvSpPr>
          <p:nvPr/>
        </p:nvSpPr>
        <p:spPr bwMode="auto">
          <a:xfrm>
            <a:off x="387350" y="5027870"/>
            <a:ext cx="1420582"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smtClean="0">
                <a:solidFill>
                  <a:srgbClr val="C00000"/>
                </a:solidFill>
                <a:latin typeface="Times New Roman" panose="02020603050405020304" pitchFamily="18" charset="0"/>
              </a:rPr>
              <a:t>原因：</a:t>
            </a:r>
            <a:endParaRPr lang="zh-CN" altLang="en-US" sz="2400" b="1" dirty="0">
              <a:solidFill>
                <a:srgbClr val="C000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矩形 18"/>
              <p:cNvSpPr/>
              <p:nvPr/>
            </p:nvSpPr>
            <p:spPr>
              <a:xfrm>
                <a:off x="2393645" y="5467612"/>
                <a:ext cx="485967" cy="4278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m:rPr>
                              <m:nor/>
                            </m:rPr>
                            <a:rPr lang="zh-CN" altLang="en-US" i="1">
                              <a:latin typeface="Cambria Math" panose="02040503050406030204" pitchFamily="18" charset="0"/>
                            </a:rPr>
                            <m:t>j</m:t>
                          </m:r>
                        </m:sub>
                      </m:sSub>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2393645" y="5467612"/>
                <a:ext cx="485967" cy="427874"/>
              </a:xfrm>
              <a:prstGeom prst="rect">
                <a:avLst/>
              </a:prstGeom>
              <a:blipFill rotWithShape="0">
                <a:blip r:embed="rId11"/>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5677469" y="5471346"/>
                <a:ext cx="4901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𝜔</m:t>
                              </m:r>
                            </m:e>
                          </m:acc>
                        </m:e>
                        <m:sub>
                          <m:r>
                            <a:rPr lang="zh-CN" altLang="en-US" i="1">
                              <a:latin typeface="Cambria Math" panose="02040503050406030204" pitchFamily="18" charset="0"/>
                            </a:rPr>
                            <m:t>𝑖</m:t>
                          </m:r>
                        </m:sub>
                      </m:sSub>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5677469" y="5471346"/>
                <a:ext cx="490134" cy="369332"/>
              </a:xfrm>
              <a:prstGeom prst="rect">
                <a:avLst/>
              </a:prstGeom>
              <a:blipFill rotWithShape="0">
                <a:blip r:embed="rId12"/>
                <a:stretch>
                  <a:fillRect b="-3333"/>
                </a:stretch>
              </a:blipFill>
            </p:spPr>
            <p:txBody>
              <a:bodyPr/>
              <a:lstStyle/>
              <a:p>
                <a:r>
                  <a:rPr lang="zh-CN" altLang="en-US">
                    <a:noFill/>
                  </a:rPr>
                  <a:t> </a:t>
                </a:r>
              </a:p>
            </p:txBody>
          </p:sp>
        </mc:Fallback>
      </mc:AlternateContent>
      <p:graphicFrame>
        <p:nvGraphicFramePr>
          <p:cNvPr id="18" name="Object 26"/>
          <p:cNvGraphicFramePr>
            <a:graphicFrameLocks noChangeAspect="1"/>
          </p:cNvGraphicFramePr>
          <p:nvPr>
            <p:extLst>
              <p:ext uri="{D42A27DB-BD31-4B8C-83A1-F6EECF244321}">
                <p14:modId xmlns:p14="http://schemas.microsoft.com/office/powerpoint/2010/main" val="1595076301"/>
              </p:ext>
            </p:extLst>
          </p:nvPr>
        </p:nvGraphicFramePr>
        <p:xfrm>
          <a:off x="931374" y="5899936"/>
          <a:ext cx="701675" cy="409575"/>
        </p:xfrm>
        <a:graphic>
          <a:graphicData uri="http://schemas.openxmlformats.org/presentationml/2006/ole">
            <mc:AlternateContent xmlns:mc="http://schemas.openxmlformats.org/markup-compatibility/2006">
              <mc:Choice xmlns:v="urn:schemas-microsoft-com:vml" Requires="v">
                <p:oleObj spid="_x0000_s83701" name="Equation" r:id="rId13" imgW="406080" imgH="241200" progId="Equation.DSMT4">
                  <p:embed/>
                </p:oleObj>
              </mc:Choice>
              <mc:Fallback>
                <p:oleObj name="Equation" r:id="rId13" imgW="406080" imgH="241200" progId="Equation.DSMT4">
                  <p:embed/>
                  <p:pic>
                    <p:nvPicPr>
                      <p:cNvPr id="0" name=""/>
                      <p:cNvPicPr>
                        <a:picLocks noChangeAspect="1" noChangeArrowheads="1"/>
                      </p:cNvPicPr>
                      <p:nvPr/>
                    </p:nvPicPr>
                    <p:blipFill>
                      <a:blip r:embed="rId14"/>
                      <a:srcRect/>
                      <a:stretch>
                        <a:fillRect/>
                      </a:stretch>
                    </p:blipFill>
                    <p:spPr bwMode="auto">
                      <a:xfrm>
                        <a:off x="931374" y="5899936"/>
                        <a:ext cx="701675"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27"/>
          <p:cNvGraphicFramePr>
            <a:graphicFrameLocks noChangeAspect="1"/>
          </p:cNvGraphicFramePr>
          <p:nvPr>
            <p:extLst>
              <p:ext uri="{D42A27DB-BD31-4B8C-83A1-F6EECF244321}">
                <p14:modId xmlns:p14="http://schemas.microsoft.com/office/powerpoint/2010/main" val="4099027120"/>
              </p:ext>
            </p:extLst>
          </p:nvPr>
        </p:nvGraphicFramePr>
        <p:xfrm>
          <a:off x="4316216" y="5936050"/>
          <a:ext cx="679450" cy="387350"/>
        </p:xfrm>
        <a:graphic>
          <a:graphicData uri="http://schemas.openxmlformats.org/presentationml/2006/ole">
            <mc:AlternateContent xmlns:mc="http://schemas.openxmlformats.org/markup-compatibility/2006">
              <mc:Choice xmlns:v="urn:schemas-microsoft-com:vml" Requires="v">
                <p:oleObj spid="_x0000_s83702" name="Equation" r:id="rId15" imgW="393480" imgH="228600" progId="Equation.DSMT4">
                  <p:embed/>
                </p:oleObj>
              </mc:Choice>
              <mc:Fallback>
                <p:oleObj name="Equation" r:id="rId15" imgW="393480" imgH="228600" progId="Equation.DSMT4">
                  <p:embed/>
                  <p:pic>
                    <p:nvPicPr>
                      <p:cNvPr id="0" name=""/>
                      <p:cNvPicPr>
                        <a:picLocks noChangeAspect="1" noChangeArrowheads="1"/>
                      </p:cNvPicPr>
                      <p:nvPr/>
                    </p:nvPicPr>
                    <p:blipFill>
                      <a:blip r:embed="rId8"/>
                      <a:srcRect/>
                      <a:stretch>
                        <a:fillRect/>
                      </a:stretch>
                    </p:blipFill>
                    <p:spPr bwMode="auto">
                      <a:xfrm>
                        <a:off x="4316216" y="5936050"/>
                        <a:ext cx="679450" cy="387350"/>
                      </a:xfrm>
                      <a:prstGeom prst="rect">
                        <a:avLst/>
                      </a:prstGeom>
                      <a:noFill/>
                      <a:extLst/>
                    </p:spPr>
                  </p:pic>
                </p:oleObj>
              </mc:Fallback>
            </mc:AlternateContent>
          </a:graphicData>
        </a:graphic>
      </p:graphicFrame>
    </p:spTree>
    <p:extLst>
      <p:ext uri="{BB962C8B-B14F-4D97-AF65-F5344CB8AC3E}">
        <p14:creationId xmlns:p14="http://schemas.microsoft.com/office/powerpoint/2010/main" val="2898374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4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4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44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44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16" grpId="0"/>
      <p:bldP spid="144419" grpId="0"/>
      <p:bldP spid="19"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smtClean="0"/>
              <a:t>三、线</a:t>
            </a:r>
            <a:r>
              <a:rPr lang="zh-CN" altLang="en-US" dirty="0" smtClean="0"/>
              <a:t>性判别函数的解空间</a:t>
            </a:r>
            <a:endParaRPr lang="zh-CN" altLang="en-US" dirty="0"/>
          </a:p>
        </p:txBody>
      </p:sp>
      <p:sp>
        <p:nvSpPr>
          <p:cNvPr id="4" name="Rectangle 6"/>
          <p:cNvSpPr>
            <a:spLocks noChangeArrowheads="1"/>
          </p:cNvSpPr>
          <p:nvPr/>
        </p:nvSpPr>
        <p:spPr bwMode="auto">
          <a:xfrm>
            <a:off x="251520" y="1052736"/>
            <a:ext cx="4320480"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nSpc>
                <a:spcPct val="125000"/>
              </a:lnSpc>
            </a:pPr>
            <a:r>
              <a:rPr lang="zh-CN" altLang="en-US" sz="2400" b="1" dirty="0">
                <a:solidFill>
                  <a:srgbClr val="0070C0"/>
                </a:solidFill>
                <a:latin typeface="Times New Roman" panose="02020603050405020304" pitchFamily="18" charset="0"/>
              </a:rPr>
              <a:t>（一）模式空间与</a:t>
            </a:r>
            <a:r>
              <a:rPr lang="zh-CN" altLang="en-US" sz="2400" b="1" dirty="0" smtClean="0">
                <a:solidFill>
                  <a:srgbClr val="0070C0"/>
                </a:solidFill>
                <a:latin typeface="Times New Roman" panose="02020603050405020304" pitchFamily="18" charset="0"/>
              </a:rPr>
              <a:t>超平面 </a:t>
            </a:r>
            <a:endParaRPr lang="zh-CN" altLang="en-US" sz="2400" b="1" dirty="0">
              <a:solidFill>
                <a:srgbClr val="0070C0"/>
              </a:solidFill>
              <a:latin typeface="Times New Roman" panose="02020603050405020304" pitchFamily="18" charset="0"/>
            </a:endParaRPr>
          </a:p>
        </p:txBody>
      </p:sp>
      <p:sp>
        <p:nvSpPr>
          <p:cNvPr id="5" name="Rectangle 7"/>
          <p:cNvSpPr>
            <a:spLocks noChangeArrowheads="1"/>
          </p:cNvSpPr>
          <p:nvPr/>
        </p:nvSpPr>
        <p:spPr bwMode="auto">
          <a:xfrm>
            <a:off x="396875" y="2341786"/>
            <a:ext cx="86756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dirty="0">
                <a:solidFill>
                  <a:srgbClr val="000000"/>
                </a:solidFill>
                <a:latin typeface="Times New Roman" panose="02020603050405020304" pitchFamily="18" charset="0"/>
              </a:rPr>
              <a:t>模式空间：以</a:t>
            </a:r>
            <a:r>
              <a:rPr lang="en-US" altLang="zh-CN" sz="2400" i="1" dirty="0">
                <a:solidFill>
                  <a:srgbClr val="000000"/>
                </a:solidFill>
                <a:latin typeface="Times New Roman" panose="02020603050405020304" pitchFamily="18" charset="0"/>
              </a:rPr>
              <a:t>n</a:t>
            </a:r>
            <a:r>
              <a:rPr lang="zh-CN" altLang="en-US" sz="2400" dirty="0">
                <a:solidFill>
                  <a:srgbClr val="000000"/>
                </a:solidFill>
                <a:latin typeface="Times New Roman" panose="02020603050405020304" pitchFamily="18" charset="0"/>
              </a:rPr>
              <a:t>维模式向量</a:t>
            </a:r>
            <a:r>
              <a:rPr lang="en-US" altLang="zh-CN" sz="2400" i="1" dirty="0">
                <a:solidFill>
                  <a:srgbClr val="000000"/>
                </a:solidFill>
                <a:latin typeface="Times New Roman" panose="02020603050405020304" pitchFamily="18" charset="0"/>
              </a:rPr>
              <a:t>X</a:t>
            </a:r>
            <a:r>
              <a:rPr lang="zh-CN" altLang="en-US" sz="2400" dirty="0">
                <a:solidFill>
                  <a:srgbClr val="000000"/>
                </a:solidFill>
                <a:latin typeface="Times New Roman" panose="02020603050405020304" pitchFamily="18" charset="0"/>
              </a:rPr>
              <a:t>的</a:t>
            </a:r>
            <a:r>
              <a:rPr lang="en-US" altLang="zh-CN" sz="2400" i="1" dirty="0">
                <a:solidFill>
                  <a:srgbClr val="000000"/>
                </a:solidFill>
                <a:latin typeface="Times New Roman" panose="02020603050405020304" pitchFamily="18" charset="0"/>
              </a:rPr>
              <a:t>n</a:t>
            </a:r>
            <a:r>
              <a:rPr lang="zh-CN" altLang="en-US" sz="2400" dirty="0">
                <a:solidFill>
                  <a:srgbClr val="000000"/>
                </a:solidFill>
                <a:latin typeface="Times New Roman" panose="02020603050405020304" pitchFamily="18" charset="0"/>
              </a:rPr>
              <a:t>个分量为坐标变量的欧氏空间。 </a:t>
            </a:r>
          </a:p>
        </p:txBody>
      </p:sp>
      <p:sp>
        <p:nvSpPr>
          <p:cNvPr id="6" name="Rectangle 8"/>
          <p:cNvSpPr>
            <a:spLocks noChangeArrowheads="1"/>
          </p:cNvSpPr>
          <p:nvPr/>
        </p:nvSpPr>
        <p:spPr bwMode="auto">
          <a:xfrm>
            <a:off x="422275" y="2871366"/>
            <a:ext cx="395492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dirty="0">
                <a:solidFill>
                  <a:srgbClr val="000000"/>
                </a:solidFill>
                <a:latin typeface="Times New Roman" panose="02020603050405020304" pitchFamily="18" charset="0"/>
              </a:rPr>
              <a:t>模式</a:t>
            </a:r>
            <a:r>
              <a:rPr lang="zh-CN" altLang="en-US" sz="2400" dirty="0" smtClean="0">
                <a:solidFill>
                  <a:srgbClr val="000000"/>
                </a:solidFill>
                <a:latin typeface="Times New Roman" panose="02020603050405020304" pitchFamily="18" charset="0"/>
              </a:rPr>
              <a:t>向量：点</a:t>
            </a:r>
            <a:r>
              <a:rPr lang="zh-CN" altLang="en-US" sz="2400" dirty="0">
                <a:solidFill>
                  <a:srgbClr val="000000"/>
                </a:solidFill>
                <a:latin typeface="Times New Roman" panose="02020603050405020304" pitchFamily="18" charset="0"/>
              </a:rPr>
              <a:t>、有向线段。 </a:t>
            </a:r>
          </a:p>
        </p:txBody>
      </p:sp>
      <p:sp>
        <p:nvSpPr>
          <p:cNvPr id="7" name="Rectangle 9"/>
          <p:cNvSpPr>
            <a:spLocks noChangeArrowheads="1"/>
          </p:cNvSpPr>
          <p:nvPr/>
        </p:nvSpPr>
        <p:spPr bwMode="auto">
          <a:xfrm>
            <a:off x="422275" y="3383186"/>
            <a:ext cx="8397875"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a:lnSpc>
                <a:spcPct val="125000"/>
              </a:lnSpc>
            </a:pPr>
            <a:r>
              <a:rPr lang="zh-CN" altLang="en-US" sz="2400" dirty="0">
                <a:solidFill>
                  <a:srgbClr val="000000"/>
                </a:solidFill>
                <a:latin typeface="Times New Roman" panose="02020603050405020304" pitchFamily="18" charset="0"/>
              </a:rPr>
              <a:t>线性分类：用</a:t>
            </a:r>
            <a:r>
              <a:rPr lang="en-US" altLang="zh-CN" sz="2400" i="1" dirty="0">
                <a:solidFill>
                  <a:srgbClr val="000000"/>
                </a:solidFill>
                <a:latin typeface="Times New Roman" panose="02020603050405020304" pitchFamily="18" charset="0"/>
              </a:rPr>
              <a:t>d</a:t>
            </a:r>
            <a:r>
              <a:rPr lang="en-US" altLang="zh-CN" sz="2400"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X</a:t>
            </a:r>
            <a:r>
              <a:rPr lang="en-US" altLang="zh-CN"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进行分类，相当于用超平面</a:t>
            </a:r>
            <a:r>
              <a:rPr lang="en-US" altLang="zh-CN" sz="2400" i="1" dirty="0">
                <a:solidFill>
                  <a:srgbClr val="000000"/>
                </a:solidFill>
                <a:latin typeface="Times New Roman" panose="02020603050405020304" pitchFamily="18" charset="0"/>
              </a:rPr>
              <a:t>d</a:t>
            </a:r>
            <a:r>
              <a:rPr lang="en-US" altLang="zh-CN" sz="2400"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X</a:t>
            </a:r>
            <a:r>
              <a:rPr lang="en-US" altLang="zh-CN" sz="2400" dirty="0">
                <a:solidFill>
                  <a:srgbClr val="000000"/>
                </a:solidFill>
                <a:latin typeface="Times New Roman" panose="02020603050405020304" pitchFamily="18" charset="0"/>
              </a:rPr>
              <a:t>)=0</a:t>
            </a:r>
            <a:r>
              <a:rPr lang="zh-CN" altLang="en-US" sz="2400" dirty="0">
                <a:solidFill>
                  <a:srgbClr val="000000"/>
                </a:solidFill>
                <a:latin typeface="Times New Roman" panose="02020603050405020304" pitchFamily="18" charset="0"/>
              </a:rPr>
              <a:t>把模式空</a:t>
            </a:r>
          </a:p>
          <a:p>
            <a:pPr>
              <a:lnSpc>
                <a:spcPct val="125000"/>
              </a:lnSpc>
            </a:pPr>
            <a:r>
              <a:rPr lang="zh-CN" altLang="en-US" sz="2400" dirty="0">
                <a:solidFill>
                  <a:srgbClr val="000000"/>
                </a:solidFill>
                <a:latin typeface="Times New Roman" panose="02020603050405020304" pitchFamily="18" charset="0"/>
              </a:rPr>
              <a:t>                    间分成不同的决策区域。 </a:t>
            </a:r>
          </a:p>
        </p:txBody>
      </p:sp>
      <p:sp>
        <p:nvSpPr>
          <p:cNvPr id="8" name="Rectangle 16"/>
          <p:cNvSpPr>
            <a:spLocks noChangeArrowheads="1"/>
          </p:cNvSpPr>
          <p:nvPr/>
        </p:nvSpPr>
        <p:spPr bwMode="auto">
          <a:xfrm>
            <a:off x="419100" y="4454748"/>
            <a:ext cx="1174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en-US" altLang="zh-CN" sz="2400" dirty="0">
                <a:solidFill>
                  <a:srgbClr val="0070C0"/>
                </a:solidFill>
                <a:latin typeface="Times New Roman" panose="02020603050405020304" pitchFamily="18" charset="0"/>
              </a:rPr>
              <a:t>2.  </a:t>
            </a:r>
            <a:r>
              <a:rPr lang="zh-CN" altLang="en-US" sz="2400" dirty="0">
                <a:solidFill>
                  <a:srgbClr val="0070C0"/>
                </a:solidFill>
                <a:latin typeface="Times New Roman" panose="02020603050405020304" pitchFamily="18" charset="0"/>
              </a:rPr>
              <a:t>讨论</a:t>
            </a:r>
          </a:p>
        </p:txBody>
      </p:sp>
      <p:sp>
        <p:nvSpPr>
          <p:cNvPr id="9" name="Text Box 17"/>
          <p:cNvSpPr txBox="1">
            <a:spLocks noChangeArrowheads="1"/>
          </p:cNvSpPr>
          <p:nvPr/>
        </p:nvSpPr>
        <p:spPr bwMode="auto">
          <a:xfrm>
            <a:off x="323528" y="1686148"/>
            <a:ext cx="118494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defPPr>
              <a:defRPr lang="zh-CN"/>
            </a:defPPr>
            <a:lvl1pPr>
              <a:defRPr sz="2400">
                <a:solidFill>
                  <a:srgbClr val="000000"/>
                </a:solidFill>
                <a:latin typeface="Times New Roman" panose="02020603050405020304" pitchFamily="18" charset="0"/>
              </a:defRPr>
            </a:lvl1pPr>
          </a:lstStyle>
          <a:p>
            <a:r>
              <a:rPr lang="en-US" altLang="zh-CN" dirty="0">
                <a:solidFill>
                  <a:srgbClr val="0070C0"/>
                </a:solidFill>
              </a:rPr>
              <a:t>1.  </a:t>
            </a:r>
            <a:r>
              <a:rPr lang="zh-CN" altLang="en-US" dirty="0">
                <a:solidFill>
                  <a:srgbClr val="0070C0"/>
                </a:solidFill>
              </a:rPr>
              <a:t>概念</a:t>
            </a:r>
          </a:p>
        </p:txBody>
      </p:sp>
      <p:sp>
        <p:nvSpPr>
          <p:cNvPr id="10" name="Rectangle 19"/>
          <p:cNvSpPr>
            <a:spLocks noChangeArrowheads="1"/>
          </p:cNvSpPr>
          <p:nvPr/>
        </p:nvSpPr>
        <p:spPr bwMode="auto">
          <a:xfrm>
            <a:off x="0" y="3199036"/>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endParaRPr lang="zh-CN" altLang="en-US" sz="2400">
              <a:solidFill>
                <a:srgbClr val="000000"/>
              </a:solidFill>
              <a:latin typeface="Times New Roman" panose="02020603050405020304" pitchFamily="18" charset="0"/>
            </a:endParaRPr>
          </a:p>
        </p:txBody>
      </p:sp>
      <p:sp>
        <p:nvSpPr>
          <p:cNvPr id="11" name="Rectangle 21"/>
          <p:cNvSpPr>
            <a:spLocks noChangeArrowheads="1"/>
          </p:cNvSpPr>
          <p:nvPr/>
        </p:nvSpPr>
        <p:spPr bwMode="auto">
          <a:xfrm>
            <a:off x="0" y="3199036"/>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endParaRPr lang="zh-CN" altLang="en-US" sz="2400">
              <a:solidFill>
                <a:srgbClr val="000000"/>
              </a:solidFill>
              <a:latin typeface="Times New Roman" panose="02020603050405020304" pitchFamily="18" charset="0"/>
            </a:endParaRPr>
          </a:p>
        </p:txBody>
      </p:sp>
      <p:grpSp>
        <p:nvGrpSpPr>
          <p:cNvPr id="12" name="Group 22"/>
          <p:cNvGrpSpPr>
            <a:grpSpLocks/>
          </p:cNvGrpSpPr>
          <p:nvPr/>
        </p:nvGrpSpPr>
        <p:grpSpPr bwMode="auto">
          <a:xfrm>
            <a:off x="801761" y="5512023"/>
            <a:ext cx="7586663" cy="511175"/>
            <a:chOff x="769" y="1888"/>
            <a:chExt cx="4779" cy="322"/>
          </a:xfrm>
        </p:grpSpPr>
        <p:graphicFrame>
          <p:nvGraphicFramePr>
            <p:cNvPr id="13" name="Object 23"/>
            <p:cNvGraphicFramePr>
              <a:graphicFrameLocks noChangeAspect="1"/>
            </p:cNvGraphicFramePr>
            <p:nvPr/>
          </p:nvGraphicFramePr>
          <p:xfrm>
            <a:off x="1290" y="1888"/>
            <a:ext cx="1933" cy="322"/>
          </p:xfrm>
          <a:graphic>
            <a:graphicData uri="http://schemas.openxmlformats.org/presentationml/2006/ole">
              <mc:AlternateContent xmlns:mc="http://schemas.openxmlformats.org/markup-compatibility/2006">
                <mc:Choice xmlns:v="urn:schemas-microsoft-com:vml" Requires="v">
                  <p:oleObj spid="_x0000_s91722" name="公式" r:id="rId3" imgW="1345616" imgH="253890" progId="Equation.3">
                    <p:embed/>
                  </p:oleObj>
                </mc:Choice>
                <mc:Fallback>
                  <p:oleObj name="公式" r:id="rId3" imgW="1345616" imgH="25389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0" y="1888"/>
                          <a:ext cx="1933" cy="3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24"/>
            <p:cNvGraphicFramePr>
              <a:graphicFrameLocks noChangeAspect="1"/>
            </p:cNvGraphicFramePr>
            <p:nvPr/>
          </p:nvGraphicFramePr>
          <p:xfrm>
            <a:off x="3292" y="1888"/>
            <a:ext cx="1947" cy="322"/>
          </p:xfrm>
          <a:graphic>
            <a:graphicData uri="http://schemas.openxmlformats.org/presentationml/2006/ole">
              <mc:AlternateContent xmlns:mc="http://schemas.openxmlformats.org/markup-compatibility/2006">
                <mc:Choice xmlns:v="urn:schemas-microsoft-com:vml" Requires="v">
                  <p:oleObj spid="_x0000_s91723" name="公式" r:id="rId5" imgW="1218671" imgH="253890" progId="Equation.3">
                    <p:embed/>
                  </p:oleObj>
                </mc:Choice>
                <mc:Fallback>
                  <p:oleObj name="公式" r:id="rId5" imgW="1218671" imgH="25389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2" y="1888"/>
                          <a:ext cx="1947" cy="3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Rectangle 25"/>
            <p:cNvSpPr>
              <a:spLocks noChangeArrowheads="1"/>
            </p:cNvSpPr>
            <p:nvPr/>
          </p:nvSpPr>
          <p:spPr bwMode="auto">
            <a:xfrm>
              <a:off x="769" y="1905"/>
              <a:ext cx="477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r>
                <a:rPr lang="zh-CN" altLang="en-US" sz="2400" dirty="0">
                  <a:solidFill>
                    <a:srgbClr val="000000"/>
                  </a:solidFill>
                  <a:latin typeface="Arial" panose="020B0604020202020204" pitchFamily="34" charset="0"/>
                </a:rPr>
                <a:t>式中，                                  </a:t>
              </a:r>
              <a:r>
                <a:rPr lang="zh-CN" altLang="en-US" sz="2400" dirty="0">
                  <a:solidFill>
                    <a:srgbClr val="000000"/>
                  </a:solidFill>
                  <a:latin typeface="Times New Roman" panose="02020603050405020304" pitchFamily="18" charset="0"/>
                </a:rPr>
                <a:t>，                                       </a:t>
              </a:r>
            </a:p>
          </p:txBody>
        </p:sp>
      </p:grpSp>
      <p:grpSp>
        <p:nvGrpSpPr>
          <p:cNvPr id="16" name="Group 32"/>
          <p:cNvGrpSpPr>
            <a:grpSpLocks/>
          </p:cNvGrpSpPr>
          <p:nvPr/>
        </p:nvGrpSpPr>
        <p:grpSpPr bwMode="auto">
          <a:xfrm>
            <a:off x="452437" y="4978623"/>
            <a:ext cx="5016500" cy="504825"/>
            <a:chOff x="285" y="3206"/>
            <a:chExt cx="3160" cy="318"/>
          </a:xfrm>
        </p:grpSpPr>
        <p:graphicFrame>
          <p:nvGraphicFramePr>
            <p:cNvPr id="17" name="Object 20"/>
            <p:cNvGraphicFramePr>
              <a:graphicFrameLocks noChangeAspect="1"/>
            </p:cNvGraphicFramePr>
            <p:nvPr/>
          </p:nvGraphicFramePr>
          <p:xfrm>
            <a:off x="1804" y="3220"/>
            <a:ext cx="1641" cy="304"/>
          </p:xfrm>
          <a:graphic>
            <a:graphicData uri="http://schemas.openxmlformats.org/presentationml/2006/ole">
              <mc:AlternateContent xmlns:mc="http://schemas.openxmlformats.org/markup-compatibility/2006">
                <mc:Choice xmlns:v="urn:schemas-microsoft-com:vml" Requires="v">
                  <p:oleObj spid="_x0000_s91724" name="公式" r:id="rId7" imgW="1282700" imgH="241300" progId="Equation.3">
                    <p:embed/>
                  </p:oleObj>
                </mc:Choice>
                <mc:Fallback>
                  <p:oleObj name="公式" r:id="rId7" imgW="12827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4" y="3220"/>
                          <a:ext cx="1641"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26"/>
            <p:cNvSpPr>
              <a:spLocks noChangeArrowheads="1"/>
            </p:cNvSpPr>
            <p:nvPr/>
          </p:nvSpPr>
          <p:spPr bwMode="auto">
            <a:xfrm>
              <a:off x="285" y="3206"/>
              <a:ext cx="128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r>
                <a:rPr lang="zh-CN" altLang="en-US" sz="2400" dirty="0">
                  <a:solidFill>
                    <a:srgbClr val="000000"/>
                  </a:solidFill>
                  <a:latin typeface="Times New Roman" panose="02020603050405020304" pitchFamily="18" charset="0"/>
                </a:rPr>
                <a:t>设判别函数：</a:t>
              </a:r>
            </a:p>
          </p:txBody>
        </p:sp>
      </p:grpSp>
      <p:grpSp>
        <p:nvGrpSpPr>
          <p:cNvPr id="19" name="Group 31"/>
          <p:cNvGrpSpPr>
            <a:grpSpLocks/>
          </p:cNvGrpSpPr>
          <p:nvPr/>
        </p:nvGrpSpPr>
        <p:grpSpPr bwMode="auto">
          <a:xfrm>
            <a:off x="834826" y="6104161"/>
            <a:ext cx="4313238" cy="500062"/>
            <a:chOff x="299" y="3915"/>
            <a:chExt cx="2717" cy="315"/>
          </a:xfrm>
        </p:grpSpPr>
        <p:sp>
          <p:nvSpPr>
            <p:cNvPr id="20" name="Rectangle 29"/>
            <p:cNvSpPr>
              <a:spLocks noChangeArrowheads="1"/>
            </p:cNvSpPr>
            <p:nvPr/>
          </p:nvSpPr>
          <p:spPr bwMode="auto">
            <a:xfrm>
              <a:off x="299" y="3915"/>
              <a:ext cx="8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a:solidFill>
                    <a:srgbClr val="000000"/>
                  </a:solidFill>
                  <a:latin typeface="Arial" panose="020B0604020202020204" pitchFamily="34" charset="0"/>
                </a:rPr>
                <a:t>超平面：</a:t>
              </a:r>
            </a:p>
          </p:txBody>
        </p:sp>
        <p:graphicFrame>
          <p:nvGraphicFramePr>
            <p:cNvPr id="21" name="Object 30"/>
            <p:cNvGraphicFramePr>
              <a:graphicFrameLocks noChangeAspect="1"/>
            </p:cNvGraphicFramePr>
            <p:nvPr/>
          </p:nvGraphicFramePr>
          <p:xfrm>
            <a:off x="1115" y="3926"/>
            <a:ext cx="1901" cy="304"/>
          </p:xfrm>
          <a:graphic>
            <a:graphicData uri="http://schemas.openxmlformats.org/presentationml/2006/ole">
              <mc:AlternateContent xmlns:mc="http://schemas.openxmlformats.org/markup-compatibility/2006">
                <mc:Choice xmlns:v="urn:schemas-microsoft-com:vml" Requires="v">
                  <p:oleObj spid="_x0000_s91725" name="公式" r:id="rId9" imgW="1485720" imgH="241200" progId="Equation.3">
                    <p:embed/>
                  </p:oleObj>
                </mc:Choice>
                <mc:Fallback>
                  <p:oleObj name="公式" r:id="rId9" imgW="1485720" imgH="241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5" y="3926"/>
                          <a:ext cx="1901"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11845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2" name="Rectangle 22"/>
          <p:cNvSpPr>
            <a:spLocks noChangeArrowheads="1"/>
          </p:cNvSpPr>
          <p:nvPr/>
        </p:nvSpPr>
        <p:spPr bwMode="auto">
          <a:xfrm>
            <a:off x="300038" y="381943"/>
            <a:ext cx="461216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dirty="0">
                <a:solidFill>
                  <a:srgbClr val="0070C0"/>
                </a:solidFill>
                <a:latin typeface="Times New Roman" panose="02020603050405020304" pitchFamily="18" charset="0"/>
              </a:rPr>
              <a:t>（</a:t>
            </a:r>
            <a:r>
              <a:rPr lang="en-US" altLang="zh-CN" sz="2400" dirty="0">
                <a:solidFill>
                  <a:srgbClr val="0070C0"/>
                </a:solidFill>
                <a:latin typeface="Times New Roman" panose="02020603050405020304" pitchFamily="18" charset="0"/>
              </a:rPr>
              <a:t>1</a:t>
            </a:r>
            <a:r>
              <a:rPr lang="zh-CN" altLang="en-US" sz="2400" dirty="0">
                <a:solidFill>
                  <a:srgbClr val="0070C0"/>
                </a:solidFill>
                <a:latin typeface="Times New Roman" panose="02020603050405020304" pitchFamily="18" charset="0"/>
              </a:rPr>
              <a:t>）模式向量</a:t>
            </a:r>
            <a:r>
              <a:rPr lang="en-US" altLang="zh-CN" sz="2400" i="1" dirty="0">
                <a:solidFill>
                  <a:srgbClr val="0070C0"/>
                </a:solidFill>
                <a:latin typeface="Times New Roman" panose="02020603050405020304" pitchFamily="18" charset="0"/>
              </a:rPr>
              <a:t>X</a:t>
            </a:r>
            <a:r>
              <a:rPr lang="en-US" altLang="zh-CN" sz="2400" i="1" baseline="-25000" dirty="0">
                <a:solidFill>
                  <a:srgbClr val="0070C0"/>
                </a:solidFill>
                <a:latin typeface="Times New Roman" panose="02020603050405020304" pitchFamily="18" charset="0"/>
              </a:rPr>
              <a:t>1</a:t>
            </a:r>
            <a:r>
              <a:rPr lang="zh-CN" altLang="en-US" sz="2400" dirty="0">
                <a:solidFill>
                  <a:srgbClr val="0070C0"/>
                </a:solidFill>
                <a:latin typeface="Times New Roman" panose="02020603050405020304" pitchFamily="18" charset="0"/>
              </a:rPr>
              <a:t>和</a:t>
            </a:r>
            <a:r>
              <a:rPr lang="en-US" altLang="zh-CN" sz="2400" i="1" dirty="0">
                <a:solidFill>
                  <a:srgbClr val="0070C0"/>
                </a:solidFill>
                <a:latin typeface="Times New Roman" panose="02020603050405020304" pitchFamily="18" charset="0"/>
              </a:rPr>
              <a:t>X</a:t>
            </a:r>
            <a:r>
              <a:rPr lang="en-US" altLang="zh-CN" sz="2400" i="1" baseline="-25000" dirty="0">
                <a:solidFill>
                  <a:srgbClr val="0070C0"/>
                </a:solidFill>
                <a:latin typeface="Times New Roman" panose="02020603050405020304" pitchFamily="18" charset="0"/>
              </a:rPr>
              <a:t>2</a:t>
            </a:r>
            <a:r>
              <a:rPr lang="zh-CN" altLang="en-US" sz="2400" dirty="0">
                <a:solidFill>
                  <a:srgbClr val="0070C0"/>
                </a:solidFill>
                <a:latin typeface="Times New Roman" panose="02020603050405020304" pitchFamily="18" charset="0"/>
              </a:rPr>
              <a:t>在超平面上</a:t>
            </a:r>
          </a:p>
        </p:txBody>
      </p:sp>
      <p:graphicFrame>
        <p:nvGraphicFramePr>
          <p:cNvPr id="245784" name="Object 24"/>
          <p:cNvGraphicFramePr>
            <a:graphicFrameLocks noChangeAspect="1"/>
          </p:cNvGraphicFramePr>
          <p:nvPr/>
        </p:nvGraphicFramePr>
        <p:xfrm>
          <a:off x="839788" y="1119188"/>
          <a:ext cx="3681412" cy="482600"/>
        </p:xfrm>
        <a:graphic>
          <a:graphicData uri="http://schemas.openxmlformats.org/presentationml/2006/ole">
            <mc:AlternateContent xmlns:mc="http://schemas.openxmlformats.org/markup-compatibility/2006">
              <mc:Choice xmlns:v="urn:schemas-microsoft-com:vml" Requires="v">
                <p:oleObj spid="_x0000_s92746" name="公式" r:id="rId3" imgW="1841500" imgH="241300" progId="Equation.3">
                  <p:embed/>
                </p:oleObj>
              </mc:Choice>
              <mc:Fallback>
                <p:oleObj name="公式" r:id="rId3" imgW="18415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788" y="1119188"/>
                        <a:ext cx="3681412"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783" name="Object 23"/>
          <p:cNvGraphicFramePr>
            <a:graphicFrameLocks noChangeAspect="1"/>
          </p:cNvGraphicFramePr>
          <p:nvPr/>
        </p:nvGraphicFramePr>
        <p:xfrm>
          <a:off x="1479550" y="1843088"/>
          <a:ext cx="2311400" cy="482600"/>
        </p:xfrm>
        <a:graphic>
          <a:graphicData uri="http://schemas.openxmlformats.org/presentationml/2006/ole">
            <mc:AlternateContent xmlns:mc="http://schemas.openxmlformats.org/markup-compatibility/2006">
              <mc:Choice xmlns:v="urn:schemas-microsoft-com:vml" Requires="v">
                <p:oleObj spid="_x0000_s92747" name="公式" r:id="rId5" imgW="1155700" imgH="241300" progId="Equation.3">
                  <p:embed/>
                </p:oleObj>
              </mc:Choice>
              <mc:Fallback>
                <p:oleObj name="公式" r:id="rId5" imgW="11557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9550" y="1843088"/>
                        <a:ext cx="23114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788" name="Rectangle 28"/>
          <p:cNvSpPr>
            <a:spLocks noChangeArrowheads="1"/>
          </p:cNvSpPr>
          <p:nvPr/>
        </p:nvSpPr>
        <p:spPr bwMode="auto">
          <a:xfrm>
            <a:off x="757238" y="2311712"/>
            <a:ext cx="4267515"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r>
              <a:rPr lang="zh-CN" altLang="en-US" sz="2400" dirty="0" smtClean="0">
                <a:solidFill>
                  <a:srgbClr val="A50021"/>
                </a:solidFill>
                <a:latin typeface="Times New Roman" panose="02020603050405020304" pitchFamily="18" charset="0"/>
              </a:rPr>
              <a:t>可见：</a:t>
            </a:r>
            <a:r>
              <a:rPr lang="en-US" altLang="zh-CN" sz="2400" b="1" i="1" dirty="0" smtClean="0">
                <a:solidFill>
                  <a:srgbClr val="A50021"/>
                </a:solidFill>
                <a:latin typeface="Times New Roman" panose="02020603050405020304" pitchFamily="18" charset="0"/>
              </a:rPr>
              <a:t>W</a:t>
            </a:r>
            <a:r>
              <a:rPr lang="en-US" altLang="zh-CN" sz="2400" b="1" baseline="-25000" dirty="0" smtClean="0">
                <a:solidFill>
                  <a:srgbClr val="A50021"/>
                </a:solidFill>
                <a:latin typeface="Times New Roman" panose="02020603050405020304" pitchFamily="18" charset="0"/>
              </a:rPr>
              <a:t>0</a:t>
            </a:r>
            <a:r>
              <a:rPr lang="zh-CN" altLang="en-US" sz="2400" b="1" dirty="0">
                <a:solidFill>
                  <a:srgbClr val="A50021"/>
                </a:solidFill>
                <a:latin typeface="Times New Roman" panose="02020603050405020304" pitchFamily="18" charset="0"/>
              </a:rPr>
              <a:t>是</a:t>
            </a:r>
            <a:r>
              <a:rPr lang="zh-CN" altLang="en-US" sz="2400" b="1" dirty="0">
                <a:solidFill>
                  <a:srgbClr val="0000FF"/>
                </a:solidFill>
                <a:latin typeface="Times New Roman" panose="02020603050405020304" pitchFamily="18" charset="0"/>
              </a:rPr>
              <a:t>超平面的法向量</a:t>
            </a:r>
            <a:r>
              <a:rPr lang="zh-CN" altLang="en-US" sz="2400" dirty="0" smtClean="0">
                <a:solidFill>
                  <a:srgbClr val="A50021"/>
                </a:solidFill>
                <a:latin typeface="Times New Roman" panose="02020603050405020304" pitchFamily="18" charset="0"/>
              </a:rPr>
              <a:t>，</a:t>
            </a:r>
            <a:endParaRPr lang="en-US" altLang="zh-CN" sz="2400" dirty="0" smtClean="0">
              <a:solidFill>
                <a:srgbClr val="A50021"/>
              </a:solidFill>
              <a:latin typeface="Times New Roman" panose="02020603050405020304" pitchFamily="18" charset="0"/>
            </a:endParaRPr>
          </a:p>
          <a:p>
            <a:pPr>
              <a:lnSpc>
                <a:spcPct val="125000"/>
              </a:lnSpc>
            </a:pPr>
            <a:r>
              <a:rPr lang="zh-CN" altLang="en-US" sz="2400" b="1" dirty="0" smtClean="0">
                <a:solidFill>
                  <a:srgbClr val="A50021"/>
                </a:solidFill>
                <a:latin typeface="Times New Roman" panose="02020603050405020304" pitchFamily="18" charset="0"/>
              </a:rPr>
              <a:t>所指方向即为</a:t>
            </a:r>
            <a:r>
              <a:rPr lang="zh-CN" altLang="en-US" sz="2400" b="1" dirty="0" smtClean="0">
                <a:solidFill>
                  <a:srgbClr val="0000FF"/>
                </a:solidFill>
                <a:latin typeface="Times New Roman" panose="02020603050405020304" pitchFamily="18" charset="0"/>
              </a:rPr>
              <a:t>超平面的正</a:t>
            </a:r>
            <a:r>
              <a:rPr lang="zh-CN" altLang="en-US" sz="2400" b="1" dirty="0">
                <a:solidFill>
                  <a:srgbClr val="0000FF"/>
                </a:solidFill>
                <a:latin typeface="Times New Roman" panose="02020603050405020304" pitchFamily="18" charset="0"/>
              </a:rPr>
              <a:t>侧</a:t>
            </a:r>
            <a:r>
              <a:rPr lang="zh-CN" altLang="en-US" sz="2400" dirty="0" smtClean="0">
                <a:solidFill>
                  <a:srgbClr val="A50021"/>
                </a:solidFill>
                <a:latin typeface="Times New Roman" panose="02020603050405020304" pitchFamily="18" charset="0"/>
              </a:rPr>
              <a:t>。</a:t>
            </a:r>
            <a:endParaRPr lang="en-US" altLang="zh-CN" sz="2400" dirty="0" smtClean="0">
              <a:solidFill>
                <a:srgbClr val="A50021"/>
              </a:solidFill>
              <a:latin typeface="Times New Roman" panose="02020603050405020304" pitchFamily="18" charset="0"/>
            </a:endParaRPr>
          </a:p>
          <a:p>
            <a:pPr>
              <a:lnSpc>
                <a:spcPct val="125000"/>
              </a:lnSpc>
            </a:pPr>
            <a:r>
              <a:rPr lang="en-US" altLang="zh-CN" sz="2400" dirty="0" smtClean="0">
                <a:solidFill>
                  <a:srgbClr val="A50021"/>
                </a:solidFill>
                <a:latin typeface="Times New Roman" panose="02020603050405020304" pitchFamily="18" charset="0"/>
              </a:rPr>
              <a:t>——Why</a:t>
            </a:r>
            <a:r>
              <a:rPr lang="zh-CN" altLang="en-US" sz="2400" dirty="0" smtClean="0">
                <a:solidFill>
                  <a:srgbClr val="A50021"/>
                </a:solidFill>
                <a:latin typeface="Times New Roman" panose="02020603050405020304" pitchFamily="18" charset="0"/>
              </a:rPr>
              <a:t>？ </a:t>
            </a:r>
            <a:endParaRPr lang="zh-CN" altLang="en-US" sz="2400" dirty="0">
              <a:solidFill>
                <a:srgbClr val="A50021"/>
              </a:solidFill>
              <a:latin typeface="Times New Roman" panose="02020603050405020304" pitchFamily="18" charset="0"/>
            </a:endParaRPr>
          </a:p>
        </p:txBody>
      </p:sp>
      <p:sp>
        <p:nvSpPr>
          <p:cNvPr id="245789" name="Rectangle 29"/>
          <p:cNvSpPr>
            <a:spLocks noChangeArrowheads="1"/>
          </p:cNvSpPr>
          <p:nvPr/>
        </p:nvSpPr>
        <p:spPr bwMode="auto">
          <a:xfrm>
            <a:off x="369888" y="3822056"/>
            <a:ext cx="4485523"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dirty="0">
                <a:solidFill>
                  <a:srgbClr val="000000"/>
                </a:solidFill>
                <a:latin typeface="Times New Roman" panose="02020603050405020304" pitchFamily="18" charset="0"/>
              </a:rPr>
              <a:t>记</a:t>
            </a:r>
            <a:r>
              <a:rPr lang="zh-CN" altLang="en-US" sz="2400" dirty="0" smtClean="0">
                <a:solidFill>
                  <a:srgbClr val="000000"/>
                </a:solidFill>
                <a:latin typeface="Times New Roman" panose="02020603050405020304" pitchFamily="18" charset="0"/>
              </a:rPr>
              <a:t>超平面</a:t>
            </a:r>
            <a:r>
              <a:rPr lang="zh-CN" altLang="en-US" sz="2400" dirty="0">
                <a:solidFill>
                  <a:srgbClr val="000000"/>
                </a:solidFill>
                <a:latin typeface="Times New Roman" panose="02020603050405020304" pitchFamily="18" charset="0"/>
              </a:rPr>
              <a:t>的</a:t>
            </a:r>
            <a:r>
              <a:rPr lang="zh-CN" altLang="en-US" sz="2400" dirty="0">
                <a:solidFill>
                  <a:srgbClr val="0000FF"/>
                </a:solidFill>
                <a:latin typeface="Times New Roman" panose="02020603050405020304" pitchFamily="18" charset="0"/>
              </a:rPr>
              <a:t>单位法线向量为</a:t>
            </a:r>
            <a:r>
              <a:rPr lang="en-US" altLang="zh-CN" sz="2400" b="1" i="1" dirty="0">
                <a:solidFill>
                  <a:srgbClr val="0000FF"/>
                </a:solidFill>
                <a:latin typeface="Times New Roman" panose="02020603050405020304" pitchFamily="18" charset="0"/>
              </a:rPr>
              <a:t>U</a:t>
            </a:r>
            <a:r>
              <a:rPr lang="zh-CN" altLang="en-US" sz="2400" dirty="0">
                <a:solidFill>
                  <a:srgbClr val="000000"/>
                </a:solidFill>
                <a:latin typeface="Times New Roman" panose="02020603050405020304" pitchFamily="18" charset="0"/>
              </a:rPr>
              <a:t>： </a:t>
            </a:r>
          </a:p>
        </p:txBody>
      </p:sp>
      <p:graphicFrame>
        <p:nvGraphicFramePr>
          <p:cNvPr id="245790" name="Object 30"/>
          <p:cNvGraphicFramePr>
            <a:graphicFrameLocks noChangeAspect="1"/>
          </p:cNvGraphicFramePr>
          <p:nvPr/>
        </p:nvGraphicFramePr>
        <p:xfrm>
          <a:off x="3251200" y="4492625"/>
          <a:ext cx="1312863" cy="912813"/>
        </p:xfrm>
        <a:graphic>
          <a:graphicData uri="http://schemas.openxmlformats.org/presentationml/2006/ole">
            <mc:AlternateContent xmlns:mc="http://schemas.openxmlformats.org/markup-compatibility/2006">
              <mc:Choice xmlns:v="urn:schemas-microsoft-com:vml" Requires="v">
                <p:oleObj spid="_x0000_s92748" name="公式" r:id="rId7" imgW="660400" imgH="457200" progId="Equation.3">
                  <p:embed/>
                </p:oleObj>
              </mc:Choice>
              <mc:Fallback>
                <p:oleObj name="公式" r:id="rId7" imgW="66040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1200" y="4492625"/>
                        <a:ext cx="1312863" cy="912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792" name="Object 32"/>
          <p:cNvGraphicFramePr>
            <a:graphicFrameLocks noChangeAspect="1"/>
          </p:cNvGraphicFramePr>
          <p:nvPr/>
        </p:nvGraphicFramePr>
        <p:xfrm>
          <a:off x="2263775" y="5792788"/>
          <a:ext cx="3425825" cy="587375"/>
        </p:xfrm>
        <a:graphic>
          <a:graphicData uri="http://schemas.openxmlformats.org/presentationml/2006/ole">
            <mc:AlternateContent xmlns:mc="http://schemas.openxmlformats.org/markup-compatibility/2006">
              <mc:Choice xmlns:v="urn:schemas-microsoft-com:vml" Requires="v">
                <p:oleObj spid="_x0000_s92749" name="公式" r:id="rId9" imgW="1727200" imgH="292100" progId="Equation.3">
                  <p:embed/>
                </p:oleObj>
              </mc:Choice>
              <mc:Fallback>
                <p:oleObj name="公式" r:id="rId9" imgW="1727200" imgH="292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3775" y="5792788"/>
                        <a:ext cx="3425825"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45834" name="Picture 7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95863" y="268288"/>
            <a:ext cx="4205287" cy="3643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44387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5788"/>
                                        </p:tgtEl>
                                        <p:attrNameLst>
                                          <p:attrName>style.visibility</p:attrName>
                                        </p:attrNameLst>
                                      </p:cBhvr>
                                      <p:to>
                                        <p:strVal val="visible"/>
                                      </p:to>
                                    </p:set>
                                    <p:animEffect transition="in" filter="fade">
                                      <p:cBhvr>
                                        <p:cTn id="7" dur="500"/>
                                        <p:tgtEl>
                                          <p:spTgt spid="2457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5789"/>
                                        </p:tgtEl>
                                        <p:attrNameLst>
                                          <p:attrName>style.visibility</p:attrName>
                                        </p:attrNameLst>
                                      </p:cBhvr>
                                      <p:to>
                                        <p:strVal val="visible"/>
                                      </p:to>
                                    </p:set>
                                    <p:animEffect transition="in" filter="fade">
                                      <p:cBhvr>
                                        <p:cTn id="12" dur="500"/>
                                        <p:tgtEl>
                                          <p:spTgt spid="245789"/>
                                        </p:tgtEl>
                                      </p:cBhvr>
                                    </p:animEffect>
                                  </p:childTnLst>
                                </p:cTn>
                              </p:par>
                              <p:par>
                                <p:cTn id="13" presetID="10" presetClass="entr" presetSubtype="0" fill="hold" nodeType="withEffect">
                                  <p:stCondLst>
                                    <p:cond delay="0"/>
                                  </p:stCondLst>
                                  <p:childTnLst>
                                    <p:set>
                                      <p:cBhvr>
                                        <p:cTn id="14" dur="1" fill="hold">
                                          <p:stCondLst>
                                            <p:cond delay="0"/>
                                          </p:stCondLst>
                                        </p:cTn>
                                        <p:tgtEl>
                                          <p:spTgt spid="245790"/>
                                        </p:tgtEl>
                                        <p:attrNameLst>
                                          <p:attrName>style.visibility</p:attrName>
                                        </p:attrNameLst>
                                      </p:cBhvr>
                                      <p:to>
                                        <p:strVal val="visible"/>
                                      </p:to>
                                    </p:set>
                                    <p:animEffect transition="in" filter="fade">
                                      <p:cBhvr>
                                        <p:cTn id="15" dur="500"/>
                                        <p:tgtEl>
                                          <p:spTgt spid="245790"/>
                                        </p:tgtEl>
                                      </p:cBhvr>
                                    </p:animEffect>
                                  </p:childTnLst>
                                </p:cTn>
                              </p:par>
                              <p:par>
                                <p:cTn id="16" presetID="10" presetClass="entr" presetSubtype="0" fill="hold" nodeType="withEffect">
                                  <p:stCondLst>
                                    <p:cond delay="0"/>
                                  </p:stCondLst>
                                  <p:childTnLst>
                                    <p:set>
                                      <p:cBhvr>
                                        <p:cTn id="17" dur="1" fill="hold">
                                          <p:stCondLst>
                                            <p:cond delay="0"/>
                                          </p:stCondLst>
                                        </p:cTn>
                                        <p:tgtEl>
                                          <p:spTgt spid="245792"/>
                                        </p:tgtEl>
                                        <p:attrNameLst>
                                          <p:attrName>style.visibility</p:attrName>
                                        </p:attrNameLst>
                                      </p:cBhvr>
                                      <p:to>
                                        <p:strVal val="visible"/>
                                      </p:to>
                                    </p:set>
                                    <p:animEffect transition="in" filter="fade">
                                      <p:cBhvr>
                                        <p:cTn id="18" dur="500"/>
                                        <p:tgtEl>
                                          <p:spTgt spid="2457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8" grpId="0"/>
      <p:bldP spid="24578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nSpc>
                <a:spcPct val="130000"/>
              </a:lnSpc>
            </a:pPr>
            <a:r>
              <a:rPr lang="zh-CN" altLang="en-US" b="1" dirty="0" smtClean="0">
                <a:solidFill>
                  <a:srgbClr val="0000FF"/>
                </a:solidFill>
              </a:rPr>
              <a:t>经验模型的应用</a:t>
            </a:r>
            <a:r>
              <a:rPr lang="zh-CN" altLang="en-US" b="1" dirty="0">
                <a:solidFill>
                  <a:srgbClr val="0000FF"/>
                </a:solidFill>
              </a:rPr>
              <a:t>性质</a:t>
            </a:r>
            <a:endParaRPr lang="en-US" altLang="zh-CN" b="1" dirty="0" smtClean="0">
              <a:solidFill>
                <a:srgbClr val="0000FF"/>
              </a:solidFill>
            </a:endParaRPr>
          </a:p>
          <a:p>
            <a:pPr lvl="1">
              <a:lnSpc>
                <a:spcPct val="130000"/>
              </a:lnSpc>
            </a:pPr>
            <a:r>
              <a:rPr lang="zh-CN" altLang="en-US" b="1" dirty="0" smtClean="0">
                <a:solidFill>
                  <a:srgbClr val="0000FF"/>
                </a:solidFill>
              </a:rPr>
              <a:t>描述性建模</a:t>
            </a:r>
            <a:r>
              <a:rPr lang="zh-CN" altLang="en-US" dirty="0" smtClean="0"/>
              <a:t>：以方便的形式给出数据的主要特征，实质上是对数据的概括，以便在大量的或有噪声的数据中仍能观察到重要特征。重在认识数据的主要概貌，理解数据的重要特征。</a:t>
            </a:r>
            <a:endParaRPr lang="en-US" altLang="zh-CN" dirty="0" smtClean="0"/>
          </a:p>
          <a:p>
            <a:pPr lvl="1">
              <a:lnSpc>
                <a:spcPct val="130000"/>
              </a:lnSpc>
            </a:pPr>
            <a:r>
              <a:rPr lang="zh-CN" altLang="en-US" b="1" dirty="0">
                <a:solidFill>
                  <a:srgbClr val="0000FF"/>
                </a:solidFill>
              </a:rPr>
              <a:t>预测性建模</a:t>
            </a:r>
            <a:r>
              <a:rPr lang="zh-CN" altLang="en-US" dirty="0" smtClean="0"/>
              <a:t>：以函数的形式给出感兴趣量（预测量）与可观测量</a:t>
            </a:r>
            <a:r>
              <a:rPr lang="zh-CN" altLang="en-US" dirty="0"/>
              <a:t>之间</a:t>
            </a:r>
            <a:r>
              <a:rPr lang="zh-CN" altLang="en-US" dirty="0" smtClean="0"/>
              <a:t>的数量关系，实质上是根据观测到的对象特征来预测对象的其他特征。重在把握</a:t>
            </a:r>
            <a:r>
              <a:rPr lang="zh-CN" altLang="en-US" dirty="0"/>
              <a:t>协变</a:t>
            </a:r>
            <a:r>
              <a:rPr lang="zh-CN" altLang="en-US" dirty="0" smtClean="0"/>
              <a:t>关系，据此进行预测。</a:t>
            </a:r>
            <a:endParaRPr lang="en-US" altLang="zh-CN" dirty="0" smtClean="0"/>
          </a:p>
          <a:p>
            <a:pPr>
              <a:lnSpc>
                <a:spcPct val="130000"/>
              </a:lnSpc>
            </a:pPr>
            <a:r>
              <a:rPr lang="zh-CN" altLang="en-US" b="1" dirty="0">
                <a:solidFill>
                  <a:srgbClr val="0000FF"/>
                </a:solidFill>
              </a:rPr>
              <a:t>描述性建模任务</a:t>
            </a:r>
            <a:endParaRPr lang="en-US" altLang="zh-CN" b="1" dirty="0">
              <a:solidFill>
                <a:srgbClr val="0000FF"/>
              </a:solidFill>
            </a:endParaRPr>
          </a:p>
          <a:p>
            <a:pPr lvl="1">
              <a:lnSpc>
                <a:spcPct val="130000"/>
              </a:lnSpc>
            </a:pPr>
            <a:r>
              <a:rPr lang="zh-CN" altLang="en-US" dirty="0" smtClean="0"/>
              <a:t>聚类分析，数据降维，流形学习，密度估计，异常分析，可视化</a:t>
            </a:r>
            <a:endParaRPr lang="en-US" altLang="zh-CN" dirty="0" smtClean="0"/>
          </a:p>
          <a:p>
            <a:pPr>
              <a:lnSpc>
                <a:spcPct val="130000"/>
              </a:lnSpc>
            </a:pPr>
            <a:r>
              <a:rPr lang="zh-CN" altLang="en-US" b="1" dirty="0" smtClean="0">
                <a:solidFill>
                  <a:srgbClr val="0000FF"/>
                </a:solidFill>
              </a:rPr>
              <a:t>预测性建模任务</a:t>
            </a:r>
            <a:endParaRPr lang="en-US" altLang="zh-CN" b="1" dirty="0" smtClean="0">
              <a:solidFill>
                <a:srgbClr val="0000FF"/>
              </a:solidFill>
            </a:endParaRPr>
          </a:p>
          <a:p>
            <a:pPr lvl="1">
              <a:lnSpc>
                <a:spcPct val="130000"/>
              </a:lnSpc>
            </a:pPr>
            <a:r>
              <a:rPr lang="zh-CN" altLang="en-US" dirty="0" smtClean="0"/>
              <a:t>分类（类别预测），回归（数值预测），评分（排名预测）</a:t>
            </a:r>
            <a:endParaRPr lang="zh-CN" altLang="en-US" dirty="0"/>
          </a:p>
        </p:txBody>
      </p:sp>
      <p:sp>
        <p:nvSpPr>
          <p:cNvPr id="3" name="文本占位符 2"/>
          <p:cNvSpPr>
            <a:spLocks noGrp="1"/>
          </p:cNvSpPr>
          <p:nvPr>
            <p:ph type="body" sz="quarter" idx="11"/>
          </p:nvPr>
        </p:nvSpPr>
        <p:spPr/>
        <p:txBody>
          <a:bodyPr/>
          <a:lstStyle/>
          <a:p>
            <a:r>
              <a:rPr lang="zh-CN" altLang="en-US" dirty="0" smtClean="0"/>
              <a:t>机器学习中</a:t>
            </a:r>
            <a:r>
              <a:rPr lang="zh-CN" altLang="en-US" dirty="0"/>
              <a:t>的</a:t>
            </a:r>
            <a:r>
              <a:rPr lang="zh-CN" altLang="en-US" dirty="0" smtClean="0"/>
              <a:t>建模</a:t>
            </a:r>
            <a:endParaRPr lang="en-US" altLang="zh-CN" dirty="0"/>
          </a:p>
        </p:txBody>
      </p:sp>
    </p:spTree>
    <p:extLst>
      <p:ext uri="{BB962C8B-B14F-4D97-AF65-F5344CB8AC3E}">
        <p14:creationId xmlns:p14="http://schemas.microsoft.com/office/powerpoint/2010/main" val="266056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barn(inVertical)">
                                      <p:cBhvr>
                                        <p:cTn id="7" dur="500"/>
                                        <p:tgtEl>
                                          <p:spTgt spid="2">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barn(inVertical)">
                                      <p:cBhvr>
                                        <p:cTn id="10" dur="500"/>
                                        <p:tgtEl>
                                          <p:spTgt spid="2">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animEffect transition="in" filter="barn(inVertical)">
                                      <p:cBhvr>
                                        <p:cTn id="15" dur="500"/>
                                        <p:tgtEl>
                                          <p:spTgt spid="2">
                                            <p:txEl>
                                              <p:pRg st="5" end="5"/>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animEffect transition="in" filter="barn(inVertical)">
                                      <p:cBhvr>
                                        <p:cTn id="18"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6" name="Rectangle 4"/>
          <p:cNvSpPr>
            <a:spLocks noChangeArrowheads="1"/>
          </p:cNvSpPr>
          <p:nvPr/>
        </p:nvSpPr>
        <p:spPr bwMode="auto">
          <a:xfrm>
            <a:off x="452438" y="367656"/>
            <a:ext cx="3009157"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b="1" dirty="0" smtClean="0">
                <a:solidFill>
                  <a:srgbClr val="0070C0"/>
                </a:solidFill>
                <a:latin typeface="Times New Roman" panose="02020603050405020304" pitchFamily="18" charset="0"/>
              </a:rPr>
              <a:t>（</a:t>
            </a:r>
            <a:r>
              <a:rPr lang="en-US" altLang="zh-CN" sz="2400" b="1" dirty="0" smtClean="0">
                <a:solidFill>
                  <a:srgbClr val="0070C0"/>
                </a:solidFill>
                <a:latin typeface="Times New Roman" panose="02020603050405020304" pitchFamily="18" charset="0"/>
              </a:rPr>
              <a:t>2</a:t>
            </a:r>
            <a:r>
              <a:rPr lang="zh-CN" altLang="en-US" sz="2400" b="1" dirty="0" smtClean="0">
                <a:solidFill>
                  <a:srgbClr val="0070C0"/>
                </a:solidFill>
                <a:latin typeface="Times New Roman" panose="02020603050405020304" pitchFamily="18" charset="0"/>
              </a:rPr>
              <a:t>）</a:t>
            </a:r>
            <a:r>
              <a:rPr lang="en-US" altLang="zh-CN" sz="2400" b="1" i="1" dirty="0" smtClean="0">
                <a:solidFill>
                  <a:srgbClr val="0070C0"/>
                </a:solidFill>
                <a:latin typeface="Times New Roman" panose="02020603050405020304" pitchFamily="18" charset="0"/>
              </a:rPr>
              <a:t>X</a:t>
            </a:r>
            <a:r>
              <a:rPr lang="zh-CN" altLang="en-US" sz="2400" dirty="0">
                <a:solidFill>
                  <a:srgbClr val="0070C0"/>
                </a:solidFill>
                <a:latin typeface="Times New Roman" panose="02020603050405020304" pitchFamily="18" charset="0"/>
              </a:rPr>
              <a:t>不在超平面上</a:t>
            </a:r>
          </a:p>
        </p:txBody>
      </p:sp>
      <p:sp>
        <p:nvSpPr>
          <p:cNvPr id="289798" name="Rectangle 6"/>
          <p:cNvSpPr>
            <a:spLocks noChangeArrowheads="1"/>
          </p:cNvSpPr>
          <p:nvPr/>
        </p:nvSpPr>
        <p:spPr bwMode="auto">
          <a:xfrm>
            <a:off x="165100" y="800852"/>
            <a:ext cx="5468164" cy="1052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indent="2540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将</a:t>
            </a:r>
            <a:r>
              <a:rPr lang="en-US" altLang="zh-CN" sz="2400" i="1" dirty="0">
                <a:solidFill>
                  <a:srgbClr val="000000"/>
                </a:solidFill>
                <a:latin typeface="Times New Roman" panose="02020603050405020304" pitchFamily="18" charset="0"/>
              </a:rPr>
              <a:t>X</a:t>
            </a:r>
            <a:r>
              <a:rPr lang="zh-CN" altLang="en-US" sz="2400" dirty="0">
                <a:solidFill>
                  <a:srgbClr val="000000"/>
                </a:solidFill>
                <a:latin typeface="Times New Roman" panose="02020603050405020304" pitchFamily="18" charset="0"/>
              </a:rPr>
              <a:t>向超平面投影得向量</a:t>
            </a:r>
            <a:r>
              <a:rPr lang="en-US" altLang="zh-CN" sz="2400" i="1" dirty="0" err="1">
                <a:solidFill>
                  <a:srgbClr val="000000"/>
                </a:solidFill>
                <a:latin typeface="Times New Roman" panose="02020603050405020304" pitchFamily="18" charset="0"/>
              </a:rPr>
              <a:t>X</a:t>
            </a:r>
            <a:r>
              <a:rPr lang="en-US" altLang="zh-CN" sz="2400" i="1" baseline="-25000" dirty="0" err="1">
                <a:solidFill>
                  <a:srgbClr val="000000"/>
                </a:solidFill>
                <a:latin typeface="Times New Roman" panose="02020603050405020304" pitchFamily="18" charset="0"/>
              </a:rPr>
              <a:t>p</a:t>
            </a:r>
            <a:r>
              <a:rPr lang="zh-CN" altLang="en-US" sz="2400" dirty="0">
                <a:solidFill>
                  <a:srgbClr val="000000"/>
                </a:solidFill>
                <a:latin typeface="Times New Roman" panose="02020603050405020304" pitchFamily="18" charset="0"/>
              </a:rPr>
              <a:t>，</a:t>
            </a:r>
          </a:p>
          <a:p>
            <a:pPr>
              <a:lnSpc>
                <a:spcPct val="130000"/>
              </a:lnSpc>
            </a:pPr>
            <a:r>
              <a:rPr lang="zh-CN" altLang="en-US" sz="2400" dirty="0">
                <a:solidFill>
                  <a:srgbClr val="000000"/>
                </a:solidFill>
                <a:latin typeface="Times New Roman" panose="02020603050405020304" pitchFamily="18" charset="0"/>
              </a:rPr>
              <a:t>构造向量</a:t>
            </a:r>
            <a:r>
              <a:rPr lang="en-US" altLang="zh-CN" sz="2400" b="1" i="1" dirty="0" smtClean="0">
                <a:solidFill>
                  <a:srgbClr val="000000"/>
                </a:solidFill>
                <a:latin typeface="Times New Roman" panose="02020603050405020304" pitchFamily="18" charset="0"/>
              </a:rPr>
              <a:t>R</a:t>
            </a:r>
            <a:r>
              <a:rPr lang="zh-CN" altLang="en-US" sz="2400" dirty="0" smtClean="0">
                <a:solidFill>
                  <a:srgbClr val="000000"/>
                </a:solidFill>
                <a:latin typeface="Times New Roman" panose="02020603050405020304" pitchFamily="18" charset="0"/>
              </a:rPr>
              <a:t>（投影点</a:t>
            </a:r>
            <a:r>
              <a:rPr lang="en-US" altLang="zh-CN" sz="2400" i="1" dirty="0" err="1">
                <a:solidFill>
                  <a:srgbClr val="000000"/>
                </a:solidFill>
                <a:latin typeface="Times New Roman" panose="02020603050405020304" pitchFamily="18" charset="0"/>
              </a:rPr>
              <a:t>X</a:t>
            </a:r>
            <a:r>
              <a:rPr lang="en-US" altLang="zh-CN" sz="2400" i="1" baseline="-25000" dirty="0" err="1">
                <a:solidFill>
                  <a:srgbClr val="000000"/>
                </a:solidFill>
                <a:latin typeface="Times New Roman" panose="02020603050405020304" pitchFamily="18" charset="0"/>
              </a:rPr>
              <a:t>p</a:t>
            </a:r>
            <a:r>
              <a:rPr lang="zh-CN" altLang="en-US" sz="2400" dirty="0" smtClean="0">
                <a:solidFill>
                  <a:srgbClr val="000000"/>
                </a:solidFill>
                <a:latin typeface="Times New Roman" panose="02020603050405020304" pitchFamily="18" charset="0"/>
              </a:rPr>
              <a:t>到</a:t>
            </a:r>
            <a:r>
              <a:rPr lang="en-US" altLang="zh-CN" sz="2400" dirty="0" smtClean="0">
                <a:solidFill>
                  <a:srgbClr val="000000"/>
                </a:solidFill>
                <a:latin typeface="Times New Roman" panose="02020603050405020304" pitchFamily="18" charset="0"/>
              </a:rPr>
              <a:t>X</a:t>
            </a:r>
            <a:r>
              <a:rPr lang="zh-CN" altLang="en-US" sz="2400" dirty="0" smtClean="0">
                <a:solidFill>
                  <a:srgbClr val="000000"/>
                </a:solidFill>
                <a:latin typeface="Times New Roman" panose="02020603050405020304" pitchFamily="18" charset="0"/>
              </a:rPr>
              <a:t>的向量）：</a:t>
            </a:r>
            <a:endParaRPr lang="zh-CN" altLang="en-US" sz="2400" dirty="0">
              <a:solidFill>
                <a:srgbClr val="000000"/>
              </a:solidFill>
              <a:latin typeface="Times New Roman" panose="02020603050405020304" pitchFamily="18" charset="0"/>
            </a:endParaRPr>
          </a:p>
        </p:txBody>
      </p:sp>
      <p:graphicFrame>
        <p:nvGraphicFramePr>
          <p:cNvPr id="289797" name="Object 5"/>
          <p:cNvGraphicFramePr>
            <a:graphicFrameLocks noChangeAspect="1"/>
          </p:cNvGraphicFramePr>
          <p:nvPr/>
        </p:nvGraphicFramePr>
        <p:xfrm>
          <a:off x="1603375" y="1774825"/>
          <a:ext cx="2286000" cy="889000"/>
        </p:xfrm>
        <a:graphic>
          <a:graphicData uri="http://schemas.openxmlformats.org/presentationml/2006/ole">
            <mc:AlternateContent xmlns:mc="http://schemas.openxmlformats.org/markup-compatibility/2006">
              <mc:Choice xmlns:v="urn:schemas-microsoft-com:vml" Requires="v">
                <p:oleObj spid="_x0000_s94062" name="公式" r:id="rId3" imgW="1143000" imgH="444240" progId="Equation.3">
                  <p:embed/>
                </p:oleObj>
              </mc:Choice>
              <mc:Fallback>
                <p:oleObj name="公式" r:id="rId3" imgW="114300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375" y="1774825"/>
                        <a:ext cx="228600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9800" name="Rectangle 8"/>
          <p:cNvSpPr>
            <a:spLocks noChangeArrowheads="1"/>
          </p:cNvSpPr>
          <p:nvPr/>
        </p:nvSpPr>
        <p:spPr bwMode="auto">
          <a:xfrm>
            <a:off x="539552" y="2777481"/>
            <a:ext cx="490230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en-US" altLang="zh-CN" sz="2400" i="1" dirty="0">
                <a:solidFill>
                  <a:srgbClr val="000000"/>
                </a:solidFill>
                <a:latin typeface="Times New Roman" panose="02020603050405020304" pitchFamily="18" charset="0"/>
              </a:rPr>
              <a:t>r</a:t>
            </a:r>
            <a:r>
              <a:rPr lang="zh-CN" altLang="en-US" sz="2400"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X</a:t>
            </a:r>
            <a:r>
              <a:rPr lang="zh-CN" altLang="en-US" sz="2400" dirty="0">
                <a:solidFill>
                  <a:srgbClr val="000000"/>
                </a:solidFill>
                <a:latin typeface="Times New Roman" panose="02020603050405020304" pitchFamily="18" charset="0"/>
              </a:rPr>
              <a:t>到超平面</a:t>
            </a:r>
            <a:r>
              <a:rPr lang="zh-CN" altLang="en-US" sz="2400" dirty="0" smtClean="0">
                <a:solidFill>
                  <a:srgbClr val="000000"/>
                </a:solidFill>
                <a:latin typeface="Times New Roman" panose="02020603050405020304" pitchFamily="18" charset="0"/>
              </a:rPr>
              <a:t>的</a:t>
            </a:r>
            <a:r>
              <a:rPr lang="zh-CN" altLang="en-US" sz="2400" b="1" dirty="0">
                <a:solidFill>
                  <a:srgbClr val="0000FF"/>
                </a:solidFill>
                <a:latin typeface="Times New Roman" panose="02020603050405020304" pitchFamily="18" charset="0"/>
              </a:rPr>
              <a:t>代数</a:t>
            </a:r>
            <a:r>
              <a:rPr lang="zh-CN" altLang="en-US" sz="2400" b="1" dirty="0" smtClean="0">
                <a:solidFill>
                  <a:srgbClr val="0000FF"/>
                </a:solidFill>
                <a:latin typeface="Times New Roman" panose="02020603050405020304" pitchFamily="18" charset="0"/>
              </a:rPr>
              <a:t>距离</a:t>
            </a:r>
            <a:r>
              <a:rPr lang="zh-CN" altLang="en-US" sz="2400" dirty="0" smtClean="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待求</a:t>
            </a:r>
            <a:r>
              <a:rPr lang="zh-CN" altLang="en-US" sz="2400" dirty="0" smtClean="0">
                <a:solidFill>
                  <a:srgbClr val="000000"/>
                </a:solidFill>
                <a:latin typeface="Times New Roman" panose="02020603050405020304" pitchFamily="18" charset="0"/>
              </a:rPr>
              <a:t>） </a:t>
            </a:r>
            <a:endParaRPr lang="zh-CN" altLang="en-US" sz="2400" dirty="0">
              <a:solidFill>
                <a:srgbClr val="000000"/>
              </a:solidFill>
              <a:latin typeface="Times New Roman" panose="02020603050405020304" pitchFamily="18" charset="0"/>
            </a:endParaRPr>
          </a:p>
        </p:txBody>
      </p:sp>
      <p:pic>
        <p:nvPicPr>
          <p:cNvPr id="289801"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53025" y="114300"/>
            <a:ext cx="3990975" cy="3473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9802" name="Rectangle 10"/>
          <p:cNvSpPr>
            <a:spLocks noChangeArrowheads="1"/>
          </p:cNvSpPr>
          <p:nvPr/>
        </p:nvSpPr>
        <p:spPr bwMode="auto">
          <a:xfrm>
            <a:off x="6203950" y="2195513"/>
            <a:ext cx="1439863"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dirty="0">
                <a:solidFill>
                  <a:srgbClr val="000000"/>
                </a:solidFill>
                <a:latin typeface="Times New Roman" panose="02020603050405020304" pitchFamily="18" charset="0"/>
              </a:rPr>
              <a:t>(</a:t>
            </a:r>
            <a:r>
              <a:rPr lang="en-US" altLang="zh-CN" sz="2400" i="1" dirty="0">
                <a:solidFill>
                  <a:srgbClr val="000000"/>
                </a:solidFill>
                <a:latin typeface="Times New Roman" panose="02020603050405020304" pitchFamily="18" charset="0"/>
              </a:rPr>
              <a:t>r</a:t>
            </a:r>
            <a:r>
              <a:rPr lang="en-US" altLang="zh-CN" sz="2400" dirty="0">
                <a:solidFill>
                  <a:srgbClr val="000000"/>
                </a:solidFill>
                <a:latin typeface="Times New Roman" panose="02020603050405020304" pitchFamily="18" charset="0"/>
              </a:rPr>
              <a:t>)</a:t>
            </a:r>
          </a:p>
        </p:txBody>
      </p:sp>
      <p:sp>
        <p:nvSpPr>
          <p:cNvPr id="289804" name="Rectangle 12"/>
          <p:cNvSpPr>
            <a:spLocks noChangeArrowheads="1"/>
          </p:cNvSpPr>
          <p:nvPr/>
        </p:nvSpPr>
        <p:spPr bwMode="auto">
          <a:xfrm>
            <a:off x="0" y="3200400"/>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endParaRPr lang="zh-CN" altLang="en-US" sz="2400">
              <a:solidFill>
                <a:srgbClr val="000000"/>
              </a:solidFill>
              <a:latin typeface="Times New Roman" panose="02020603050405020304" pitchFamily="18" charset="0"/>
            </a:endParaRPr>
          </a:p>
        </p:txBody>
      </p:sp>
      <p:sp>
        <p:nvSpPr>
          <p:cNvPr id="289806" name="Rectangle 14"/>
          <p:cNvSpPr>
            <a:spLocks noChangeArrowheads="1"/>
          </p:cNvSpPr>
          <p:nvPr/>
        </p:nvSpPr>
        <p:spPr bwMode="auto">
          <a:xfrm>
            <a:off x="0" y="3200400"/>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endParaRPr lang="zh-CN" altLang="en-US" sz="2400">
              <a:solidFill>
                <a:srgbClr val="000000"/>
              </a:solidFill>
              <a:latin typeface="Times New Roman" panose="02020603050405020304" pitchFamily="18" charset="0"/>
            </a:endParaRPr>
          </a:p>
        </p:txBody>
      </p:sp>
      <p:graphicFrame>
        <p:nvGraphicFramePr>
          <p:cNvPr id="289805" name="Object 13"/>
          <p:cNvGraphicFramePr>
            <a:graphicFrameLocks noChangeAspect="1"/>
          </p:cNvGraphicFramePr>
          <p:nvPr/>
        </p:nvGraphicFramePr>
        <p:xfrm>
          <a:off x="641350" y="3490913"/>
          <a:ext cx="3448050" cy="914400"/>
        </p:xfrm>
        <a:graphic>
          <a:graphicData uri="http://schemas.openxmlformats.org/presentationml/2006/ole">
            <mc:AlternateContent xmlns:mc="http://schemas.openxmlformats.org/markup-compatibility/2006">
              <mc:Choice xmlns:v="urn:schemas-microsoft-com:vml" Requires="v">
                <p:oleObj spid="_x0000_s94063" name="公式" r:id="rId6" imgW="1727200" imgH="457200" progId="Equation.3">
                  <p:embed/>
                </p:oleObj>
              </mc:Choice>
              <mc:Fallback>
                <p:oleObj name="公式" r:id="rId6" imgW="17272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350" y="3490913"/>
                        <a:ext cx="344805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9808" name="Object 16"/>
          <p:cNvGraphicFramePr>
            <a:graphicFrameLocks noChangeAspect="1"/>
          </p:cNvGraphicFramePr>
          <p:nvPr>
            <p:extLst>
              <p:ext uri="{D42A27DB-BD31-4B8C-83A1-F6EECF244321}">
                <p14:modId xmlns:p14="http://schemas.microsoft.com/office/powerpoint/2010/main" val="3364566734"/>
              </p:ext>
            </p:extLst>
          </p:nvPr>
        </p:nvGraphicFramePr>
        <p:xfrm>
          <a:off x="7167563" y="3573016"/>
          <a:ext cx="1847850" cy="368300"/>
        </p:xfrm>
        <a:graphic>
          <a:graphicData uri="http://schemas.openxmlformats.org/presentationml/2006/ole">
            <mc:AlternateContent xmlns:mc="http://schemas.openxmlformats.org/markup-compatibility/2006">
              <mc:Choice xmlns:v="urn:schemas-microsoft-com:vml" Requires="v">
                <p:oleObj spid="_x0000_s94064" name="公式" r:id="rId8" imgW="1282700" imgH="241300" progId="Equation.3">
                  <p:embed/>
                </p:oleObj>
              </mc:Choice>
              <mc:Fallback>
                <p:oleObj name="公式" r:id="rId8" imgW="1282700" imgH="2413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7563" y="3573016"/>
                        <a:ext cx="1847850" cy="368300"/>
                      </a:xfrm>
                      <a:prstGeom prst="rect">
                        <a:avLst/>
                      </a:prstGeom>
                      <a:solidFill>
                        <a:srgbClr val="FFFF99"/>
                      </a:solidFill>
                    </p:spPr>
                  </p:pic>
                </p:oleObj>
              </mc:Fallback>
            </mc:AlternateContent>
          </a:graphicData>
        </a:graphic>
      </p:graphicFrame>
      <p:sp>
        <p:nvSpPr>
          <p:cNvPr id="289811" name="Rectangle 19"/>
          <p:cNvSpPr>
            <a:spLocks noChangeArrowheads="1"/>
          </p:cNvSpPr>
          <p:nvPr/>
        </p:nvSpPr>
        <p:spPr bwMode="auto">
          <a:xfrm>
            <a:off x="0" y="3200400"/>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endParaRPr lang="zh-CN" altLang="en-US" sz="2400">
              <a:solidFill>
                <a:srgbClr val="000000"/>
              </a:solidFill>
              <a:latin typeface="Times New Roman" panose="02020603050405020304" pitchFamily="18" charset="0"/>
            </a:endParaRPr>
          </a:p>
        </p:txBody>
      </p:sp>
      <p:graphicFrame>
        <p:nvGraphicFramePr>
          <p:cNvPr id="289810" name="Object 18"/>
          <p:cNvGraphicFramePr>
            <a:graphicFrameLocks noChangeAspect="1"/>
          </p:cNvGraphicFramePr>
          <p:nvPr/>
        </p:nvGraphicFramePr>
        <p:xfrm>
          <a:off x="646113" y="4699000"/>
          <a:ext cx="4019550" cy="889000"/>
        </p:xfrm>
        <a:graphic>
          <a:graphicData uri="http://schemas.openxmlformats.org/presentationml/2006/ole">
            <mc:AlternateContent xmlns:mc="http://schemas.openxmlformats.org/markup-compatibility/2006">
              <mc:Choice xmlns:v="urn:schemas-microsoft-com:vml" Requires="v">
                <p:oleObj spid="_x0000_s94065" name="公式" r:id="rId10" imgW="2006280" imgH="444240" progId="Equation.3">
                  <p:embed/>
                </p:oleObj>
              </mc:Choice>
              <mc:Fallback>
                <p:oleObj name="公式" r:id="rId10" imgW="2006280" imgH="4442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6113" y="4699000"/>
                        <a:ext cx="401955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9813" name="Rectangle 21"/>
          <p:cNvSpPr>
            <a:spLocks noChangeArrowheads="1"/>
          </p:cNvSpPr>
          <p:nvPr/>
        </p:nvSpPr>
        <p:spPr bwMode="auto">
          <a:xfrm>
            <a:off x="0" y="3200400"/>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endParaRPr lang="zh-CN" altLang="en-US" sz="2400">
              <a:solidFill>
                <a:srgbClr val="000000"/>
              </a:solidFill>
              <a:latin typeface="Times New Roman" panose="02020603050405020304" pitchFamily="18" charset="0"/>
            </a:endParaRPr>
          </a:p>
        </p:txBody>
      </p:sp>
      <p:graphicFrame>
        <p:nvGraphicFramePr>
          <p:cNvPr id="289812" name="Object 20"/>
          <p:cNvGraphicFramePr>
            <a:graphicFrameLocks noChangeAspect="1"/>
          </p:cNvGraphicFramePr>
          <p:nvPr/>
        </p:nvGraphicFramePr>
        <p:xfrm>
          <a:off x="4643438" y="4616450"/>
          <a:ext cx="4038600" cy="914400"/>
        </p:xfrm>
        <a:graphic>
          <a:graphicData uri="http://schemas.openxmlformats.org/presentationml/2006/ole">
            <mc:AlternateContent xmlns:mc="http://schemas.openxmlformats.org/markup-compatibility/2006">
              <mc:Choice xmlns:v="urn:schemas-microsoft-com:vml" Requires="v">
                <p:oleObj spid="_x0000_s94066" name="公式" r:id="rId12" imgW="2019300" imgH="457200" progId="Equation.3">
                  <p:embed/>
                </p:oleObj>
              </mc:Choice>
              <mc:Fallback>
                <p:oleObj name="公式" r:id="rId12" imgW="2019300" imgH="457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43438" y="4616450"/>
                        <a:ext cx="40386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9815" name="Rectangle 23"/>
          <p:cNvSpPr>
            <a:spLocks noChangeArrowheads="1"/>
          </p:cNvSpPr>
          <p:nvPr/>
        </p:nvSpPr>
        <p:spPr bwMode="auto">
          <a:xfrm>
            <a:off x="0" y="3300413"/>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endParaRPr lang="zh-CN" altLang="en-US" sz="2400">
              <a:solidFill>
                <a:srgbClr val="000000"/>
              </a:solidFill>
              <a:latin typeface="Times New Roman" panose="02020603050405020304" pitchFamily="18" charset="0"/>
            </a:endParaRPr>
          </a:p>
        </p:txBody>
      </p:sp>
      <p:graphicFrame>
        <p:nvGraphicFramePr>
          <p:cNvPr id="289814" name="Object 22"/>
          <p:cNvGraphicFramePr>
            <a:graphicFrameLocks noChangeAspect="1"/>
          </p:cNvGraphicFramePr>
          <p:nvPr/>
        </p:nvGraphicFramePr>
        <p:xfrm>
          <a:off x="1381125" y="5594350"/>
          <a:ext cx="1081088" cy="511175"/>
        </p:xfrm>
        <a:graphic>
          <a:graphicData uri="http://schemas.openxmlformats.org/presentationml/2006/ole">
            <mc:AlternateContent xmlns:mc="http://schemas.openxmlformats.org/markup-compatibility/2006">
              <mc:Choice xmlns:v="urn:schemas-microsoft-com:vml" Requires="v">
                <p:oleObj spid="_x0000_s94067" name="公式" r:id="rId14" imgW="545760" imgH="253800" progId="Equation.3">
                  <p:embed/>
                </p:oleObj>
              </mc:Choice>
              <mc:Fallback>
                <p:oleObj name="公式" r:id="rId14" imgW="545760" imgH="2538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81125" y="5594350"/>
                        <a:ext cx="1081088"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9816" name="Rectangle 24"/>
          <p:cNvSpPr>
            <a:spLocks noChangeArrowheads="1"/>
          </p:cNvSpPr>
          <p:nvPr/>
        </p:nvSpPr>
        <p:spPr bwMode="auto">
          <a:xfrm>
            <a:off x="962025" y="6065838"/>
            <a:ext cx="7459093"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nSpc>
                <a:spcPct val="125000"/>
              </a:lnSpc>
            </a:pPr>
            <a:r>
              <a:rPr lang="zh-CN" altLang="en-US" sz="2400" dirty="0" smtClean="0">
                <a:solidFill>
                  <a:srgbClr val="A50021"/>
                </a:solidFill>
                <a:latin typeface="Times New Roman" panose="02020603050405020304" pitchFamily="18" charset="0"/>
              </a:rPr>
              <a:t>可见：判别函数</a:t>
            </a:r>
            <a:r>
              <a:rPr lang="en-US" altLang="zh-CN" sz="2400" i="1" dirty="0">
                <a:solidFill>
                  <a:srgbClr val="A50021"/>
                </a:solidFill>
                <a:latin typeface="Times New Roman" panose="02020603050405020304" pitchFamily="18" charset="0"/>
              </a:rPr>
              <a:t>d</a:t>
            </a:r>
            <a:r>
              <a:rPr lang="en-US" altLang="zh-CN" sz="2400" dirty="0">
                <a:solidFill>
                  <a:srgbClr val="A50021"/>
                </a:solidFill>
                <a:latin typeface="Times New Roman" panose="02020603050405020304" pitchFamily="18" charset="0"/>
              </a:rPr>
              <a:t>(</a:t>
            </a:r>
            <a:r>
              <a:rPr lang="en-US" altLang="zh-CN" sz="2400" i="1" dirty="0">
                <a:solidFill>
                  <a:srgbClr val="A50021"/>
                </a:solidFill>
                <a:latin typeface="Times New Roman" panose="02020603050405020304" pitchFamily="18" charset="0"/>
              </a:rPr>
              <a:t>X</a:t>
            </a:r>
            <a:r>
              <a:rPr lang="en-US" altLang="zh-CN" sz="2400" dirty="0">
                <a:solidFill>
                  <a:srgbClr val="A50021"/>
                </a:solidFill>
                <a:latin typeface="Times New Roman" panose="02020603050405020304" pitchFamily="18" charset="0"/>
              </a:rPr>
              <a:t>) </a:t>
            </a:r>
            <a:r>
              <a:rPr lang="zh-CN" altLang="en-US" sz="2400" dirty="0">
                <a:solidFill>
                  <a:srgbClr val="A50021"/>
                </a:solidFill>
                <a:latin typeface="Times New Roman" panose="02020603050405020304" pitchFamily="18" charset="0"/>
              </a:rPr>
              <a:t>正比于点</a:t>
            </a:r>
            <a:r>
              <a:rPr lang="en-US" altLang="zh-CN" sz="2400" i="1" dirty="0">
                <a:solidFill>
                  <a:srgbClr val="A50021"/>
                </a:solidFill>
                <a:latin typeface="Times New Roman" panose="02020603050405020304" pitchFamily="18" charset="0"/>
              </a:rPr>
              <a:t>X</a:t>
            </a:r>
            <a:r>
              <a:rPr lang="zh-CN" altLang="en-US" sz="2400" dirty="0">
                <a:solidFill>
                  <a:srgbClr val="A50021"/>
                </a:solidFill>
                <a:latin typeface="Times New Roman" panose="02020603050405020304" pitchFamily="18" charset="0"/>
              </a:rPr>
              <a:t>到超平面的</a:t>
            </a:r>
            <a:r>
              <a:rPr lang="zh-CN" altLang="en-US" sz="2400" dirty="0">
                <a:solidFill>
                  <a:srgbClr val="0000FF"/>
                </a:solidFill>
                <a:latin typeface="Times New Roman" panose="02020603050405020304" pitchFamily="18" charset="0"/>
              </a:rPr>
              <a:t>代数距离</a:t>
            </a:r>
            <a:r>
              <a:rPr lang="zh-CN" altLang="en-US" sz="2400" dirty="0">
                <a:solidFill>
                  <a:srgbClr val="A50021"/>
                </a:solidFill>
                <a:latin typeface="Times New Roman" panose="02020603050405020304" pitchFamily="18" charset="0"/>
              </a:rPr>
              <a:t>。</a:t>
            </a:r>
          </a:p>
        </p:txBody>
      </p:sp>
    </p:spTree>
    <p:extLst>
      <p:ext uri="{BB962C8B-B14F-4D97-AF65-F5344CB8AC3E}">
        <p14:creationId xmlns:p14="http://schemas.microsoft.com/office/powerpoint/2010/main" val="1709066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89805"/>
                                        </p:tgtEl>
                                        <p:attrNameLst>
                                          <p:attrName>style.visibility</p:attrName>
                                        </p:attrNameLst>
                                      </p:cBhvr>
                                      <p:to>
                                        <p:strVal val="visible"/>
                                      </p:to>
                                    </p:set>
                                    <p:animEffect transition="in" filter="fade">
                                      <p:cBhvr>
                                        <p:cTn id="7" dur="500"/>
                                        <p:tgtEl>
                                          <p:spTgt spid="2898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89810"/>
                                        </p:tgtEl>
                                        <p:attrNameLst>
                                          <p:attrName>style.visibility</p:attrName>
                                        </p:attrNameLst>
                                      </p:cBhvr>
                                      <p:to>
                                        <p:strVal val="visible"/>
                                      </p:to>
                                    </p:set>
                                    <p:animEffect transition="in" filter="fade">
                                      <p:cBhvr>
                                        <p:cTn id="12" dur="500"/>
                                        <p:tgtEl>
                                          <p:spTgt spid="289810"/>
                                        </p:tgtEl>
                                      </p:cBhvr>
                                    </p:animEffect>
                                  </p:childTnLst>
                                </p:cTn>
                              </p:par>
                              <p:par>
                                <p:cTn id="13" presetID="10" presetClass="entr" presetSubtype="0" fill="hold" nodeType="withEffect">
                                  <p:stCondLst>
                                    <p:cond delay="0"/>
                                  </p:stCondLst>
                                  <p:childTnLst>
                                    <p:set>
                                      <p:cBhvr>
                                        <p:cTn id="14" dur="1" fill="hold">
                                          <p:stCondLst>
                                            <p:cond delay="0"/>
                                          </p:stCondLst>
                                        </p:cTn>
                                        <p:tgtEl>
                                          <p:spTgt spid="289812"/>
                                        </p:tgtEl>
                                        <p:attrNameLst>
                                          <p:attrName>style.visibility</p:attrName>
                                        </p:attrNameLst>
                                      </p:cBhvr>
                                      <p:to>
                                        <p:strVal val="visible"/>
                                      </p:to>
                                    </p:set>
                                    <p:animEffect transition="in" filter="fade">
                                      <p:cBhvr>
                                        <p:cTn id="15" dur="500"/>
                                        <p:tgtEl>
                                          <p:spTgt spid="28981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289814"/>
                                        </p:tgtEl>
                                        <p:attrNameLst>
                                          <p:attrName>style.visibility</p:attrName>
                                        </p:attrNameLst>
                                      </p:cBhvr>
                                      <p:to>
                                        <p:strVal val="visible"/>
                                      </p:to>
                                    </p:set>
                                    <p:animEffect transition="in" filter="fade">
                                      <p:cBhvr>
                                        <p:cTn id="20" dur="500"/>
                                        <p:tgtEl>
                                          <p:spTgt spid="28981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89816"/>
                                        </p:tgtEl>
                                        <p:attrNameLst>
                                          <p:attrName>style.visibility</p:attrName>
                                        </p:attrNameLst>
                                      </p:cBhvr>
                                      <p:to>
                                        <p:strVal val="visible"/>
                                      </p:to>
                                    </p:set>
                                    <p:animEffect transition="in" filter="fade">
                                      <p:cBhvr>
                                        <p:cTn id="25" dur="500"/>
                                        <p:tgtEl>
                                          <p:spTgt spid="2898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2" name="Rectangle 4"/>
          <p:cNvSpPr>
            <a:spLocks noChangeArrowheads="1"/>
          </p:cNvSpPr>
          <p:nvPr/>
        </p:nvSpPr>
        <p:spPr bwMode="auto">
          <a:xfrm>
            <a:off x="539750" y="570856"/>
            <a:ext cx="4148893"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dirty="0" smtClean="0">
                <a:solidFill>
                  <a:srgbClr val="000000"/>
                </a:solidFill>
                <a:latin typeface="Times New Roman" panose="02020603050405020304" pitchFamily="18" charset="0"/>
              </a:rPr>
              <a:t>求得</a:t>
            </a:r>
            <a:r>
              <a:rPr lang="en-US" altLang="zh-CN" sz="2400" b="1" i="1" dirty="0" smtClean="0">
                <a:solidFill>
                  <a:srgbClr val="000000"/>
                </a:solidFill>
                <a:latin typeface="Times New Roman" panose="02020603050405020304" pitchFamily="18" charset="0"/>
              </a:rPr>
              <a:t>X</a:t>
            </a:r>
            <a:r>
              <a:rPr lang="zh-CN" altLang="en-US" sz="2400" dirty="0">
                <a:solidFill>
                  <a:srgbClr val="000000"/>
                </a:solidFill>
                <a:latin typeface="Times New Roman" panose="02020603050405020304" pitchFamily="18" charset="0"/>
              </a:rPr>
              <a:t>到超平面</a:t>
            </a:r>
            <a:r>
              <a:rPr lang="zh-CN" altLang="en-US" sz="2400" dirty="0" smtClean="0">
                <a:solidFill>
                  <a:srgbClr val="000000"/>
                </a:solidFill>
                <a:latin typeface="Times New Roman" panose="02020603050405020304" pitchFamily="18" charset="0"/>
              </a:rPr>
              <a:t>的</a:t>
            </a:r>
            <a:r>
              <a:rPr lang="zh-CN" altLang="en-US" sz="2400" b="1" dirty="0">
                <a:solidFill>
                  <a:srgbClr val="0000FF"/>
                </a:solidFill>
                <a:latin typeface="Times New Roman" panose="02020603050405020304" pitchFamily="18" charset="0"/>
              </a:rPr>
              <a:t>代数</a:t>
            </a:r>
            <a:r>
              <a:rPr lang="zh-CN" altLang="en-US" sz="2400" b="1" dirty="0" smtClean="0">
                <a:solidFill>
                  <a:srgbClr val="0000FF"/>
                </a:solidFill>
                <a:latin typeface="Times New Roman" panose="02020603050405020304" pitchFamily="18" charset="0"/>
              </a:rPr>
              <a:t>距离</a:t>
            </a:r>
            <a:r>
              <a:rPr lang="zh-CN" altLang="en-US" sz="2400" dirty="0">
                <a:solidFill>
                  <a:srgbClr val="000000"/>
                </a:solidFill>
                <a:latin typeface="Times New Roman" panose="02020603050405020304" pitchFamily="18" charset="0"/>
              </a:rPr>
              <a:t>： </a:t>
            </a:r>
          </a:p>
        </p:txBody>
      </p:sp>
      <p:graphicFrame>
        <p:nvGraphicFramePr>
          <p:cNvPr id="247813" name="Object 5"/>
          <p:cNvGraphicFramePr>
            <a:graphicFrameLocks noChangeAspect="1"/>
          </p:cNvGraphicFramePr>
          <p:nvPr>
            <p:extLst>
              <p:ext uri="{D42A27DB-BD31-4B8C-83A1-F6EECF244321}">
                <p14:modId xmlns:p14="http://schemas.microsoft.com/office/powerpoint/2010/main" val="3636031455"/>
              </p:ext>
            </p:extLst>
          </p:nvPr>
        </p:nvGraphicFramePr>
        <p:xfrm>
          <a:off x="4353545" y="456530"/>
          <a:ext cx="1298575" cy="884238"/>
        </p:xfrm>
        <a:graphic>
          <a:graphicData uri="http://schemas.openxmlformats.org/presentationml/2006/ole">
            <mc:AlternateContent xmlns:mc="http://schemas.openxmlformats.org/markup-compatibility/2006">
              <mc:Choice xmlns:v="urn:schemas-microsoft-com:vml" Requires="v">
                <p:oleObj spid="_x0000_s94798" name="Equation" r:id="rId3" imgW="660240" imgH="444240" progId="Equation.DSMT4">
                  <p:embed/>
                </p:oleObj>
              </mc:Choice>
              <mc:Fallback>
                <p:oleObj name="Equation" r:id="rId3" imgW="660240" imgH="444240" progId="Equation.DSMT4">
                  <p:embed/>
                  <p:pic>
                    <p:nvPicPr>
                      <p:cNvPr id="0" name=""/>
                      <p:cNvPicPr>
                        <a:picLocks noChangeAspect="1" noChangeArrowheads="1"/>
                      </p:cNvPicPr>
                      <p:nvPr/>
                    </p:nvPicPr>
                    <p:blipFill>
                      <a:blip r:embed="rId4"/>
                      <a:srcRect/>
                      <a:stretch>
                        <a:fillRect/>
                      </a:stretch>
                    </p:blipFill>
                    <p:spPr bwMode="auto">
                      <a:xfrm>
                        <a:off x="4353545" y="456530"/>
                        <a:ext cx="1298575" cy="884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7815" name="Rectangle 7"/>
          <p:cNvSpPr>
            <a:spLocks noChangeArrowheads="1"/>
          </p:cNvSpPr>
          <p:nvPr/>
        </p:nvSpPr>
        <p:spPr bwMode="auto">
          <a:xfrm>
            <a:off x="449955" y="1367651"/>
            <a:ext cx="7382149"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r>
              <a:rPr lang="zh-CN" altLang="en-US" sz="2400" dirty="0" smtClean="0">
                <a:solidFill>
                  <a:srgbClr val="A50021"/>
                </a:solidFill>
                <a:latin typeface="Times New Roman" panose="02020603050405020304" pitchFamily="18" charset="0"/>
              </a:rPr>
              <a:t>换言之：点</a:t>
            </a:r>
            <a:r>
              <a:rPr lang="en-US" altLang="zh-CN" sz="2400" i="1" dirty="0">
                <a:solidFill>
                  <a:srgbClr val="A50021"/>
                </a:solidFill>
                <a:latin typeface="Times New Roman" panose="02020603050405020304" pitchFamily="18" charset="0"/>
              </a:rPr>
              <a:t>X</a:t>
            </a:r>
            <a:r>
              <a:rPr lang="zh-CN" altLang="en-US" sz="2400" dirty="0">
                <a:solidFill>
                  <a:srgbClr val="A50021"/>
                </a:solidFill>
                <a:latin typeface="Times New Roman" panose="02020603050405020304" pitchFamily="18" charset="0"/>
              </a:rPr>
              <a:t>到超平面的代数</a:t>
            </a:r>
            <a:r>
              <a:rPr lang="zh-CN" altLang="en-US" sz="2400" dirty="0" smtClean="0">
                <a:solidFill>
                  <a:srgbClr val="A50021"/>
                </a:solidFill>
                <a:latin typeface="Times New Roman" panose="02020603050405020304" pitchFamily="18" charset="0"/>
              </a:rPr>
              <a:t>距离正比</a:t>
            </a:r>
            <a:r>
              <a:rPr lang="zh-CN" altLang="en-US" sz="2400" dirty="0">
                <a:solidFill>
                  <a:srgbClr val="A50021"/>
                </a:solidFill>
                <a:latin typeface="Times New Roman" panose="02020603050405020304" pitchFamily="18" charset="0"/>
              </a:rPr>
              <a:t>于</a:t>
            </a:r>
            <a:r>
              <a:rPr lang="en-US" altLang="zh-CN" sz="2400" i="1" dirty="0">
                <a:solidFill>
                  <a:srgbClr val="A50021"/>
                </a:solidFill>
                <a:latin typeface="Times New Roman" panose="02020603050405020304" pitchFamily="18" charset="0"/>
              </a:rPr>
              <a:t>d</a:t>
            </a:r>
            <a:r>
              <a:rPr lang="en-US" altLang="zh-CN" sz="2400" dirty="0">
                <a:solidFill>
                  <a:srgbClr val="A50021"/>
                </a:solidFill>
                <a:latin typeface="Times New Roman" panose="02020603050405020304" pitchFamily="18" charset="0"/>
              </a:rPr>
              <a:t>(</a:t>
            </a:r>
            <a:r>
              <a:rPr lang="en-US" altLang="zh-CN" sz="2400" i="1" dirty="0">
                <a:solidFill>
                  <a:srgbClr val="A50021"/>
                </a:solidFill>
                <a:latin typeface="Times New Roman" panose="02020603050405020304" pitchFamily="18" charset="0"/>
              </a:rPr>
              <a:t>X</a:t>
            </a:r>
            <a:r>
              <a:rPr lang="en-US" altLang="zh-CN" sz="2400" dirty="0">
                <a:solidFill>
                  <a:srgbClr val="A50021"/>
                </a:solidFill>
                <a:latin typeface="Times New Roman" panose="02020603050405020304" pitchFamily="18" charset="0"/>
              </a:rPr>
              <a:t>)</a:t>
            </a:r>
            <a:r>
              <a:rPr lang="zh-CN" altLang="en-US" sz="2400" dirty="0">
                <a:solidFill>
                  <a:srgbClr val="A50021"/>
                </a:solidFill>
                <a:latin typeface="Times New Roman" panose="02020603050405020304" pitchFamily="18" charset="0"/>
              </a:rPr>
              <a:t>函数值。</a:t>
            </a:r>
          </a:p>
        </p:txBody>
      </p:sp>
      <p:sp>
        <p:nvSpPr>
          <p:cNvPr id="247816" name="Rectangle 8"/>
          <p:cNvSpPr>
            <a:spLocks noChangeArrowheads="1"/>
          </p:cNvSpPr>
          <p:nvPr/>
        </p:nvSpPr>
        <p:spPr bwMode="auto">
          <a:xfrm>
            <a:off x="598488" y="2153593"/>
            <a:ext cx="206498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dirty="0" smtClean="0">
                <a:solidFill>
                  <a:srgbClr val="0070C0"/>
                </a:solidFill>
                <a:latin typeface="Times New Roman" panose="02020603050405020304" pitchFamily="18" charset="0"/>
              </a:rPr>
              <a:t>（</a:t>
            </a:r>
            <a:r>
              <a:rPr lang="en-US" altLang="zh-CN" sz="2400" dirty="0" smtClean="0">
                <a:solidFill>
                  <a:srgbClr val="0070C0"/>
                </a:solidFill>
                <a:latin typeface="Times New Roman" panose="02020603050405020304" pitchFamily="18" charset="0"/>
              </a:rPr>
              <a:t>3</a:t>
            </a:r>
            <a:r>
              <a:rPr lang="zh-CN" altLang="en-US" sz="2400" dirty="0" smtClean="0">
                <a:solidFill>
                  <a:srgbClr val="0070C0"/>
                </a:solidFill>
                <a:latin typeface="Times New Roman" panose="02020603050405020304" pitchFamily="18" charset="0"/>
              </a:rPr>
              <a:t>）</a:t>
            </a:r>
            <a:r>
              <a:rPr lang="en-US" altLang="zh-CN" sz="2400" i="1" dirty="0" smtClean="0">
                <a:solidFill>
                  <a:srgbClr val="0070C0"/>
                </a:solidFill>
                <a:latin typeface="Times New Roman" panose="02020603050405020304" pitchFamily="18" charset="0"/>
              </a:rPr>
              <a:t>X</a:t>
            </a:r>
            <a:r>
              <a:rPr lang="zh-CN" altLang="en-US" sz="2400" dirty="0">
                <a:solidFill>
                  <a:srgbClr val="0070C0"/>
                </a:solidFill>
                <a:latin typeface="Times New Roman" panose="02020603050405020304" pitchFamily="18" charset="0"/>
              </a:rPr>
              <a:t>在原点</a:t>
            </a:r>
          </a:p>
        </p:txBody>
      </p:sp>
      <p:graphicFrame>
        <p:nvGraphicFramePr>
          <p:cNvPr id="247817" name="Object 9"/>
          <p:cNvGraphicFramePr>
            <a:graphicFrameLocks noChangeAspect="1"/>
          </p:cNvGraphicFramePr>
          <p:nvPr>
            <p:extLst>
              <p:ext uri="{D42A27DB-BD31-4B8C-83A1-F6EECF244321}">
                <p14:modId xmlns:p14="http://schemas.microsoft.com/office/powerpoint/2010/main" val="977006422"/>
              </p:ext>
            </p:extLst>
          </p:nvPr>
        </p:nvGraphicFramePr>
        <p:xfrm>
          <a:off x="5273129" y="2542108"/>
          <a:ext cx="809625" cy="457200"/>
        </p:xfrm>
        <a:graphic>
          <a:graphicData uri="http://schemas.openxmlformats.org/presentationml/2006/ole">
            <mc:AlternateContent xmlns:mc="http://schemas.openxmlformats.org/markup-compatibility/2006">
              <mc:Choice xmlns:v="urn:schemas-microsoft-com:vml" Requires="v">
                <p:oleObj spid="_x0000_s94799" name="公式" r:id="rId5" imgW="406080" imgH="228600" progId="Equation.3">
                  <p:embed/>
                </p:oleObj>
              </mc:Choice>
              <mc:Fallback>
                <p:oleObj name="公式" r:id="rId5" imgW="4060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3129" y="2542108"/>
                        <a:ext cx="80962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7819" name="Object 11"/>
          <p:cNvGraphicFramePr>
            <a:graphicFrameLocks noChangeAspect="1"/>
          </p:cNvGraphicFramePr>
          <p:nvPr>
            <p:extLst>
              <p:ext uri="{D42A27DB-BD31-4B8C-83A1-F6EECF244321}">
                <p14:modId xmlns:p14="http://schemas.microsoft.com/office/powerpoint/2010/main" val="506940313"/>
              </p:ext>
            </p:extLst>
          </p:nvPr>
        </p:nvGraphicFramePr>
        <p:xfrm>
          <a:off x="3419872" y="3306688"/>
          <a:ext cx="1371600" cy="914400"/>
        </p:xfrm>
        <a:graphic>
          <a:graphicData uri="http://schemas.openxmlformats.org/presentationml/2006/ole">
            <mc:AlternateContent xmlns:mc="http://schemas.openxmlformats.org/markup-compatibility/2006">
              <mc:Choice xmlns:v="urn:schemas-microsoft-com:vml" Requires="v">
                <p:oleObj spid="_x0000_s94800" name="公式" r:id="rId7" imgW="685800" imgH="457200" progId="Equation.3">
                  <p:embed/>
                </p:oleObj>
              </mc:Choice>
              <mc:Fallback>
                <p:oleObj name="公式" r:id="rId7" imgW="68580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872" y="3306688"/>
                        <a:ext cx="13716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7821" name="Object 13"/>
          <p:cNvGraphicFramePr>
            <a:graphicFrameLocks noChangeAspect="1"/>
          </p:cNvGraphicFramePr>
          <p:nvPr>
            <p:extLst>
              <p:ext uri="{D42A27DB-BD31-4B8C-83A1-F6EECF244321}">
                <p14:modId xmlns:p14="http://schemas.microsoft.com/office/powerpoint/2010/main" val="2374053327"/>
              </p:ext>
            </p:extLst>
          </p:nvPr>
        </p:nvGraphicFramePr>
        <p:xfrm>
          <a:off x="2699792" y="2492896"/>
          <a:ext cx="2605087" cy="482600"/>
        </p:xfrm>
        <a:graphic>
          <a:graphicData uri="http://schemas.openxmlformats.org/presentationml/2006/ole">
            <mc:AlternateContent xmlns:mc="http://schemas.openxmlformats.org/markup-compatibility/2006">
              <mc:Choice xmlns:v="urn:schemas-microsoft-com:vml" Requires="v">
                <p:oleObj spid="_x0000_s94801" name="公式" r:id="rId9" imgW="1282700" imgH="241300" progId="Equation.3">
                  <p:embed/>
                </p:oleObj>
              </mc:Choice>
              <mc:Fallback>
                <p:oleObj name="公式" r:id="rId9" imgW="1282700" imgH="241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9792" y="2492896"/>
                        <a:ext cx="2605087"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7823" name="Text Box 15"/>
          <p:cNvSpPr txBox="1">
            <a:spLocks noChangeArrowheads="1"/>
          </p:cNvSpPr>
          <p:nvPr/>
        </p:nvSpPr>
        <p:spPr bwMode="auto">
          <a:xfrm>
            <a:off x="827584" y="2862764"/>
            <a:ext cx="4594152"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nSpc>
                <a:spcPct val="125000"/>
              </a:lnSpc>
              <a:spcBef>
                <a:spcPct val="50000"/>
              </a:spcBef>
            </a:pPr>
            <a:r>
              <a:rPr lang="zh-CN" altLang="en-US" sz="2400" dirty="0" smtClean="0">
                <a:solidFill>
                  <a:srgbClr val="000000"/>
                </a:solidFill>
                <a:latin typeface="Times New Roman" panose="02020603050405020304" pitchFamily="18" charset="0"/>
              </a:rPr>
              <a:t>得：原点到超平面的代数距离</a:t>
            </a:r>
            <a:endParaRPr lang="zh-CN" altLang="en-US" sz="2400" dirty="0">
              <a:solidFill>
                <a:srgbClr val="000000"/>
              </a:solidFill>
              <a:latin typeface="Times New Roman" panose="02020603050405020304" pitchFamily="18" charset="0"/>
            </a:endParaRPr>
          </a:p>
        </p:txBody>
      </p:sp>
      <p:sp>
        <p:nvSpPr>
          <p:cNvPr id="247827" name="Rectangle 19"/>
          <p:cNvSpPr>
            <a:spLocks noChangeArrowheads="1"/>
          </p:cNvSpPr>
          <p:nvPr/>
        </p:nvSpPr>
        <p:spPr bwMode="auto">
          <a:xfrm>
            <a:off x="867470" y="4221088"/>
            <a:ext cx="7448946" cy="668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zh-CN" altLang="en-US" sz="2400" dirty="0" smtClean="0">
                <a:solidFill>
                  <a:srgbClr val="A50021"/>
                </a:solidFill>
                <a:latin typeface="Times New Roman" panose="02020603050405020304" pitchFamily="18" charset="0"/>
              </a:rPr>
              <a:t>可见：原点在</a:t>
            </a:r>
            <a:r>
              <a:rPr lang="zh-CN" altLang="en-US" sz="2400" dirty="0" smtClean="0">
                <a:solidFill>
                  <a:srgbClr val="A50021"/>
                </a:solidFill>
                <a:latin typeface="Arial" panose="020B0604020202020204" pitchFamily="34" charset="0"/>
              </a:rPr>
              <a:t>超平面的正负侧位置</a:t>
            </a:r>
            <a:r>
              <a:rPr lang="zh-CN" altLang="en-US" sz="2400" dirty="0">
                <a:solidFill>
                  <a:srgbClr val="A50021"/>
                </a:solidFill>
                <a:latin typeface="Arial" panose="020B0604020202020204" pitchFamily="34" charset="0"/>
              </a:rPr>
              <a:t>由</a:t>
            </a:r>
            <a:r>
              <a:rPr lang="zh-CN" altLang="en-US" sz="2400" dirty="0">
                <a:solidFill>
                  <a:srgbClr val="A50021"/>
                </a:solidFill>
                <a:latin typeface="Times New Roman" panose="02020603050405020304" pitchFamily="18" charset="0"/>
                <a:cs typeface="Times New Roman" panose="02020603050405020304" pitchFamily="18" charset="0"/>
              </a:rPr>
              <a:t>阈值权</a:t>
            </a:r>
            <a:r>
              <a:rPr lang="en-US" altLang="zh-CN" sz="2400" i="1" dirty="0">
                <a:solidFill>
                  <a:srgbClr val="A50021"/>
                </a:solidFill>
                <a:latin typeface="Times New Roman" panose="02020603050405020304" pitchFamily="18" charset="0"/>
                <a:cs typeface="Times New Roman" panose="02020603050405020304" pitchFamily="18" charset="0"/>
              </a:rPr>
              <a:t>w</a:t>
            </a:r>
            <a:r>
              <a:rPr lang="en-US" altLang="zh-CN" sz="2400" i="1" baseline="-25000" dirty="0">
                <a:solidFill>
                  <a:srgbClr val="A50021"/>
                </a:solidFill>
                <a:latin typeface="Times New Roman" panose="02020603050405020304" pitchFamily="18" charset="0"/>
                <a:cs typeface="Times New Roman" panose="02020603050405020304" pitchFamily="18" charset="0"/>
              </a:rPr>
              <a:t>n</a:t>
            </a:r>
            <a:r>
              <a:rPr lang="en-US" altLang="zh-CN" sz="2400" baseline="-25000" dirty="0">
                <a:solidFill>
                  <a:srgbClr val="A50021"/>
                </a:solidFill>
                <a:latin typeface="Times New Roman" panose="02020603050405020304" pitchFamily="18" charset="0"/>
                <a:cs typeface="Times New Roman" panose="02020603050405020304" pitchFamily="18" charset="0"/>
              </a:rPr>
              <a:t>+1</a:t>
            </a:r>
            <a:r>
              <a:rPr lang="zh-CN" altLang="en-US" sz="2400" dirty="0">
                <a:solidFill>
                  <a:srgbClr val="A50021"/>
                </a:solidFill>
                <a:latin typeface="Times New Roman" panose="02020603050405020304" pitchFamily="18" charset="0"/>
              </a:rPr>
              <a:t>决定：</a:t>
            </a:r>
          </a:p>
        </p:txBody>
      </p:sp>
      <p:sp>
        <p:nvSpPr>
          <p:cNvPr id="247835" name="Rectangle 27"/>
          <p:cNvSpPr>
            <a:spLocks noChangeArrowheads="1"/>
          </p:cNvSpPr>
          <p:nvPr/>
        </p:nvSpPr>
        <p:spPr bwMode="auto">
          <a:xfrm>
            <a:off x="1284288" y="4861074"/>
            <a:ext cx="48133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en-US" altLang="zh-CN" sz="2400" i="1" dirty="0">
                <a:solidFill>
                  <a:srgbClr val="A50021"/>
                </a:solidFill>
                <a:latin typeface="Times New Roman" panose="02020603050405020304" pitchFamily="18" charset="0"/>
              </a:rPr>
              <a:t>w</a:t>
            </a:r>
            <a:r>
              <a:rPr lang="en-US" altLang="zh-CN" sz="2400" i="1" baseline="-25000" dirty="0">
                <a:solidFill>
                  <a:srgbClr val="A50021"/>
                </a:solidFill>
                <a:latin typeface="Times New Roman" panose="02020603050405020304" pitchFamily="18" charset="0"/>
              </a:rPr>
              <a:t>n</a:t>
            </a:r>
            <a:r>
              <a:rPr lang="en-US" altLang="zh-CN" sz="2400" baseline="-25000" dirty="0">
                <a:solidFill>
                  <a:srgbClr val="A50021"/>
                </a:solidFill>
                <a:latin typeface="Times New Roman" panose="02020603050405020304" pitchFamily="18" charset="0"/>
              </a:rPr>
              <a:t>+1 </a:t>
            </a:r>
            <a:r>
              <a:rPr lang="en-US" altLang="zh-CN" sz="2400" dirty="0">
                <a:solidFill>
                  <a:srgbClr val="A50021"/>
                </a:solidFill>
                <a:latin typeface="Times New Roman" panose="02020603050405020304" pitchFamily="18" charset="0"/>
              </a:rPr>
              <a:t>&gt; 0</a:t>
            </a:r>
            <a:r>
              <a:rPr lang="zh-CN" altLang="en-US" sz="2400" dirty="0">
                <a:solidFill>
                  <a:srgbClr val="000000"/>
                </a:solidFill>
                <a:latin typeface="Arial" panose="020B0604020202020204" pitchFamily="34" charset="0"/>
              </a:rPr>
              <a:t>时，原点在超平面的正侧；</a:t>
            </a:r>
          </a:p>
        </p:txBody>
      </p:sp>
      <p:sp>
        <p:nvSpPr>
          <p:cNvPr id="247836" name="Rectangle 28"/>
          <p:cNvSpPr>
            <a:spLocks noChangeArrowheads="1"/>
          </p:cNvSpPr>
          <p:nvPr/>
        </p:nvSpPr>
        <p:spPr bwMode="auto">
          <a:xfrm>
            <a:off x="1298575" y="5437336"/>
            <a:ext cx="45085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en-US" altLang="zh-CN" sz="2400" i="1">
                <a:solidFill>
                  <a:srgbClr val="A50021"/>
                </a:solidFill>
                <a:latin typeface="Times New Roman" panose="02020603050405020304" pitchFamily="18" charset="0"/>
              </a:rPr>
              <a:t>w</a:t>
            </a:r>
            <a:r>
              <a:rPr lang="en-US" altLang="zh-CN" sz="2400" i="1" baseline="-25000">
                <a:solidFill>
                  <a:srgbClr val="A50021"/>
                </a:solidFill>
                <a:latin typeface="Times New Roman" panose="02020603050405020304" pitchFamily="18" charset="0"/>
              </a:rPr>
              <a:t>n</a:t>
            </a:r>
            <a:r>
              <a:rPr lang="en-US" altLang="zh-CN" sz="2400" baseline="-25000">
                <a:solidFill>
                  <a:srgbClr val="A50021"/>
                </a:solidFill>
                <a:latin typeface="Times New Roman" panose="02020603050405020304" pitchFamily="18" charset="0"/>
              </a:rPr>
              <a:t>+1 </a:t>
            </a:r>
            <a:r>
              <a:rPr lang="en-US" altLang="zh-CN" sz="2400">
                <a:solidFill>
                  <a:srgbClr val="A50021"/>
                </a:solidFill>
                <a:latin typeface="Times New Roman" panose="02020603050405020304" pitchFamily="18" charset="0"/>
              </a:rPr>
              <a:t>&lt; 0</a:t>
            </a:r>
            <a:r>
              <a:rPr lang="zh-CN" altLang="en-US" sz="2400">
                <a:solidFill>
                  <a:srgbClr val="000000"/>
                </a:solidFill>
                <a:latin typeface="Arial" panose="020B0604020202020204" pitchFamily="34" charset="0"/>
              </a:rPr>
              <a:t>时，原点在超平面负侧；</a:t>
            </a:r>
          </a:p>
        </p:txBody>
      </p:sp>
      <p:sp>
        <p:nvSpPr>
          <p:cNvPr id="247837" name="Rectangle 29"/>
          <p:cNvSpPr>
            <a:spLocks noChangeArrowheads="1"/>
          </p:cNvSpPr>
          <p:nvPr/>
        </p:nvSpPr>
        <p:spPr bwMode="auto">
          <a:xfrm>
            <a:off x="1300163" y="5996136"/>
            <a:ext cx="43132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en-US" altLang="zh-CN" sz="2400" i="1" dirty="0">
                <a:solidFill>
                  <a:srgbClr val="A50021"/>
                </a:solidFill>
                <a:latin typeface="Times New Roman" panose="02020603050405020304" pitchFamily="18" charset="0"/>
              </a:rPr>
              <a:t>w</a:t>
            </a:r>
            <a:r>
              <a:rPr lang="en-US" altLang="zh-CN" sz="2400" i="1" baseline="-25000" dirty="0">
                <a:solidFill>
                  <a:srgbClr val="A50021"/>
                </a:solidFill>
                <a:latin typeface="Times New Roman" panose="02020603050405020304" pitchFamily="18" charset="0"/>
              </a:rPr>
              <a:t>n</a:t>
            </a:r>
            <a:r>
              <a:rPr lang="en-US" altLang="zh-CN" sz="2400" baseline="-25000" dirty="0">
                <a:solidFill>
                  <a:srgbClr val="A50021"/>
                </a:solidFill>
                <a:latin typeface="Times New Roman" panose="02020603050405020304" pitchFamily="18" charset="0"/>
              </a:rPr>
              <a:t>+1</a:t>
            </a:r>
            <a:r>
              <a:rPr lang="en-US" altLang="zh-CN" sz="2400" dirty="0">
                <a:solidFill>
                  <a:srgbClr val="A50021"/>
                </a:solidFill>
                <a:latin typeface="Times New Roman" panose="02020603050405020304" pitchFamily="18" charset="0"/>
              </a:rPr>
              <a:t>= 0</a:t>
            </a: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时</a:t>
            </a:r>
            <a:r>
              <a:rPr lang="zh-CN" altLang="en-US" sz="2400" dirty="0">
                <a:solidFill>
                  <a:srgbClr val="000000"/>
                </a:solidFill>
                <a:latin typeface="Arial" panose="020B0604020202020204" pitchFamily="34" charset="0"/>
              </a:rPr>
              <a:t>，超平面通过原点</a:t>
            </a:r>
            <a:r>
              <a:rPr lang="zh-CN" altLang="en-US" sz="2400" dirty="0" smtClean="0">
                <a:solidFill>
                  <a:srgbClr val="000000"/>
                </a:solidFill>
                <a:latin typeface="Arial" panose="020B0604020202020204" pitchFamily="34" charset="0"/>
              </a:rPr>
              <a:t>。 </a:t>
            </a:r>
            <a:endParaRPr lang="zh-CN" altLang="en-US" sz="2400" dirty="0">
              <a:solidFill>
                <a:srgbClr val="000000"/>
              </a:solidFill>
              <a:latin typeface="Arial" panose="020B0604020202020204" pitchFamily="34" charset="0"/>
            </a:endParaRPr>
          </a:p>
        </p:txBody>
      </p:sp>
      <p:sp>
        <p:nvSpPr>
          <p:cNvPr id="14" name="Rectangle 29"/>
          <p:cNvSpPr>
            <a:spLocks noChangeArrowheads="1"/>
          </p:cNvSpPr>
          <p:nvPr/>
        </p:nvSpPr>
        <p:spPr bwMode="auto">
          <a:xfrm>
            <a:off x="5914579" y="5358095"/>
            <a:ext cx="3121917"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en-US" altLang="zh-CN" sz="2400" dirty="0" smtClean="0">
                <a:solidFill>
                  <a:srgbClr val="0000FF"/>
                </a:solidFill>
                <a:latin typeface="Arial" panose="020B0604020202020204" pitchFamily="34" charset="0"/>
              </a:rPr>
              <a:t>QUIZ</a:t>
            </a:r>
            <a:r>
              <a:rPr lang="zh-CN" altLang="en-US" sz="2400" dirty="0" smtClean="0">
                <a:solidFill>
                  <a:srgbClr val="0000FF"/>
                </a:solidFill>
                <a:latin typeface="Arial" panose="020B0604020202020204" pitchFamily="34" charset="0"/>
              </a:rPr>
              <a:t>：能否只用</a:t>
            </a:r>
            <a:r>
              <a:rPr lang="en-US" altLang="zh-CN" sz="2400" i="1" dirty="0">
                <a:solidFill>
                  <a:srgbClr val="0000FF"/>
                </a:solidFill>
                <a:latin typeface="Times New Roman" panose="02020603050405020304" pitchFamily="18" charset="0"/>
              </a:rPr>
              <a:t>w</a:t>
            </a:r>
            <a:r>
              <a:rPr lang="en-US" altLang="zh-CN" sz="2400" i="1" baseline="-25000" dirty="0">
                <a:solidFill>
                  <a:srgbClr val="0000FF"/>
                </a:solidFill>
                <a:latin typeface="Times New Roman" panose="02020603050405020304" pitchFamily="18" charset="0"/>
              </a:rPr>
              <a:t>n</a:t>
            </a:r>
            <a:r>
              <a:rPr lang="en-US" altLang="zh-CN" sz="2400" baseline="-25000" dirty="0">
                <a:solidFill>
                  <a:srgbClr val="0000FF"/>
                </a:solidFill>
                <a:latin typeface="Times New Roman" panose="02020603050405020304" pitchFamily="18" charset="0"/>
              </a:rPr>
              <a:t>+1</a:t>
            </a:r>
            <a:r>
              <a:rPr lang="zh-CN" altLang="en-US" sz="2400" dirty="0" smtClean="0">
                <a:solidFill>
                  <a:srgbClr val="0000FF"/>
                </a:solidFill>
                <a:latin typeface="Arial" panose="020B0604020202020204" pitchFamily="34" charset="0"/>
              </a:rPr>
              <a:t>的正负判别超平面的正负侧？ </a:t>
            </a:r>
            <a:r>
              <a:rPr lang="en-US" altLang="zh-CN" sz="2400" dirty="0" smtClean="0">
                <a:solidFill>
                  <a:srgbClr val="0000FF"/>
                </a:solidFill>
                <a:latin typeface="Arial" panose="020B0604020202020204" pitchFamily="34" charset="0"/>
              </a:rPr>
              <a:t>Why</a:t>
            </a:r>
            <a:r>
              <a:rPr lang="zh-CN" altLang="en-US" sz="2400" dirty="0" smtClean="0">
                <a:solidFill>
                  <a:srgbClr val="0000FF"/>
                </a:solidFill>
                <a:latin typeface="Arial" panose="020B0604020202020204" pitchFamily="34" charset="0"/>
              </a:rPr>
              <a:t>？</a:t>
            </a:r>
            <a:endParaRPr lang="zh-CN" altLang="en-US" sz="2400" dirty="0">
              <a:solidFill>
                <a:srgbClr val="0000FF"/>
              </a:solidFill>
              <a:latin typeface="Arial" panose="020B0604020202020204" pitchFamily="34" charset="0"/>
            </a:endParaRPr>
          </a:p>
        </p:txBody>
      </p:sp>
    </p:spTree>
    <p:extLst>
      <p:ext uri="{BB962C8B-B14F-4D97-AF65-F5344CB8AC3E}">
        <p14:creationId xmlns:p14="http://schemas.microsoft.com/office/powerpoint/2010/main" val="833929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7815"/>
                                        </p:tgtEl>
                                        <p:attrNameLst>
                                          <p:attrName>style.visibility</p:attrName>
                                        </p:attrNameLst>
                                      </p:cBhvr>
                                      <p:to>
                                        <p:strVal val="visible"/>
                                      </p:to>
                                    </p:set>
                                    <p:animEffect transition="in" filter="fade">
                                      <p:cBhvr>
                                        <p:cTn id="7" dur="500"/>
                                        <p:tgtEl>
                                          <p:spTgt spid="2478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7816"/>
                                        </p:tgtEl>
                                        <p:attrNameLst>
                                          <p:attrName>style.visibility</p:attrName>
                                        </p:attrNameLst>
                                      </p:cBhvr>
                                      <p:to>
                                        <p:strVal val="visible"/>
                                      </p:to>
                                    </p:set>
                                    <p:animEffect transition="in" filter="fade">
                                      <p:cBhvr>
                                        <p:cTn id="12" dur="500"/>
                                        <p:tgtEl>
                                          <p:spTgt spid="247816"/>
                                        </p:tgtEl>
                                      </p:cBhvr>
                                    </p:animEffect>
                                  </p:childTnLst>
                                </p:cTn>
                              </p:par>
                              <p:par>
                                <p:cTn id="13" presetID="10" presetClass="entr" presetSubtype="0" fill="hold" nodeType="withEffect">
                                  <p:stCondLst>
                                    <p:cond delay="0"/>
                                  </p:stCondLst>
                                  <p:childTnLst>
                                    <p:set>
                                      <p:cBhvr>
                                        <p:cTn id="14" dur="1" fill="hold">
                                          <p:stCondLst>
                                            <p:cond delay="0"/>
                                          </p:stCondLst>
                                        </p:cTn>
                                        <p:tgtEl>
                                          <p:spTgt spid="247817"/>
                                        </p:tgtEl>
                                        <p:attrNameLst>
                                          <p:attrName>style.visibility</p:attrName>
                                        </p:attrNameLst>
                                      </p:cBhvr>
                                      <p:to>
                                        <p:strVal val="visible"/>
                                      </p:to>
                                    </p:set>
                                    <p:animEffect transition="in" filter="fade">
                                      <p:cBhvr>
                                        <p:cTn id="15" dur="500"/>
                                        <p:tgtEl>
                                          <p:spTgt spid="247817"/>
                                        </p:tgtEl>
                                      </p:cBhvr>
                                    </p:animEffect>
                                  </p:childTnLst>
                                </p:cTn>
                              </p:par>
                              <p:par>
                                <p:cTn id="16" presetID="10" presetClass="entr" presetSubtype="0" fill="hold" nodeType="withEffect">
                                  <p:stCondLst>
                                    <p:cond delay="0"/>
                                  </p:stCondLst>
                                  <p:childTnLst>
                                    <p:set>
                                      <p:cBhvr>
                                        <p:cTn id="17" dur="1" fill="hold">
                                          <p:stCondLst>
                                            <p:cond delay="0"/>
                                          </p:stCondLst>
                                        </p:cTn>
                                        <p:tgtEl>
                                          <p:spTgt spid="247819"/>
                                        </p:tgtEl>
                                        <p:attrNameLst>
                                          <p:attrName>style.visibility</p:attrName>
                                        </p:attrNameLst>
                                      </p:cBhvr>
                                      <p:to>
                                        <p:strVal val="visible"/>
                                      </p:to>
                                    </p:set>
                                    <p:animEffect transition="in" filter="fade">
                                      <p:cBhvr>
                                        <p:cTn id="18" dur="500"/>
                                        <p:tgtEl>
                                          <p:spTgt spid="247819"/>
                                        </p:tgtEl>
                                      </p:cBhvr>
                                    </p:animEffect>
                                  </p:childTnLst>
                                </p:cTn>
                              </p:par>
                              <p:par>
                                <p:cTn id="19" presetID="10" presetClass="entr" presetSubtype="0" fill="hold" nodeType="withEffect">
                                  <p:stCondLst>
                                    <p:cond delay="0"/>
                                  </p:stCondLst>
                                  <p:childTnLst>
                                    <p:set>
                                      <p:cBhvr>
                                        <p:cTn id="20" dur="1" fill="hold">
                                          <p:stCondLst>
                                            <p:cond delay="0"/>
                                          </p:stCondLst>
                                        </p:cTn>
                                        <p:tgtEl>
                                          <p:spTgt spid="247821"/>
                                        </p:tgtEl>
                                        <p:attrNameLst>
                                          <p:attrName>style.visibility</p:attrName>
                                        </p:attrNameLst>
                                      </p:cBhvr>
                                      <p:to>
                                        <p:strVal val="visible"/>
                                      </p:to>
                                    </p:set>
                                    <p:animEffect transition="in" filter="fade">
                                      <p:cBhvr>
                                        <p:cTn id="21" dur="500"/>
                                        <p:tgtEl>
                                          <p:spTgt spid="2478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7823"/>
                                        </p:tgtEl>
                                        <p:attrNameLst>
                                          <p:attrName>style.visibility</p:attrName>
                                        </p:attrNameLst>
                                      </p:cBhvr>
                                      <p:to>
                                        <p:strVal val="visible"/>
                                      </p:to>
                                    </p:set>
                                    <p:animEffect transition="in" filter="fade">
                                      <p:cBhvr>
                                        <p:cTn id="24" dur="500"/>
                                        <p:tgtEl>
                                          <p:spTgt spid="24782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7827"/>
                                        </p:tgtEl>
                                        <p:attrNameLst>
                                          <p:attrName>style.visibility</p:attrName>
                                        </p:attrNameLst>
                                      </p:cBhvr>
                                      <p:to>
                                        <p:strVal val="visible"/>
                                      </p:to>
                                    </p:set>
                                    <p:animEffect transition="in" filter="fade">
                                      <p:cBhvr>
                                        <p:cTn id="29" dur="500"/>
                                        <p:tgtEl>
                                          <p:spTgt spid="2478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7835"/>
                                        </p:tgtEl>
                                        <p:attrNameLst>
                                          <p:attrName>style.visibility</p:attrName>
                                        </p:attrNameLst>
                                      </p:cBhvr>
                                      <p:to>
                                        <p:strVal val="visible"/>
                                      </p:to>
                                    </p:set>
                                    <p:animEffect transition="in" filter="fade">
                                      <p:cBhvr>
                                        <p:cTn id="32" dur="500"/>
                                        <p:tgtEl>
                                          <p:spTgt spid="2478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7836"/>
                                        </p:tgtEl>
                                        <p:attrNameLst>
                                          <p:attrName>style.visibility</p:attrName>
                                        </p:attrNameLst>
                                      </p:cBhvr>
                                      <p:to>
                                        <p:strVal val="visible"/>
                                      </p:to>
                                    </p:set>
                                    <p:animEffect transition="in" filter="fade">
                                      <p:cBhvr>
                                        <p:cTn id="35" dur="500"/>
                                        <p:tgtEl>
                                          <p:spTgt spid="24783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7837"/>
                                        </p:tgtEl>
                                        <p:attrNameLst>
                                          <p:attrName>style.visibility</p:attrName>
                                        </p:attrNameLst>
                                      </p:cBhvr>
                                      <p:to>
                                        <p:strVal val="visible"/>
                                      </p:to>
                                    </p:set>
                                    <p:animEffect transition="in" filter="fade">
                                      <p:cBhvr>
                                        <p:cTn id="38" dur="500"/>
                                        <p:tgtEl>
                                          <p:spTgt spid="2478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5" grpId="0"/>
      <p:bldP spid="247816" grpId="0"/>
      <p:bldP spid="247823" grpId="0"/>
      <p:bldP spid="247827" grpId="0"/>
      <p:bldP spid="247835" grpId="0"/>
      <p:bldP spid="247836" grpId="0"/>
      <p:bldP spid="247837"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5" name="Rectangle 5"/>
          <p:cNvSpPr>
            <a:spLocks noChangeArrowheads="1"/>
          </p:cNvSpPr>
          <p:nvPr/>
        </p:nvSpPr>
        <p:spPr bwMode="auto">
          <a:xfrm>
            <a:off x="467618" y="354013"/>
            <a:ext cx="4104382"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nSpc>
                <a:spcPct val="125000"/>
              </a:lnSpc>
            </a:pPr>
            <a:r>
              <a:rPr lang="zh-CN" altLang="en-US" sz="2400" b="1" dirty="0" smtClean="0">
                <a:solidFill>
                  <a:srgbClr val="0070C0"/>
                </a:solidFill>
                <a:latin typeface="Times New Roman" panose="02020603050405020304" pitchFamily="18" charset="0"/>
              </a:rPr>
              <a:t>（二）权</a:t>
            </a:r>
            <a:r>
              <a:rPr lang="zh-CN" altLang="en-US" sz="2400" b="1" dirty="0">
                <a:solidFill>
                  <a:srgbClr val="0070C0"/>
                </a:solidFill>
                <a:latin typeface="Times New Roman" panose="02020603050405020304" pitchFamily="18" charset="0"/>
              </a:rPr>
              <a:t>空间与权向量解</a:t>
            </a:r>
          </a:p>
        </p:txBody>
      </p:sp>
      <p:sp>
        <p:nvSpPr>
          <p:cNvPr id="235526" name="Text Box 6"/>
          <p:cNvSpPr txBox="1">
            <a:spLocks noChangeArrowheads="1"/>
          </p:cNvSpPr>
          <p:nvPr/>
        </p:nvSpPr>
        <p:spPr bwMode="auto">
          <a:xfrm>
            <a:off x="419249" y="911225"/>
            <a:ext cx="15937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spcBef>
                <a:spcPct val="50000"/>
              </a:spcBef>
              <a:defRPr sz="2800" b="1">
                <a:solidFill>
                  <a:srgbClr val="0070C0"/>
                </a:solidFill>
                <a:latin typeface="Arial Unicode MS" panose="020B0604020202020204" pitchFamily="34" charset="-122"/>
              </a:defRPr>
            </a:lvl1pPr>
          </a:lstStyle>
          <a:p>
            <a:r>
              <a:rPr lang="zh-CN" altLang="en-US" sz="2400" dirty="0"/>
              <a:t>（</a:t>
            </a:r>
            <a:r>
              <a:rPr lang="en-US" altLang="zh-CN" sz="2400" dirty="0"/>
              <a:t>1</a:t>
            </a:r>
            <a:r>
              <a:rPr lang="zh-CN" altLang="en-US" sz="2400" dirty="0"/>
              <a:t>）概念</a:t>
            </a:r>
          </a:p>
        </p:txBody>
      </p:sp>
      <p:grpSp>
        <p:nvGrpSpPr>
          <p:cNvPr id="235552" name="Group 32"/>
          <p:cNvGrpSpPr>
            <a:grpSpLocks/>
          </p:cNvGrpSpPr>
          <p:nvPr/>
        </p:nvGrpSpPr>
        <p:grpSpPr bwMode="auto">
          <a:xfrm>
            <a:off x="763588" y="1385888"/>
            <a:ext cx="8380412" cy="1006475"/>
            <a:chOff x="481" y="873"/>
            <a:chExt cx="5279" cy="634"/>
          </a:xfrm>
        </p:grpSpPr>
        <p:sp>
          <p:nvSpPr>
            <p:cNvPr id="235540" name="Rectangle 20"/>
            <p:cNvSpPr>
              <a:spLocks noChangeArrowheads="1"/>
            </p:cNvSpPr>
            <p:nvPr/>
          </p:nvSpPr>
          <p:spPr bwMode="auto">
            <a:xfrm>
              <a:off x="481" y="873"/>
              <a:ext cx="5279"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zh-CN" altLang="en-US" sz="2400" dirty="0">
                  <a:solidFill>
                    <a:srgbClr val="000000"/>
                  </a:solidFill>
                  <a:latin typeface="Times New Roman" panose="02020603050405020304" pitchFamily="18" charset="0"/>
                </a:rPr>
                <a:t>权空间：以                                                               的权系数为</a:t>
              </a:r>
            </a:p>
            <a:p>
              <a:pPr>
                <a:lnSpc>
                  <a:spcPct val="125000"/>
                </a:lnSpc>
              </a:pPr>
              <a:r>
                <a:rPr lang="zh-CN" altLang="en-US" sz="2400" dirty="0">
                  <a:solidFill>
                    <a:srgbClr val="000000"/>
                  </a:solidFill>
                  <a:latin typeface="Times New Roman" panose="02020603050405020304" pitchFamily="18" charset="0"/>
                </a:rPr>
                <a:t>                 坐标变量的（</a:t>
              </a:r>
              <a:r>
                <a:rPr lang="en-US" altLang="zh-CN" sz="2400" i="1" dirty="0">
                  <a:solidFill>
                    <a:srgbClr val="000000"/>
                  </a:solidFill>
                  <a:latin typeface="Times New Roman" panose="02020603050405020304" pitchFamily="18" charset="0"/>
                </a:rPr>
                <a:t>n</a:t>
              </a:r>
              <a:r>
                <a:rPr lang="en-US" altLang="zh-CN" sz="2400" dirty="0">
                  <a:solidFill>
                    <a:srgbClr val="000000"/>
                  </a:solidFill>
                  <a:latin typeface="Times New Roman" panose="02020603050405020304" pitchFamily="18" charset="0"/>
                </a:rPr>
                <a:t>+1</a:t>
              </a:r>
              <a:r>
                <a:rPr lang="zh-CN" altLang="en-US" sz="2400" dirty="0">
                  <a:solidFill>
                    <a:srgbClr val="000000"/>
                  </a:solidFill>
                  <a:latin typeface="Times New Roman" panose="02020603050405020304" pitchFamily="18" charset="0"/>
                </a:rPr>
                <a:t>）维欧氏</a:t>
              </a:r>
              <a:r>
                <a:rPr lang="zh-CN" altLang="en-US" sz="2400" dirty="0" smtClean="0">
                  <a:solidFill>
                    <a:srgbClr val="000000"/>
                  </a:solidFill>
                  <a:latin typeface="Times New Roman" panose="02020603050405020304" pitchFamily="18" charset="0"/>
                </a:rPr>
                <a:t>空间，</a:t>
              </a:r>
              <a:r>
                <a:rPr lang="en-US" altLang="zh-CN" sz="2400" b="1" i="1" dirty="0" smtClean="0">
                  <a:solidFill>
                    <a:srgbClr val="000000"/>
                  </a:solidFill>
                  <a:latin typeface="Times New Roman" panose="02020603050405020304" pitchFamily="18" charset="0"/>
                </a:rPr>
                <a:t>X</a:t>
              </a:r>
              <a:r>
                <a:rPr lang="zh-CN" altLang="en-US" sz="2400" dirty="0" smtClean="0">
                  <a:solidFill>
                    <a:srgbClr val="000000"/>
                  </a:solidFill>
                  <a:latin typeface="Times New Roman" panose="02020603050405020304" pitchFamily="18" charset="0"/>
                </a:rPr>
                <a:t>为已知。 </a:t>
              </a:r>
              <a:endParaRPr lang="zh-CN" altLang="en-US" sz="2400" dirty="0">
                <a:solidFill>
                  <a:srgbClr val="000000"/>
                </a:solidFill>
                <a:latin typeface="Times New Roman" panose="02020603050405020304" pitchFamily="18" charset="0"/>
              </a:endParaRPr>
            </a:p>
          </p:txBody>
        </p:sp>
        <p:graphicFrame>
          <p:nvGraphicFramePr>
            <p:cNvPr id="235541" name="Object 21"/>
            <p:cNvGraphicFramePr>
              <a:graphicFrameLocks noChangeAspect="1"/>
            </p:cNvGraphicFramePr>
            <p:nvPr/>
          </p:nvGraphicFramePr>
          <p:xfrm>
            <a:off x="1528" y="917"/>
            <a:ext cx="2972" cy="288"/>
          </p:xfrm>
          <a:graphic>
            <a:graphicData uri="http://schemas.openxmlformats.org/presentationml/2006/ole">
              <mc:AlternateContent xmlns:mc="http://schemas.openxmlformats.org/markup-compatibility/2006">
                <mc:Choice xmlns:v="urn:schemas-microsoft-com:vml" Requires="v">
                  <p:oleObj spid="_x0000_s96066" name="公式" r:id="rId3" imgW="2413000" imgH="228600" progId="Equation.3">
                    <p:embed/>
                  </p:oleObj>
                </mc:Choice>
                <mc:Fallback>
                  <p:oleObj name="公式" r:id="rId3" imgW="24130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 y="917"/>
                          <a:ext cx="2972"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35553" name="Rectangle 33"/>
          <p:cNvSpPr>
            <a:spLocks noChangeArrowheads="1"/>
          </p:cNvSpPr>
          <p:nvPr/>
        </p:nvSpPr>
        <p:spPr bwMode="auto">
          <a:xfrm>
            <a:off x="792163" y="2381979"/>
            <a:ext cx="6442075"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r>
              <a:rPr lang="zh-CN" altLang="en-US" sz="2400" dirty="0">
                <a:solidFill>
                  <a:srgbClr val="000000"/>
                </a:solidFill>
                <a:latin typeface="Times New Roman" panose="02020603050405020304" pitchFamily="18" charset="0"/>
              </a:rPr>
              <a:t>增广</a:t>
            </a:r>
            <a:r>
              <a:rPr lang="zh-CN" altLang="en-US" sz="2400" dirty="0" smtClean="0">
                <a:solidFill>
                  <a:srgbClr val="000000"/>
                </a:solidFill>
                <a:latin typeface="Times New Roman" panose="02020603050405020304" pitchFamily="18" charset="0"/>
              </a:rPr>
              <a:t>权向量：</a:t>
            </a:r>
            <a:r>
              <a:rPr lang="zh-CN" altLang="en-US" sz="2400" dirty="0">
                <a:solidFill>
                  <a:srgbClr val="000000"/>
                </a:solidFill>
                <a:latin typeface="Arial" panose="020B0604020202020204" pitchFamily="34" charset="0"/>
              </a:rPr>
              <a:t> </a:t>
            </a:r>
            <a:r>
              <a:rPr lang="zh-CN" altLang="en-US" sz="2400" dirty="0" smtClean="0">
                <a:solidFill>
                  <a:srgbClr val="000000"/>
                </a:solidFill>
                <a:latin typeface="Arial" panose="020B0604020202020204" pitchFamily="34" charset="0"/>
              </a:rPr>
              <a:t> </a:t>
            </a:r>
            <a:endParaRPr lang="en-US" altLang="zh-CN" sz="2400" dirty="0" smtClean="0">
              <a:solidFill>
                <a:srgbClr val="000000"/>
              </a:solidFill>
              <a:latin typeface="Times New Roman" panose="02020603050405020304" pitchFamily="18" charset="0"/>
            </a:endParaRPr>
          </a:p>
          <a:p>
            <a:r>
              <a:rPr lang="zh-CN" altLang="en-US" sz="2400" dirty="0" smtClean="0">
                <a:solidFill>
                  <a:srgbClr val="000000"/>
                </a:solidFill>
                <a:latin typeface="Times New Roman" panose="02020603050405020304" pitchFamily="18" charset="0"/>
              </a:rPr>
              <a:t>视为（</a:t>
            </a:r>
            <a:r>
              <a:rPr lang="en-US" altLang="zh-CN" sz="2400" dirty="0" smtClean="0">
                <a:solidFill>
                  <a:srgbClr val="000000"/>
                </a:solidFill>
                <a:latin typeface="Times New Roman" panose="02020603050405020304" pitchFamily="18" charset="0"/>
              </a:rPr>
              <a:t>n+1)</a:t>
            </a:r>
            <a:r>
              <a:rPr lang="zh-CN" altLang="en-US" sz="2400" dirty="0" smtClean="0">
                <a:solidFill>
                  <a:srgbClr val="000000"/>
                </a:solidFill>
                <a:latin typeface="Times New Roman" panose="02020603050405020304" pitchFamily="18" charset="0"/>
              </a:rPr>
              <a:t>空间中从原点引出的矢量。 </a:t>
            </a:r>
            <a:endParaRPr lang="zh-CN" altLang="en-US" sz="2400" dirty="0">
              <a:solidFill>
                <a:srgbClr val="000000"/>
              </a:solidFill>
              <a:latin typeface="Times New Roman" panose="02020603050405020304" pitchFamily="18" charset="0"/>
            </a:endParaRPr>
          </a:p>
        </p:txBody>
      </p:sp>
      <p:sp>
        <p:nvSpPr>
          <p:cNvPr id="235554" name="Text Box 34"/>
          <p:cNvSpPr txBox="1">
            <a:spLocks noChangeArrowheads="1"/>
          </p:cNvSpPr>
          <p:nvPr/>
        </p:nvSpPr>
        <p:spPr bwMode="auto">
          <a:xfrm>
            <a:off x="395536" y="3202830"/>
            <a:ext cx="22124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spcBef>
                <a:spcPct val="50000"/>
              </a:spcBef>
              <a:defRPr sz="2400" b="1">
                <a:solidFill>
                  <a:srgbClr val="0070C0"/>
                </a:solidFill>
                <a:latin typeface="Arial Unicode MS" panose="020B0604020202020204" pitchFamily="34" charset="-122"/>
              </a:defRPr>
            </a:lvl1pPr>
          </a:lstStyle>
          <a:p>
            <a:r>
              <a:rPr lang="zh-CN" altLang="en-US" dirty="0"/>
              <a:t>（</a:t>
            </a:r>
            <a:r>
              <a:rPr lang="en-US" altLang="zh-CN" dirty="0"/>
              <a:t>2</a:t>
            </a:r>
            <a:r>
              <a:rPr lang="zh-CN" altLang="en-US" dirty="0"/>
              <a:t>）线性分类</a:t>
            </a:r>
          </a:p>
        </p:txBody>
      </p:sp>
      <p:sp>
        <p:nvSpPr>
          <p:cNvPr id="235555" name="Rectangle 35"/>
          <p:cNvSpPr>
            <a:spLocks noChangeArrowheads="1"/>
          </p:cNvSpPr>
          <p:nvPr/>
        </p:nvSpPr>
        <p:spPr bwMode="auto">
          <a:xfrm>
            <a:off x="788989" y="3717032"/>
            <a:ext cx="817549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zh-CN" altLang="en-US" sz="2400" dirty="0">
                <a:solidFill>
                  <a:srgbClr val="000000"/>
                </a:solidFill>
                <a:latin typeface="Times New Roman" panose="02020603050405020304" pitchFamily="18" charset="0"/>
              </a:rPr>
              <a:t>判别函数形式已定</a:t>
            </a:r>
            <a:r>
              <a:rPr lang="zh-CN" altLang="en-US" sz="2400" dirty="0" smtClean="0">
                <a:solidFill>
                  <a:srgbClr val="000000"/>
                </a:solidFill>
                <a:latin typeface="Times New Roman" panose="02020603050405020304" pitchFamily="18" charset="0"/>
              </a:rPr>
              <a:t>，需要在权空间进行最优化搜索权向量。</a:t>
            </a:r>
            <a:endParaRPr lang="zh-CN" altLang="en-US" sz="2400" dirty="0">
              <a:solidFill>
                <a:srgbClr val="000000"/>
              </a:solidFill>
              <a:latin typeface="Times New Roman" panose="02020603050405020304" pitchFamily="18" charset="0"/>
            </a:endParaRPr>
          </a:p>
        </p:txBody>
      </p:sp>
      <p:grpSp>
        <p:nvGrpSpPr>
          <p:cNvPr id="235581" name="Group 61"/>
          <p:cNvGrpSpPr>
            <a:grpSpLocks/>
          </p:cNvGrpSpPr>
          <p:nvPr/>
        </p:nvGrpSpPr>
        <p:grpSpPr bwMode="auto">
          <a:xfrm>
            <a:off x="3241675" y="4236293"/>
            <a:ext cx="3697288" cy="457200"/>
            <a:chOff x="558" y="2480"/>
            <a:chExt cx="2329" cy="288"/>
          </a:xfrm>
        </p:grpSpPr>
        <p:graphicFrame>
          <p:nvGraphicFramePr>
            <p:cNvPr id="235574" name="Object 54"/>
            <p:cNvGraphicFramePr>
              <a:graphicFrameLocks noChangeAspect="1"/>
            </p:cNvGraphicFramePr>
            <p:nvPr/>
          </p:nvGraphicFramePr>
          <p:xfrm>
            <a:off x="558" y="2490"/>
            <a:ext cx="240" cy="269"/>
          </p:xfrm>
          <a:graphic>
            <a:graphicData uri="http://schemas.openxmlformats.org/presentationml/2006/ole">
              <mc:AlternateContent xmlns:mc="http://schemas.openxmlformats.org/markup-compatibility/2006">
                <mc:Choice xmlns:v="urn:schemas-microsoft-com:vml" Requires="v">
                  <p:oleObj spid="_x0000_s96067" name="公式" r:id="rId5" imgW="177569" imgH="215619" progId="Equation.3">
                    <p:embed/>
                  </p:oleObj>
                </mc:Choice>
                <mc:Fallback>
                  <p:oleObj name="公式" r:id="rId5" imgW="177569" imgH="21561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 y="2490"/>
                          <a:ext cx="240" cy="2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576" name="Rectangle 56"/>
            <p:cNvSpPr>
              <a:spLocks noChangeArrowheads="1"/>
            </p:cNvSpPr>
            <p:nvPr/>
          </p:nvSpPr>
          <p:spPr bwMode="auto">
            <a:xfrm>
              <a:off x="750" y="2480"/>
              <a:ext cx="213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dirty="0">
                  <a:solidFill>
                    <a:srgbClr val="000000"/>
                  </a:solidFill>
                  <a:latin typeface="Arial" panose="020B0604020202020204" pitchFamily="34" charset="0"/>
                </a:rPr>
                <a:t>类：</a:t>
              </a:r>
              <a:r>
                <a:rPr lang="en-US" altLang="zh-CN" sz="2400" b="1" i="1" dirty="0">
                  <a:solidFill>
                    <a:srgbClr val="000000"/>
                  </a:solidFill>
                  <a:latin typeface="Times New Roman" panose="02020603050405020304" pitchFamily="18" charset="0"/>
                </a:rPr>
                <a:t>X</a:t>
              </a:r>
              <a:r>
                <a:rPr lang="en-US" altLang="zh-CN" sz="2400" baseline="-25000" dirty="0">
                  <a:solidFill>
                    <a:srgbClr val="000000"/>
                  </a:solidFill>
                  <a:latin typeface="Times New Roman" panose="02020603050405020304" pitchFamily="18" charset="0"/>
                </a:rPr>
                <a:t>11</a:t>
              </a:r>
              <a:r>
                <a:rPr lang="zh-CN" altLang="en-US" sz="2400"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X</a:t>
              </a:r>
              <a:r>
                <a:rPr lang="en-US" altLang="zh-CN" sz="2400" baseline="-25000" dirty="0">
                  <a:solidFill>
                    <a:srgbClr val="000000"/>
                  </a:solidFill>
                  <a:latin typeface="Times New Roman" panose="02020603050405020304" pitchFamily="18" charset="0"/>
                </a:rPr>
                <a:t>12</a:t>
              </a:r>
              <a:r>
                <a:rPr lang="zh-CN" altLang="en-US" sz="2400" dirty="0">
                  <a:solidFill>
                    <a:srgbClr val="000000"/>
                  </a:solidFill>
                  <a:latin typeface="Times New Roman" panose="02020603050405020304" pitchFamily="18" charset="0"/>
                </a:rPr>
                <a:t>，</a:t>
              </a:r>
              <a:r>
                <a:rPr lang="en-US" altLang="zh-CN"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X</a:t>
              </a:r>
              <a:r>
                <a:rPr lang="en-US" altLang="zh-CN" sz="2400" baseline="-25000" dirty="0">
                  <a:solidFill>
                    <a:srgbClr val="000000"/>
                  </a:solidFill>
                  <a:latin typeface="Times New Roman" panose="02020603050405020304" pitchFamily="18" charset="0"/>
                </a:rPr>
                <a:t>1</a:t>
              </a:r>
              <a:r>
                <a:rPr lang="en-US" altLang="zh-CN" sz="2400" i="1" baseline="-25000" dirty="0">
                  <a:solidFill>
                    <a:srgbClr val="000000"/>
                  </a:solidFill>
                  <a:latin typeface="Times New Roman" panose="02020603050405020304" pitchFamily="18" charset="0"/>
                </a:rPr>
                <a:t>p</a:t>
              </a:r>
              <a:r>
                <a:rPr lang="en-US" altLang="zh-CN" sz="2400" dirty="0">
                  <a:solidFill>
                    <a:srgbClr val="000000"/>
                  </a:solidFill>
                  <a:latin typeface="Times New Roman" panose="02020603050405020304" pitchFamily="18" charset="0"/>
                </a:rPr>
                <a:t> </a:t>
              </a:r>
              <a:r>
                <a:rPr lang="en-US" altLang="zh-CN" sz="2400" dirty="0">
                  <a:solidFill>
                    <a:srgbClr val="000000"/>
                  </a:solidFill>
                  <a:latin typeface="Arial" panose="020B0604020202020204" pitchFamily="34" charset="0"/>
                </a:rPr>
                <a:t> </a:t>
              </a:r>
            </a:p>
          </p:txBody>
        </p:sp>
      </p:grpSp>
      <p:grpSp>
        <p:nvGrpSpPr>
          <p:cNvPr id="235580" name="Group 60"/>
          <p:cNvGrpSpPr>
            <a:grpSpLocks/>
          </p:cNvGrpSpPr>
          <p:nvPr/>
        </p:nvGrpSpPr>
        <p:grpSpPr bwMode="auto">
          <a:xfrm>
            <a:off x="3248025" y="4785568"/>
            <a:ext cx="3695700" cy="457200"/>
            <a:chOff x="544" y="2808"/>
            <a:chExt cx="2328" cy="288"/>
          </a:xfrm>
        </p:grpSpPr>
        <p:sp>
          <p:nvSpPr>
            <p:cNvPr id="235578" name="Rectangle 58"/>
            <p:cNvSpPr>
              <a:spLocks noChangeArrowheads="1"/>
            </p:cNvSpPr>
            <p:nvPr/>
          </p:nvSpPr>
          <p:spPr bwMode="auto">
            <a:xfrm>
              <a:off x="756" y="2808"/>
              <a:ext cx="211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a:solidFill>
                    <a:srgbClr val="000000"/>
                  </a:solidFill>
                  <a:latin typeface="Times New Roman" panose="02020603050405020304" pitchFamily="18" charset="0"/>
                </a:rPr>
                <a:t>类： </a:t>
              </a:r>
              <a:r>
                <a:rPr lang="en-US" altLang="zh-CN" sz="2400" b="1" i="1">
                  <a:solidFill>
                    <a:srgbClr val="000000"/>
                  </a:solidFill>
                  <a:latin typeface="Times New Roman" panose="02020603050405020304" pitchFamily="18" charset="0"/>
                </a:rPr>
                <a:t>X</a:t>
              </a:r>
              <a:r>
                <a:rPr lang="en-US" altLang="zh-CN" sz="2400" baseline="-25000">
                  <a:solidFill>
                    <a:srgbClr val="000000"/>
                  </a:solidFill>
                  <a:latin typeface="Times New Roman" panose="02020603050405020304" pitchFamily="18" charset="0"/>
                </a:rPr>
                <a:t>21</a:t>
              </a:r>
              <a:r>
                <a:rPr lang="zh-CN" altLang="en-US" sz="2400">
                  <a:solidFill>
                    <a:srgbClr val="000000"/>
                  </a:solidFill>
                  <a:latin typeface="Times New Roman" panose="02020603050405020304" pitchFamily="18" charset="0"/>
                </a:rPr>
                <a:t>，</a:t>
              </a:r>
              <a:r>
                <a:rPr lang="en-US" altLang="zh-CN" sz="2400" b="1" i="1">
                  <a:solidFill>
                    <a:srgbClr val="000000"/>
                  </a:solidFill>
                  <a:latin typeface="Times New Roman" panose="02020603050405020304" pitchFamily="18" charset="0"/>
                </a:rPr>
                <a:t>X</a:t>
              </a:r>
              <a:r>
                <a:rPr lang="en-US" altLang="zh-CN" sz="2400" baseline="-25000">
                  <a:solidFill>
                    <a:srgbClr val="000000"/>
                  </a:solidFill>
                  <a:latin typeface="Times New Roman" panose="02020603050405020304" pitchFamily="18" charset="0"/>
                </a:rPr>
                <a:t>22</a:t>
              </a:r>
              <a:r>
                <a:rPr lang="zh-CN" altLang="en-US" sz="2400">
                  <a:solidFill>
                    <a:srgbClr val="000000"/>
                  </a:solidFill>
                  <a:latin typeface="Times New Roman" panose="02020603050405020304" pitchFamily="18" charset="0"/>
                </a:rPr>
                <a:t>，</a:t>
              </a:r>
              <a:r>
                <a:rPr lang="en-US" altLang="zh-CN" sz="2400">
                  <a:solidFill>
                    <a:srgbClr val="000000"/>
                  </a:solidFill>
                  <a:latin typeface="Times New Roman" panose="02020603050405020304" pitchFamily="18" charset="0"/>
                </a:rPr>
                <a:t>…</a:t>
              </a:r>
              <a:r>
                <a:rPr lang="zh-CN" altLang="en-US" sz="2400">
                  <a:solidFill>
                    <a:srgbClr val="000000"/>
                  </a:solidFill>
                  <a:latin typeface="Times New Roman" panose="02020603050405020304" pitchFamily="18" charset="0"/>
                </a:rPr>
                <a:t>，</a:t>
              </a:r>
              <a:r>
                <a:rPr lang="en-US" altLang="zh-CN" sz="2400" b="1" i="1">
                  <a:solidFill>
                    <a:srgbClr val="000000"/>
                  </a:solidFill>
                  <a:latin typeface="Times New Roman" panose="02020603050405020304" pitchFamily="18" charset="0"/>
                </a:rPr>
                <a:t>X</a:t>
              </a:r>
              <a:r>
                <a:rPr lang="en-US" altLang="zh-CN" sz="2400" baseline="-25000">
                  <a:solidFill>
                    <a:srgbClr val="000000"/>
                  </a:solidFill>
                  <a:latin typeface="Times New Roman" panose="02020603050405020304" pitchFamily="18" charset="0"/>
                </a:rPr>
                <a:t>2</a:t>
              </a:r>
              <a:r>
                <a:rPr lang="en-US" altLang="zh-CN" sz="2400" i="1" baseline="-25000">
                  <a:solidFill>
                    <a:srgbClr val="000000"/>
                  </a:solidFill>
                  <a:latin typeface="Times New Roman" panose="02020603050405020304" pitchFamily="18" charset="0"/>
                </a:rPr>
                <a:t>q</a:t>
              </a:r>
              <a:r>
                <a:rPr lang="en-US" altLang="zh-CN" sz="2400" baseline="-25000">
                  <a:solidFill>
                    <a:srgbClr val="000000"/>
                  </a:solidFill>
                  <a:latin typeface="Times New Roman" panose="02020603050405020304" pitchFamily="18" charset="0"/>
                </a:rPr>
                <a:t> </a:t>
              </a:r>
            </a:p>
          </p:txBody>
        </p:sp>
        <p:graphicFrame>
          <p:nvGraphicFramePr>
            <p:cNvPr id="235579" name="Object 59"/>
            <p:cNvGraphicFramePr>
              <a:graphicFrameLocks noChangeAspect="1"/>
            </p:cNvGraphicFramePr>
            <p:nvPr/>
          </p:nvGraphicFramePr>
          <p:xfrm>
            <a:off x="544" y="2817"/>
            <a:ext cx="238" cy="269"/>
          </p:xfrm>
          <a:graphic>
            <a:graphicData uri="http://schemas.openxmlformats.org/presentationml/2006/ole">
              <mc:AlternateContent xmlns:mc="http://schemas.openxmlformats.org/markup-compatibility/2006">
                <mc:Choice xmlns:v="urn:schemas-microsoft-com:vml" Requires="v">
                  <p:oleObj spid="_x0000_s96068" name="公式" r:id="rId7" imgW="190440" imgH="215640" progId="Equation.3">
                    <p:embed/>
                  </p:oleObj>
                </mc:Choice>
                <mc:Fallback>
                  <p:oleObj name="公式" r:id="rId7" imgW="19044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 y="2817"/>
                          <a:ext cx="238" cy="2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35585" name="Rectangle 65"/>
          <p:cNvSpPr>
            <a:spLocks noChangeArrowheads="1"/>
          </p:cNvSpPr>
          <p:nvPr/>
        </p:nvSpPr>
        <p:spPr bwMode="auto">
          <a:xfrm>
            <a:off x="755576" y="4152155"/>
            <a:ext cx="2557462" cy="506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nSpc>
                <a:spcPct val="125000"/>
              </a:lnSpc>
            </a:pPr>
            <a:r>
              <a:rPr lang="zh-CN" altLang="en-US" sz="2400" dirty="0">
                <a:solidFill>
                  <a:srgbClr val="000000"/>
                </a:solidFill>
                <a:latin typeface="Times New Roman" panose="02020603050405020304" pitchFamily="18" charset="0"/>
              </a:rPr>
              <a:t>设增广样本向量：</a:t>
            </a:r>
          </a:p>
        </p:txBody>
      </p:sp>
      <p:sp>
        <p:nvSpPr>
          <p:cNvPr id="235587" name="Rectangle 67"/>
          <p:cNvSpPr>
            <a:spLocks noChangeArrowheads="1"/>
          </p:cNvSpPr>
          <p:nvPr/>
        </p:nvSpPr>
        <p:spPr bwMode="auto">
          <a:xfrm>
            <a:off x="855663" y="5284043"/>
            <a:ext cx="4197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a:solidFill>
                  <a:srgbClr val="000000"/>
                </a:solidFill>
                <a:latin typeface="Times New Roman" panose="02020603050405020304" pitchFamily="18" charset="0"/>
              </a:rPr>
              <a:t>使</a:t>
            </a:r>
            <a:r>
              <a:rPr lang="en-US" altLang="zh-CN" sz="2400" i="1">
                <a:solidFill>
                  <a:srgbClr val="000000"/>
                </a:solidFill>
                <a:latin typeface="Times New Roman" panose="02020603050405020304" pitchFamily="18" charset="0"/>
              </a:rPr>
              <a:t>d</a:t>
            </a:r>
            <a:r>
              <a:rPr lang="en-US" altLang="zh-CN" sz="2400">
                <a:solidFill>
                  <a:srgbClr val="000000"/>
                </a:solidFill>
                <a:latin typeface="Times New Roman" panose="02020603050405020304" pitchFamily="18" charset="0"/>
              </a:rPr>
              <a:t>(</a:t>
            </a:r>
            <a:r>
              <a:rPr lang="en-US" altLang="zh-CN" sz="2400" b="1" i="1">
                <a:solidFill>
                  <a:srgbClr val="000000"/>
                </a:solidFill>
                <a:latin typeface="Times New Roman" panose="02020603050405020304" pitchFamily="18" charset="0"/>
              </a:rPr>
              <a:t>X</a:t>
            </a:r>
            <a:r>
              <a:rPr lang="en-US" altLang="zh-CN" sz="2400">
                <a:solidFill>
                  <a:srgbClr val="000000"/>
                </a:solidFill>
                <a:latin typeface="Times New Roman" panose="02020603050405020304" pitchFamily="18" charset="0"/>
              </a:rPr>
              <a:t>)</a:t>
            </a:r>
            <a:r>
              <a:rPr lang="zh-CN" altLang="en-US" sz="2400">
                <a:solidFill>
                  <a:srgbClr val="000000"/>
                </a:solidFill>
                <a:latin typeface="Times New Roman" panose="02020603050405020304" pitchFamily="18" charset="0"/>
              </a:rPr>
              <a:t>将</a:t>
            </a:r>
            <a:r>
              <a:rPr lang="el-GR" altLang="zh-CN" sz="2400" i="1">
                <a:solidFill>
                  <a:srgbClr val="000000"/>
                </a:solidFill>
                <a:latin typeface="Times New Roman" panose="02020603050405020304" pitchFamily="18" charset="0"/>
              </a:rPr>
              <a:t>ω</a:t>
            </a:r>
            <a:r>
              <a:rPr lang="el-GR" altLang="zh-CN" sz="2400" baseline="-25000">
                <a:solidFill>
                  <a:srgbClr val="000000"/>
                </a:solidFill>
                <a:latin typeface="Times New Roman" panose="02020603050405020304" pitchFamily="18" charset="0"/>
              </a:rPr>
              <a:t>1</a:t>
            </a:r>
            <a:r>
              <a:rPr lang="zh-CN" altLang="el-GR" sz="2400">
                <a:solidFill>
                  <a:srgbClr val="000000"/>
                </a:solidFill>
                <a:latin typeface="Times New Roman" panose="02020603050405020304" pitchFamily="18" charset="0"/>
              </a:rPr>
              <a:t>和 </a:t>
            </a:r>
            <a:r>
              <a:rPr lang="el-GR" altLang="zh-CN" sz="2400" i="1">
                <a:solidFill>
                  <a:srgbClr val="000000"/>
                </a:solidFill>
                <a:latin typeface="Times New Roman" panose="02020603050405020304" pitchFamily="18" charset="0"/>
              </a:rPr>
              <a:t>ω</a:t>
            </a:r>
            <a:r>
              <a:rPr lang="el-GR" altLang="zh-CN" sz="2400" baseline="-25000">
                <a:solidFill>
                  <a:srgbClr val="000000"/>
                </a:solidFill>
                <a:latin typeface="Times New Roman" panose="02020603050405020304" pitchFamily="18" charset="0"/>
              </a:rPr>
              <a:t>2</a:t>
            </a:r>
            <a:r>
              <a:rPr lang="zh-CN" altLang="el-GR" sz="2400">
                <a:solidFill>
                  <a:srgbClr val="000000"/>
                </a:solidFill>
                <a:latin typeface="Times New Roman" panose="02020603050405020304" pitchFamily="18" charset="0"/>
              </a:rPr>
              <a:t>分开，</a:t>
            </a:r>
            <a:r>
              <a:rPr lang="zh-CN" altLang="en-US" sz="2400">
                <a:solidFill>
                  <a:srgbClr val="000000"/>
                </a:solidFill>
                <a:latin typeface="Times New Roman" panose="02020603050405020304" pitchFamily="18" charset="0"/>
              </a:rPr>
              <a:t>需满足</a:t>
            </a:r>
            <a:endParaRPr lang="zh-CN" altLang="el-GR" sz="2400">
              <a:solidFill>
                <a:srgbClr val="000000"/>
              </a:solidFill>
              <a:latin typeface="Times New Roman" panose="02020603050405020304" pitchFamily="18" charset="0"/>
            </a:endParaRPr>
          </a:p>
        </p:txBody>
      </p:sp>
      <p:graphicFrame>
        <p:nvGraphicFramePr>
          <p:cNvPr id="235594" name="Object 74"/>
          <p:cNvGraphicFramePr>
            <a:graphicFrameLocks noChangeAspect="1"/>
          </p:cNvGraphicFramePr>
          <p:nvPr>
            <p:extLst>
              <p:ext uri="{D42A27DB-BD31-4B8C-83A1-F6EECF244321}">
                <p14:modId xmlns:p14="http://schemas.microsoft.com/office/powerpoint/2010/main" val="3473749792"/>
              </p:ext>
            </p:extLst>
          </p:nvPr>
        </p:nvGraphicFramePr>
        <p:xfrm>
          <a:off x="2859088" y="5798393"/>
          <a:ext cx="3065462" cy="457200"/>
        </p:xfrm>
        <a:graphic>
          <a:graphicData uri="http://schemas.openxmlformats.org/presentationml/2006/ole">
            <mc:AlternateContent xmlns:mc="http://schemas.openxmlformats.org/markup-compatibility/2006">
              <mc:Choice xmlns:v="urn:schemas-microsoft-com:vml" Requires="v">
                <p:oleObj spid="_x0000_s96069" name="公式" r:id="rId9" imgW="1536700" imgH="228600" progId="Equation.3">
                  <p:embed/>
                </p:oleObj>
              </mc:Choice>
              <mc:Fallback>
                <p:oleObj name="公式" r:id="rId9" imgW="15367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59088" y="5798393"/>
                        <a:ext cx="3065462"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93" name="Object 73"/>
          <p:cNvGraphicFramePr>
            <a:graphicFrameLocks noChangeAspect="1"/>
          </p:cNvGraphicFramePr>
          <p:nvPr>
            <p:extLst>
              <p:ext uri="{D42A27DB-BD31-4B8C-83A1-F6EECF244321}">
                <p14:modId xmlns:p14="http://schemas.microsoft.com/office/powerpoint/2010/main" val="893999445"/>
              </p:ext>
            </p:extLst>
          </p:nvPr>
        </p:nvGraphicFramePr>
        <p:xfrm>
          <a:off x="2859088" y="6284168"/>
          <a:ext cx="3065462" cy="457200"/>
        </p:xfrm>
        <a:graphic>
          <a:graphicData uri="http://schemas.openxmlformats.org/presentationml/2006/ole">
            <mc:AlternateContent xmlns:mc="http://schemas.openxmlformats.org/markup-compatibility/2006">
              <mc:Choice xmlns:v="urn:schemas-microsoft-com:vml" Requires="v">
                <p:oleObj spid="_x0000_s96070" name="公式" r:id="rId11" imgW="1536700" imgH="228600" progId="Equation.3">
                  <p:embed/>
                </p:oleObj>
              </mc:Choice>
              <mc:Fallback>
                <p:oleObj name="公式" r:id="rId11" imgW="15367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59088" y="6284168"/>
                        <a:ext cx="3065462"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23"/>
          <p:cNvGraphicFramePr>
            <a:graphicFrameLocks noChangeAspect="1"/>
          </p:cNvGraphicFramePr>
          <p:nvPr>
            <p:extLst>
              <p:ext uri="{D42A27DB-BD31-4B8C-83A1-F6EECF244321}">
                <p14:modId xmlns:p14="http://schemas.microsoft.com/office/powerpoint/2010/main" val="552266052"/>
              </p:ext>
            </p:extLst>
          </p:nvPr>
        </p:nvGraphicFramePr>
        <p:xfrm>
          <a:off x="2637259" y="2328863"/>
          <a:ext cx="3590925" cy="536575"/>
        </p:xfrm>
        <a:graphic>
          <a:graphicData uri="http://schemas.openxmlformats.org/presentationml/2006/ole">
            <mc:AlternateContent xmlns:mc="http://schemas.openxmlformats.org/markup-compatibility/2006">
              <mc:Choice xmlns:v="urn:schemas-microsoft-com:vml" Requires="v">
                <p:oleObj spid="_x0000_s96071" name="Equation" r:id="rId13" imgW="1574640" imgH="266400" progId="Equation.DSMT4">
                  <p:embed/>
                </p:oleObj>
              </mc:Choice>
              <mc:Fallback>
                <p:oleObj name="Equation" r:id="rId13" imgW="1574640" imgH="266400" progId="Equation.DSMT4">
                  <p:embed/>
                  <p:pic>
                    <p:nvPicPr>
                      <p:cNvPr id="0" name=""/>
                      <p:cNvPicPr>
                        <a:picLocks noChangeAspect="1" noChangeArrowheads="1"/>
                      </p:cNvPicPr>
                      <p:nvPr/>
                    </p:nvPicPr>
                    <p:blipFill>
                      <a:blip r:embed="rId14"/>
                      <a:srcRect/>
                      <a:stretch>
                        <a:fillRect/>
                      </a:stretch>
                    </p:blipFill>
                    <p:spPr bwMode="auto">
                      <a:xfrm>
                        <a:off x="2637259" y="2328863"/>
                        <a:ext cx="3590925" cy="536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05523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5554"/>
                                        </p:tgtEl>
                                        <p:attrNameLst>
                                          <p:attrName>style.visibility</p:attrName>
                                        </p:attrNameLst>
                                      </p:cBhvr>
                                      <p:to>
                                        <p:strVal val="visible"/>
                                      </p:to>
                                    </p:set>
                                    <p:animEffect transition="in" filter="fade">
                                      <p:cBhvr>
                                        <p:cTn id="7" dur="500"/>
                                        <p:tgtEl>
                                          <p:spTgt spid="2355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5555"/>
                                        </p:tgtEl>
                                        <p:attrNameLst>
                                          <p:attrName>style.visibility</p:attrName>
                                        </p:attrNameLst>
                                      </p:cBhvr>
                                      <p:to>
                                        <p:strVal val="visible"/>
                                      </p:to>
                                    </p:set>
                                    <p:animEffect transition="in" filter="fade">
                                      <p:cBhvr>
                                        <p:cTn id="10" dur="500"/>
                                        <p:tgtEl>
                                          <p:spTgt spid="235555"/>
                                        </p:tgtEl>
                                      </p:cBhvr>
                                    </p:animEffect>
                                  </p:childTnLst>
                                </p:cTn>
                              </p:par>
                              <p:par>
                                <p:cTn id="11" presetID="10" presetClass="entr" presetSubtype="0" fill="hold" nodeType="withEffect">
                                  <p:stCondLst>
                                    <p:cond delay="0"/>
                                  </p:stCondLst>
                                  <p:childTnLst>
                                    <p:set>
                                      <p:cBhvr>
                                        <p:cTn id="12" dur="1" fill="hold">
                                          <p:stCondLst>
                                            <p:cond delay="0"/>
                                          </p:stCondLst>
                                        </p:cTn>
                                        <p:tgtEl>
                                          <p:spTgt spid="235581"/>
                                        </p:tgtEl>
                                        <p:attrNameLst>
                                          <p:attrName>style.visibility</p:attrName>
                                        </p:attrNameLst>
                                      </p:cBhvr>
                                      <p:to>
                                        <p:strVal val="visible"/>
                                      </p:to>
                                    </p:set>
                                    <p:animEffect transition="in" filter="fade">
                                      <p:cBhvr>
                                        <p:cTn id="13" dur="500"/>
                                        <p:tgtEl>
                                          <p:spTgt spid="235581"/>
                                        </p:tgtEl>
                                      </p:cBhvr>
                                    </p:animEffect>
                                  </p:childTnLst>
                                </p:cTn>
                              </p:par>
                              <p:par>
                                <p:cTn id="14" presetID="10" presetClass="entr" presetSubtype="0" fill="hold" nodeType="withEffect">
                                  <p:stCondLst>
                                    <p:cond delay="0"/>
                                  </p:stCondLst>
                                  <p:childTnLst>
                                    <p:set>
                                      <p:cBhvr>
                                        <p:cTn id="15" dur="1" fill="hold">
                                          <p:stCondLst>
                                            <p:cond delay="0"/>
                                          </p:stCondLst>
                                        </p:cTn>
                                        <p:tgtEl>
                                          <p:spTgt spid="235580"/>
                                        </p:tgtEl>
                                        <p:attrNameLst>
                                          <p:attrName>style.visibility</p:attrName>
                                        </p:attrNameLst>
                                      </p:cBhvr>
                                      <p:to>
                                        <p:strVal val="visible"/>
                                      </p:to>
                                    </p:set>
                                    <p:animEffect transition="in" filter="fade">
                                      <p:cBhvr>
                                        <p:cTn id="16" dur="500"/>
                                        <p:tgtEl>
                                          <p:spTgt spid="23558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5585"/>
                                        </p:tgtEl>
                                        <p:attrNameLst>
                                          <p:attrName>style.visibility</p:attrName>
                                        </p:attrNameLst>
                                      </p:cBhvr>
                                      <p:to>
                                        <p:strVal val="visible"/>
                                      </p:to>
                                    </p:set>
                                    <p:animEffect transition="in" filter="fade">
                                      <p:cBhvr>
                                        <p:cTn id="19" dur="500"/>
                                        <p:tgtEl>
                                          <p:spTgt spid="23558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5587"/>
                                        </p:tgtEl>
                                        <p:attrNameLst>
                                          <p:attrName>style.visibility</p:attrName>
                                        </p:attrNameLst>
                                      </p:cBhvr>
                                      <p:to>
                                        <p:strVal val="visible"/>
                                      </p:to>
                                    </p:set>
                                    <p:animEffect transition="in" filter="fade">
                                      <p:cBhvr>
                                        <p:cTn id="22" dur="500"/>
                                        <p:tgtEl>
                                          <p:spTgt spid="235587"/>
                                        </p:tgtEl>
                                      </p:cBhvr>
                                    </p:animEffect>
                                  </p:childTnLst>
                                </p:cTn>
                              </p:par>
                              <p:par>
                                <p:cTn id="23" presetID="10" presetClass="entr" presetSubtype="0" fill="hold" nodeType="withEffect">
                                  <p:stCondLst>
                                    <p:cond delay="0"/>
                                  </p:stCondLst>
                                  <p:childTnLst>
                                    <p:set>
                                      <p:cBhvr>
                                        <p:cTn id="24" dur="1" fill="hold">
                                          <p:stCondLst>
                                            <p:cond delay="0"/>
                                          </p:stCondLst>
                                        </p:cTn>
                                        <p:tgtEl>
                                          <p:spTgt spid="235594"/>
                                        </p:tgtEl>
                                        <p:attrNameLst>
                                          <p:attrName>style.visibility</p:attrName>
                                        </p:attrNameLst>
                                      </p:cBhvr>
                                      <p:to>
                                        <p:strVal val="visible"/>
                                      </p:to>
                                    </p:set>
                                    <p:animEffect transition="in" filter="fade">
                                      <p:cBhvr>
                                        <p:cTn id="25" dur="500"/>
                                        <p:tgtEl>
                                          <p:spTgt spid="235594"/>
                                        </p:tgtEl>
                                      </p:cBhvr>
                                    </p:animEffect>
                                  </p:childTnLst>
                                </p:cTn>
                              </p:par>
                              <p:par>
                                <p:cTn id="26" presetID="10" presetClass="entr" presetSubtype="0" fill="hold" nodeType="withEffect">
                                  <p:stCondLst>
                                    <p:cond delay="0"/>
                                  </p:stCondLst>
                                  <p:childTnLst>
                                    <p:set>
                                      <p:cBhvr>
                                        <p:cTn id="27" dur="1" fill="hold">
                                          <p:stCondLst>
                                            <p:cond delay="0"/>
                                          </p:stCondLst>
                                        </p:cTn>
                                        <p:tgtEl>
                                          <p:spTgt spid="235593"/>
                                        </p:tgtEl>
                                        <p:attrNameLst>
                                          <p:attrName>style.visibility</p:attrName>
                                        </p:attrNameLst>
                                      </p:cBhvr>
                                      <p:to>
                                        <p:strVal val="visible"/>
                                      </p:to>
                                    </p:set>
                                    <p:animEffect transition="in" filter="fade">
                                      <p:cBhvr>
                                        <p:cTn id="28" dur="500"/>
                                        <p:tgtEl>
                                          <p:spTgt spid="235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4" grpId="0"/>
      <p:bldP spid="235555" grpId="0"/>
      <p:bldP spid="235585" grpId="0"/>
      <p:bldP spid="23558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44" name="Rectangle 28"/>
          <p:cNvSpPr>
            <a:spLocks noChangeArrowheads="1"/>
          </p:cNvSpPr>
          <p:nvPr/>
        </p:nvSpPr>
        <p:spPr bwMode="auto">
          <a:xfrm>
            <a:off x="427038" y="412106"/>
            <a:ext cx="827662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b="1" dirty="0">
                <a:solidFill>
                  <a:srgbClr val="FF0000"/>
                </a:solidFill>
                <a:latin typeface="Times New Roman" panose="02020603050405020304" pitchFamily="18" charset="0"/>
              </a:rPr>
              <a:t>对</a:t>
            </a:r>
            <a:r>
              <a:rPr lang="el-GR" altLang="zh-CN" sz="2400" b="1" i="1" dirty="0" smtClean="0">
                <a:solidFill>
                  <a:srgbClr val="FF0000"/>
                </a:solidFill>
                <a:latin typeface="Times New Roman" panose="02020603050405020304" pitchFamily="18" charset="0"/>
              </a:rPr>
              <a:t>ω</a:t>
            </a:r>
            <a:r>
              <a:rPr lang="el-GR" altLang="zh-CN" sz="2400" b="1" baseline="-25000" dirty="0" smtClean="0">
                <a:solidFill>
                  <a:srgbClr val="FF0000"/>
                </a:solidFill>
                <a:latin typeface="Times New Roman" panose="02020603050405020304" pitchFamily="18" charset="0"/>
              </a:rPr>
              <a:t>2</a:t>
            </a:r>
            <a:r>
              <a:rPr lang="zh-CN" altLang="en-US" sz="2400" b="1" dirty="0">
                <a:solidFill>
                  <a:srgbClr val="FF0000"/>
                </a:solidFill>
                <a:latin typeface="Times New Roman" panose="02020603050405020304" pitchFamily="18" charset="0"/>
              </a:rPr>
              <a:t>的</a:t>
            </a:r>
            <a:r>
              <a:rPr lang="en-US" altLang="zh-CN" sz="2400" i="1" dirty="0">
                <a:solidFill>
                  <a:srgbClr val="000000"/>
                </a:solidFill>
                <a:latin typeface="Times New Roman" panose="02020603050405020304" pitchFamily="18" charset="0"/>
              </a:rPr>
              <a:t>q</a:t>
            </a:r>
            <a:r>
              <a:rPr lang="zh-CN" altLang="en-US" sz="2400" dirty="0">
                <a:solidFill>
                  <a:srgbClr val="000000"/>
                </a:solidFill>
                <a:latin typeface="Times New Roman" panose="02020603050405020304" pitchFamily="18" charset="0"/>
              </a:rPr>
              <a:t>个增广模式乘以（－</a:t>
            </a:r>
            <a:r>
              <a:rPr lang="en-US" altLang="zh-CN" sz="2400" dirty="0">
                <a:solidFill>
                  <a:srgbClr val="000000"/>
                </a:solidFill>
                <a:latin typeface="Times New Roman" panose="02020603050405020304" pitchFamily="18" charset="0"/>
              </a:rPr>
              <a:t>1</a:t>
            </a:r>
            <a:r>
              <a:rPr lang="zh-CN" altLang="en-US" sz="2400" dirty="0" smtClean="0">
                <a:solidFill>
                  <a:srgbClr val="000000"/>
                </a:solidFill>
                <a:latin typeface="Times New Roman" panose="02020603050405020304" pitchFamily="18" charset="0"/>
              </a:rPr>
              <a:t>），则要求增广权矢量满足： </a:t>
            </a:r>
            <a:endParaRPr lang="zh-CN" altLang="en-US" sz="2400" dirty="0">
              <a:solidFill>
                <a:srgbClr val="000000"/>
              </a:solidFill>
              <a:latin typeface="Times New Roman" panose="02020603050405020304" pitchFamily="18" charset="0"/>
            </a:endParaRPr>
          </a:p>
        </p:txBody>
      </p:sp>
      <p:grpSp>
        <p:nvGrpSpPr>
          <p:cNvPr id="290850" name="Group 34"/>
          <p:cNvGrpSpPr>
            <a:grpSpLocks/>
          </p:cNvGrpSpPr>
          <p:nvPr/>
        </p:nvGrpSpPr>
        <p:grpSpPr bwMode="auto">
          <a:xfrm>
            <a:off x="1435100" y="1065213"/>
            <a:ext cx="5257800" cy="965200"/>
            <a:chOff x="904" y="671"/>
            <a:chExt cx="3312" cy="608"/>
          </a:xfrm>
        </p:grpSpPr>
        <p:graphicFrame>
          <p:nvGraphicFramePr>
            <p:cNvPr id="290846" name="Object 30"/>
            <p:cNvGraphicFramePr>
              <a:graphicFrameLocks noChangeAspect="1"/>
            </p:cNvGraphicFramePr>
            <p:nvPr/>
          </p:nvGraphicFramePr>
          <p:xfrm>
            <a:off x="904" y="847"/>
            <a:ext cx="783" cy="256"/>
          </p:xfrm>
          <a:graphic>
            <a:graphicData uri="http://schemas.openxmlformats.org/presentationml/2006/ole">
              <mc:AlternateContent xmlns:mc="http://schemas.openxmlformats.org/markup-compatibility/2006">
                <mc:Choice xmlns:v="urn:schemas-microsoft-com:vml" Requires="v">
                  <p:oleObj spid="_x0000_s96550" name="公式" r:id="rId3" imgW="622030" imgH="203112" progId="Equation.3">
                    <p:embed/>
                  </p:oleObj>
                </mc:Choice>
                <mc:Fallback>
                  <p:oleObj name="公式" r:id="rId3" imgW="622030"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 y="847"/>
                          <a:ext cx="783" cy="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0845" name="Object 29"/>
            <p:cNvGraphicFramePr>
              <a:graphicFrameLocks noChangeAspect="1"/>
            </p:cNvGraphicFramePr>
            <p:nvPr/>
          </p:nvGraphicFramePr>
          <p:xfrm>
            <a:off x="2201" y="671"/>
            <a:ext cx="2015" cy="608"/>
          </p:xfrm>
          <a:graphic>
            <a:graphicData uri="http://schemas.openxmlformats.org/presentationml/2006/ole">
              <mc:AlternateContent xmlns:mc="http://schemas.openxmlformats.org/markup-compatibility/2006">
                <mc:Choice xmlns:v="urn:schemas-microsoft-com:vml" Requires="v">
                  <p:oleObj spid="_x0000_s96551" name="公式" r:id="rId5" imgW="1600200" imgH="482600" progId="Equation.3">
                    <p:embed/>
                  </p:oleObj>
                </mc:Choice>
                <mc:Fallback>
                  <p:oleObj name="公式" r:id="rId5" imgW="1600200" imgH="482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1" y="671"/>
                          <a:ext cx="2015" cy="6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0848" name="Rectangle 32"/>
            <p:cNvSpPr>
              <a:spLocks noChangeArrowheads="1"/>
            </p:cNvSpPr>
            <p:nvPr/>
          </p:nvSpPr>
          <p:spPr bwMode="auto">
            <a:xfrm>
              <a:off x="1681" y="831"/>
              <a:ext cx="59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en-US" altLang="zh-CN" sz="2400">
                  <a:solidFill>
                    <a:srgbClr val="000000"/>
                  </a:solidFill>
                  <a:latin typeface="Times New Roman" panose="02020603050405020304" pitchFamily="18" charset="0"/>
                </a:rPr>
                <a:t>, </a:t>
              </a:r>
              <a:r>
                <a:rPr lang="zh-CN" altLang="en-US" sz="2400">
                  <a:solidFill>
                    <a:srgbClr val="000000"/>
                  </a:solidFill>
                  <a:latin typeface="Times New Roman" panose="02020603050405020304" pitchFamily="18" charset="0"/>
                  <a:cs typeface="Times New Roman" panose="02020603050405020304" pitchFamily="18" charset="0"/>
                </a:rPr>
                <a:t>其中</a:t>
              </a:r>
              <a:endParaRPr lang="zh-CN" altLang="en-US" sz="2400">
                <a:solidFill>
                  <a:srgbClr val="000000"/>
                </a:solidFill>
                <a:latin typeface="Times New Roman" panose="02020603050405020304" pitchFamily="18" charset="0"/>
              </a:endParaRPr>
            </a:p>
          </p:txBody>
        </p:sp>
      </p:grpSp>
      <p:sp>
        <p:nvSpPr>
          <p:cNvPr id="290851" name="Rectangle 35"/>
          <p:cNvSpPr>
            <a:spLocks noChangeArrowheads="1"/>
          </p:cNvSpPr>
          <p:nvPr/>
        </p:nvSpPr>
        <p:spPr bwMode="auto">
          <a:xfrm>
            <a:off x="487363" y="2034531"/>
            <a:ext cx="4031873"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dirty="0" smtClean="0">
                <a:latin typeface="Times New Roman" panose="02020603050405020304" pitchFamily="18" charset="0"/>
              </a:rPr>
              <a:t>这就是 </a:t>
            </a:r>
            <a:r>
              <a:rPr lang="zh-CN" altLang="en-US" sz="2400" dirty="0" smtClean="0">
                <a:solidFill>
                  <a:srgbClr val="C00000"/>
                </a:solidFill>
                <a:latin typeface="Times New Roman" panose="02020603050405020304" pitchFamily="18" charset="0"/>
              </a:rPr>
              <a:t>样本的符号规范化</a:t>
            </a:r>
            <a:r>
              <a:rPr lang="zh-CN" altLang="en-US" sz="2400" dirty="0" smtClean="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p:txBody>
      </p:sp>
      <p:sp>
        <p:nvSpPr>
          <p:cNvPr id="290855" name="Rectangle 39"/>
          <p:cNvSpPr>
            <a:spLocks noChangeArrowheads="1"/>
          </p:cNvSpPr>
          <p:nvPr/>
        </p:nvSpPr>
        <p:spPr bwMode="auto">
          <a:xfrm>
            <a:off x="467544" y="3017694"/>
            <a:ext cx="8496944" cy="96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a:lnSpc>
                <a:spcPct val="125000"/>
              </a:lnSpc>
            </a:pPr>
            <a:r>
              <a:rPr lang="zh-CN" altLang="en-US" sz="2400" dirty="0">
                <a:solidFill>
                  <a:srgbClr val="000000"/>
                </a:solidFill>
                <a:latin typeface="Times New Roman" panose="02020603050405020304" pitchFamily="18" charset="0"/>
              </a:rPr>
              <a:t>对每个已知的</a:t>
            </a:r>
            <a:r>
              <a:rPr lang="en-US" altLang="zh-CN" sz="2400" i="1" dirty="0">
                <a:solidFill>
                  <a:srgbClr val="000000"/>
                </a:solidFill>
                <a:latin typeface="Times New Roman" panose="02020603050405020304" pitchFamily="18" charset="0"/>
              </a:rPr>
              <a:t>X</a:t>
            </a:r>
            <a:r>
              <a:rPr lang="zh-CN" altLang="en-US" sz="2400" dirty="0">
                <a:solidFill>
                  <a:srgbClr val="000000"/>
                </a:solidFill>
                <a:latin typeface="Times New Roman" panose="02020603050405020304" pitchFamily="18" charset="0"/>
              </a:rPr>
              <a:t>，</a:t>
            </a:r>
            <a:r>
              <a:rPr lang="en-US" altLang="zh-CN" sz="2400" i="1" dirty="0">
                <a:solidFill>
                  <a:srgbClr val="000000"/>
                </a:solidFill>
                <a:latin typeface="Times New Roman" panose="02020603050405020304" pitchFamily="18" charset="0"/>
              </a:rPr>
              <a:t>d</a:t>
            </a:r>
            <a:r>
              <a:rPr lang="en-US" altLang="zh-CN" sz="2400"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X</a:t>
            </a:r>
            <a:r>
              <a:rPr lang="en-US" altLang="zh-CN" sz="2400" dirty="0">
                <a:solidFill>
                  <a:srgbClr val="000000"/>
                </a:solidFill>
                <a:latin typeface="Times New Roman" panose="02020603050405020304" pitchFamily="18" charset="0"/>
              </a:rPr>
              <a:t>)=0</a:t>
            </a:r>
            <a:r>
              <a:rPr lang="zh-CN" altLang="en-US" sz="2400" dirty="0">
                <a:solidFill>
                  <a:srgbClr val="000000"/>
                </a:solidFill>
                <a:latin typeface="Times New Roman" panose="02020603050405020304" pitchFamily="18" charset="0"/>
              </a:rPr>
              <a:t>在权空间确定一个</a:t>
            </a:r>
            <a:r>
              <a:rPr lang="zh-CN" altLang="en-US" sz="2400" dirty="0" smtClean="0">
                <a:solidFill>
                  <a:srgbClr val="000000"/>
                </a:solidFill>
                <a:latin typeface="Times New Roman" panose="02020603050405020304" pitchFamily="18" charset="0"/>
              </a:rPr>
              <a:t>超平面</a:t>
            </a:r>
            <a:r>
              <a:rPr lang="zh-CN" altLang="en-US" sz="2400" dirty="0">
                <a:solidFill>
                  <a:srgbClr val="000000"/>
                </a:solidFill>
                <a:latin typeface="Times New Roman" panose="02020603050405020304" pitchFamily="18" charset="0"/>
              </a:rPr>
              <a:t>；</a:t>
            </a:r>
            <a:r>
              <a:rPr lang="zh-CN" altLang="en-US" sz="2400" dirty="0" smtClean="0">
                <a:solidFill>
                  <a:srgbClr val="000000"/>
                </a:solidFill>
                <a:latin typeface="Times New Roman" panose="02020603050405020304" pitchFamily="18" charset="0"/>
              </a:rPr>
              <a:t>共</a:t>
            </a:r>
            <a:r>
              <a:rPr lang="en-US" altLang="zh-CN" sz="2400" dirty="0">
                <a:solidFill>
                  <a:srgbClr val="000000"/>
                </a:solidFill>
                <a:latin typeface="Times New Roman" panose="02020603050405020304" pitchFamily="18" charset="0"/>
              </a:rPr>
              <a:t>(</a:t>
            </a:r>
            <a:r>
              <a:rPr lang="en-US" altLang="zh-CN" sz="2400" i="1" dirty="0" err="1">
                <a:solidFill>
                  <a:srgbClr val="000000"/>
                </a:solidFill>
                <a:latin typeface="Times New Roman" panose="02020603050405020304" pitchFamily="18" charset="0"/>
              </a:rPr>
              <a:t>p</a:t>
            </a:r>
            <a:r>
              <a:rPr lang="en-US" altLang="zh-CN" sz="2400" dirty="0" err="1">
                <a:solidFill>
                  <a:srgbClr val="000000"/>
                </a:solidFill>
                <a:latin typeface="Times New Roman" panose="02020603050405020304" pitchFamily="18" charset="0"/>
              </a:rPr>
              <a:t>+</a:t>
            </a:r>
            <a:r>
              <a:rPr lang="en-US" altLang="zh-CN" sz="2400" i="1" dirty="0" err="1">
                <a:solidFill>
                  <a:srgbClr val="000000"/>
                </a:solidFill>
                <a:latin typeface="Times New Roman" panose="02020603050405020304" pitchFamily="18" charset="0"/>
              </a:rPr>
              <a:t>q</a:t>
            </a:r>
            <a:r>
              <a:rPr lang="en-US" altLang="zh-CN" sz="2400" dirty="0" smtClean="0">
                <a:solidFill>
                  <a:srgbClr val="000000"/>
                </a:solidFill>
                <a:latin typeface="Times New Roman" panose="02020603050405020304" pitchFamily="18" charset="0"/>
              </a:rPr>
              <a:t>)</a:t>
            </a:r>
            <a:r>
              <a:rPr lang="zh-CN" altLang="en-US" sz="2400" dirty="0" smtClean="0">
                <a:solidFill>
                  <a:srgbClr val="000000"/>
                </a:solidFill>
                <a:latin typeface="Times New Roman" panose="02020603050405020304" pitchFamily="18" charset="0"/>
              </a:rPr>
              <a:t>，</a:t>
            </a:r>
            <a:r>
              <a:rPr lang="zh-CN" altLang="en-US" sz="2400" dirty="0" smtClean="0">
                <a:solidFill>
                  <a:srgbClr val="FF0000"/>
                </a:solidFill>
                <a:latin typeface="Times New Roman" panose="02020603050405020304" pitchFamily="18" charset="0"/>
              </a:rPr>
              <a:t>所有样本都落在这些超平面的正侧</a:t>
            </a:r>
            <a:r>
              <a:rPr lang="zh-CN" altLang="en-US" sz="2400" dirty="0" smtClean="0">
                <a:solidFill>
                  <a:srgbClr val="000000"/>
                </a:solidFill>
                <a:latin typeface="Times New Roman" panose="02020603050405020304" pitchFamily="18" charset="0"/>
              </a:rPr>
              <a:t>！ </a:t>
            </a:r>
            <a:endParaRPr lang="zh-CN" altLang="en-US" sz="2400" dirty="0">
              <a:solidFill>
                <a:srgbClr val="000000"/>
              </a:solidFill>
              <a:latin typeface="Times New Roman" panose="02020603050405020304" pitchFamily="18" charset="0"/>
            </a:endParaRPr>
          </a:p>
        </p:txBody>
      </p:sp>
      <p:sp>
        <p:nvSpPr>
          <p:cNvPr id="290856" name="Rectangle 40"/>
          <p:cNvSpPr>
            <a:spLocks noChangeArrowheads="1"/>
          </p:cNvSpPr>
          <p:nvPr/>
        </p:nvSpPr>
        <p:spPr bwMode="auto">
          <a:xfrm>
            <a:off x="323528" y="3960346"/>
            <a:ext cx="8680581" cy="24929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30000"/>
              </a:lnSpc>
            </a:pPr>
            <a:r>
              <a:rPr lang="en-US" altLang="zh-CN" sz="2400" dirty="0">
                <a:solidFill>
                  <a:srgbClr val="000000"/>
                </a:solidFill>
                <a:latin typeface="Times New Roman" panose="02020603050405020304" pitchFamily="18" charset="0"/>
              </a:rPr>
              <a:t>   </a:t>
            </a:r>
            <a:r>
              <a:rPr lang="en-US" altLang="zh-CN" sz="2400" dirty="0" smtClean="0">
                <a:solidFill>
                  <a:srgbClr val="000000"/>
                </a:solidFill>
                <a:latin typeface="Times New Roman" panose="02020603050405020304" pitchFamily="18" charset="0"/>
              </a:rPr>
              <a:t>  </a:t>
            </a:r>
            <a:r>
              <a:rPr lang="zh-CN" altLang="en-US" sz="2400" dirty="0" smtClean="0">
                <a:solidFill>
                  <a:srgbClr val="000000"/>
                </a:solidFill>
                <a:latin typeface="Times New Roman" panose="02020603050405020304" pitchFamily="18" charset="0"/>
              </a:rPr>
              <a:t>因此，</a:t>
            </a:r>
            <a:r>
              <a:rPr lang="zh-CN" altLang="el-GR" sz="2400" dirty="0" smtClean="0">
                <a:solidFill>
                  <a:srgbClr val="000000"/>
                </a:solidFill>
                <a:latin typeface="Times New Roman" panose="02020603050405020304" pitchFamily="18" charset="0"/>
              </a:rPr>
              <a:t>在</a:t>
            </a:r>
            <a:r>
              <a:rPr lang="zh-CN" altLang="el-GR" sz="2400" dirty="0">
                <a:solidFill>
                  <a:srgbClr val="000000"/>
                </a:solidFill>
                <a:latin typeface="Times New Roman" panose="02020603050405020304" pitchFamily="18" charset="0"/>
              </a:rPr>
              <a:t>权空间</a:t>
            </a:r>
            <a:r>
              <a:rPr lang="zh-CN" altLang="en-US" sz="2400" dirty="0">
                <a:solidFill>
                  <a:srgbClr val="000000"/>
                </a:solidFill>
                <a:latin typeface="Times New Roman" panose="02020603050405020304" pitchFamily="18" charset="0"/>
              </a:rPr>
              <a:t>中</a:t>
            </a:r>
            <a:r>
              <a:rPr lang="zh-CN" altLang="en-US" sz="2400" dirty="0" smtClean="0">
                <a:solidFill>
                  <a:srgbClr val="000000"/>
                </a:solidFill>
                <a:latin typeface="Times New Roman" panose="02020603050405020304" pitchFamily="18" charset="0"/>
              </a:rPr>
              <a:t>寻找权向量</a:t>
            </a:r>
            <a:r>
              <a:rPr lang="en-US" altLang="zh-CN" sz="2400" b="1" i="1" dirty="0" smtClean="0">
                <a:solidFill>
                  <a:srgbClr val="000000"/>
                </a:solidFill>
                <a:latin typeface="Times New Roman" panose="02020603050405020304" pitchFamily="18" charset="0"/>
              </a:rPr>
              <a:t>W</a:t>
            </a:r>
            <a:r>
              <a:rPr lang="zh-CN" altLang="en-US" sz="2400" b="1" dirty="0" smtClean="0">
                <a:solidFill>
                  <a:srgbClr val="000000"/>
                </a:solidFill>
                <a:latin typeface="Times New Roman" panose="02020603050405020304" pitchFamily="18" charset="0"/>
              </a:rPr>
              <a:t>，</a:t>
            </a:r>
            <a:r>
              <a:rPr lang="zh-CN" altLang="en-US" sz="2400" dirty="0" smtClean="0">
                <a:solidFill>
                  <a:srgbClr val="000000"/>
                </a:solidFill>
                <a:latin typeface="Times New Roman" panose="02020603050405020304" pitchFamily="18" charset="0"/>
              </a:rPr>
              <a:t>使</a:t>
            </a:r>
            <a:r>
              <a:rPr lang="zh-CN" altLang="en-US" sz="2400" dirty="0">
                <a:solidFill>
                  <a:srgbClr val="000000"/>
                </a:solidFill>
                <a:latin typeface="Times New Roman" panose="02020603050405020304" pitchFamily="18" charset="0"/>
              </a:rPr>
              <a:t>判别函数</a:t>
            </a:r>
            <a:r>
              <a:rPr lang="en-US" altLang="zh-CN" sz="2400" i="1" dirty="0">
                <a:solidFill>
                  <a:srgbClr val="000000"/>
                </a:solidFill>
                <a:latin typeface="Times New Roman" panose="02020603050405020304" pitchFamily="18" charset="0"/>
              </a:rPr>
              <a:t>d</a:t>
            </a:r>
            <a:r>
              <a:rPr lang="en-US" altLang="zh-CN" sz="2400"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X</a:t>
            </a:r>
            <a:r>
              <a:rPr lang="en-US" altLang="zh-CN"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能把</a:t>
            </a:r>
            <a:r>
              <a:rPr lang="el-GR" altLang="zh-CN" sz="2400" i="1" dirty="0">
                <a:solidFill>
                  <a:srgbClr val="000000"/>
                </a:solidFill>
                <a:latin typeface="Times New Roman" panose="02020603050405020304" pitchFamily="18" charset="0"/>
              </a:rPr>
              <a:t>ω</a:t>
            </a:r>
            <a:r>
              <a:rPr lang="el-GR" altLang="zh-CN" sz="2400" baseline="-25000" dirty="0">
                <a:solidFill>
                  <a:srgbClr val="000000"/>
                </a:solidFill>
                <a:latin typeface="Times New Roman" panose="02020603050405020304" pitchFamily="18" charset="0"/>
              </a:rPr>
              <a:t>1</a:t>
            </a:r>
            <a:r>
              <a:rPr lang="zh-CN" altLang="el-GR" sz="2400" dirty="0" smtClean="0">
                <a:solidFill>
                  <a:srgbClr val="000000"/>
                </a:solidFill>
                <a:latin typeface="Times New Roman" panose="02020603050405020304" pitchFamily="18" charset="0"/>
              </a:rPr>
              <a:t>类</a:t>
            </a:r>
            <a:endParaRPr lang="en-US" altLang="zh-CN" sz="2400" dirty="0" smtClean="0">
              <a:solidFill>
                <a:srgbClr val="000000"/>
              </a:solidFill>
              <a:latin typeface="Times New Roman" panose="02020603050405020304" pitchFamily="18" charset="0"/>
            </a:endParaRPr>
          </a:p>
          <a:p>
            <a:pPr>
              <a:lnSpc>
                <a:spcPct val="130000"/>
              </a:lnSpc>
            </a:pPr>
            <a:r>
              <a:rPr lang="zh-CN" altLang="el-GR" sz="2400" dirty="0" smtClean="0">
                <a:solidFill>
                  <a:srgbClr val="000000"/>
                </a:solidFill>
                <a:latin typeface="Times New Roman" panose="02020603050405020304" pitchFamily="18" charset="0"/>
              </a:rPr>
              <a:t>和</a:t>
            </a:r>
            <a:r>
              <a:rPr lang="el-GR" altLang="zh-CN" sz="2400" i="1" dirty="0">
                <a:solidFill>
                  <a:srgbClr val="000000"/>
                </a:solidFill>
                <a:latin typeface="Times New Roman" panose="02020603050405020304" pitchFamily="18" charset="0"/>
              </a:rPr>
              <a:t>ω</a:t>
            </a:r>
            <a:r>
              <a:rPr lang="el-GR" altLang="zh-CN" sz="2400" baseline="-25000" dirty="0">
                <a:solidFill>
                  <a:srgbClr val="000000"/>
                </a:solidFill>
                <a:latin typeface="Times New Roman" panose="02020603050405020304" pitchFamily="18" charset="0"/>
              </a:rPr>
              <a:t>2</a:t>
            </a:r>
            <a:r>
              <a:rPr lang="zh-CN" altLang="el-GR" sz="2400" dirty="0" smtClean="0">
                <a:solidFill>
                  <a:srgbClr val="000000"/>
                </a:solidFill>
                <a:latin typeface="Times New Roman" panose="02020603050405020304" pitchFamily="18" charset="0"/>
              </a:rPr>
              <a:t>类分开，</a:t>
            </a:r>
            <a:r>
              <a:rPr lang="zh-CN" altLang="en-US" sz="2400" dirty="0" smtClean="0">
                <a:solidFill>
                  <a:srgbClr val="000000"/>
                </a:solidFill>
                <a:latin typeface="Times New Roman" panose="02020603050405020304" pitchFamily="18" charset="0"/>
              </a:rPr>
              <a:t>这样的</a:t>
            </a:r>
            <a:r>
              <a:rPr lang="zh-CN" altLang="el-GR" sz="2400" dirty="0" smtClean="0">
                <a:solidFill>
                  <a:srgbClr val="000000"/>
                </a:solidFill>
                <a:latin typeface="Times New Roman" panose="02020603050405020304" pitchFamily="18" charset="0"/>
              </a:rPr>
              <a:t>权向量，</a:t>
            </a:r>
            <a:r>
              <a:rPr lang="zh-CN" altLang="en-US" sz="2400" dirty="0" smtClean="0">
                <a:solidFill>
                  <a:srgbClr val="000000"/>
                </a:solidFill>
                <a:latin typeface="Times New Roman" panose="02020603050405020304" pitchFamily="18" charset="0"/>
              </a:rPr>
              <a:t>必定</a:t>
            </a:r>
            <a:r>
              <a:rPr lang="zh-CN" altLang="el-GR" sz="2400" dirty="0" smtClean="0">
                <a:solidFill>
                  <a:srgbClr val="000000"/>
                </a:solidFill>
                <a:latin typeface="Times New Roman" panose="02020603050405020304" pitchFamily="18" charset="0"/>
              </a:rPr>
              <a:t>在</a:t>
            </a:r>
            <a:r>
              <a:rPr lang="zh-CN" altLang="el-GR" sz="2400" dirty="0">
                <a:solidFill>
                  <a:srgbClr val="000000"/>
                </a:solidFill>
                <a:latin typeface="Times New Roman" panose="02020603050405020304" pitchFamily="18" charset="0"/>
              </a:rPr>
              <a:t>（</a:t>
            </a:r>
            <a:r>
              <a:rPr lang="en-US" altLang="zh-CN" sz="2400" i="1" dirty="0" err="1">
                <a:solidFill>
                  <a:srgbClr val="000000"/>
                </a:solidFill>
                <a:latin typeface="Times New Roman" panose="02020603050405020304" pitchFamily="18" charset="0"/>
              </a:rPr>
              <a:t>p</a:t>
            </a:r>
            <a:r>
              <a:rPr lang="en-US" altLang="zh-CN" sz="2400" dirty="0" err="1">
                <a:solidFill>
                  <a:srgbClr val="000000"/>
                </a:solidFill>
                <a:latin typeface="Times New Roman" panose="02020603050405020304" pitchFamily="18" charset="0"/>
              </a:rPr>
              <a:t>+</a:t>
            </a:r>
            <a:r>
              <a:rPr lang="en-US" altLang="zh-CN" sz="2400" i="1" dirty="0" err="1">
                <a:solidFill>
                  <a:srgbClr val="000000"/>
                </a:solidFill>
                <a:latin typeface="Times New Roman" panose="02020603050405020304" pitchFamily="18" charset="0"/>
              </a:rPr>
              <a:t>q</a:t>
            </a:r>
            <a:r>
              <a:rPr lang="zh-CN" altLang="en-US" sz="2400" dirty="0">
                <a:solidFill>
                  <a:srgbClr val="000000"/>
                </a:solidFill>
                <a:latin typeface="Times New Roman" panose="02020603050405020304" pitchFamily="18" charset="0"/>
              </a:rPr>
              <a:t>）个超平面的正侧</a:t>
            </a:r>
            <a:r>
              <a:rPr lang="zh-CN" altLang="en-US" sz="2400" dirty="0" smtClean="0">
                <a:solidFill>
                  <a:srgbClr val="000000"/>
                </a:solidFill>
                <a:latin typeface="Times New Roman" panose="02020603050405020304" pitchFamily="18" charset="0"/>
              </a:rPr>
              <a:t>的</a:t>
            </a:r>
            <a:endParaRPr lang="en-US" altLang="zh-CN" sz="2400" dirty="0" smtClean="0">
              <a:solidFill>
                <a:srgbClr val="000000"/>
              </a:solidFill>
              <a:latin typeface="Times New Roman" panose="02020603050405020304" pitchFamily="18" charset="0"/>
            </a:endParaRPr>
          </a:p>
          <a:p>
            <a:pPr>
              <a:lnSpc>
                <a:spcPct val="130000"/>
              </a:lnSpc>
            </a:pPr>
            <a:r>
              <a:rPr lang="zh-CN" altLang="en-US" sz="2400" dirty="0" smtClean="0">
                <a:solidFill>
                  <a:srgbClr val="000000"/>
                </a:solidFill>
                <a:latin typeface="Times New Roman" panose="02020603050405020304" pitchFamily="18" charset="0"/>
              </a:rPr>
              <a:t>交迭区域里</a:t>
            </a:r>
            <a:r>
              <a:rPr lang="en-US" altLang="zh-CN" sz="2400" dirty="0" smtClean="0">
                <a:solidFill>
                  <a:srgbClr val="000000"/>
                </a:solidFill>
                <a:latin typeface="Times New Roman" panose="02020603050405020304" pitchFamily="18" charset="0"/>
              </a:rPr>
              <a:t>——</a:t>
            </a:r>
            <a:r>
              <a:rPr lang="zh-CN" altLang="en-US" sz="2400" dirty="0" smtClean="0">
                <a:solidFill>
                  <a:srgbClr val="000000"/>
                </a:solidFill>
                <a:latin typeface="Times New Roman" panose="02020603050405020304" pitchFamily="18" charset="0"/>
              </a:rPr>
              <a:t>这个区域就称为</a:t>
            </a:r>
            <a:r>
              <a:rPr lang="zh-CN" altLang="en-US" sz="2400" b="1" dirty="0" smtClean="0">
                <a:solidFill>
                  <a:srgbClr val="0000FF"/>
                </a:solidFill>
                <a:latin typeface="Times New Roman" panose="02020603050405020304" pitchFamily="18" charset="0"/>
              </a:rPr>
              <a:t>解区、解空间</a:t>
            </a:r>
            <a:r>
              <a:rPr lang="zh-CN" altLang="en-US" sz="2400" dirty="0" smtClean="0">
                <a:solidFill>
                  <a:srgbClr val="000000"/>
                </a:solidFill>
                <a:latin typeface="Times New Roman" panose="02020603050405020304" pitchFamily="18" charset="0"/>
              </a:rPr>
              <a:t>。 </a:t>
            </a:r>
            <a:endParaRPr lang="en-US" altLang="zh-CN" sz="2400" dirty="0" smtClean="0">
              <a:solidFill>
                <a:srgbClr val="000000"/>
              </a:solidFill>
              <a:latin typeface="Times New Roman" panose="02020603050405020304" pitchFamily="18" charset="0"/>
            </a:endParaRPr>
          </a:p>
          <a:p>
            <a:pPr>
              <a:lnSpc>
                <a:spcPct val="130000"/>
              </a:lnSpc>
            </a:pPr>
            <a:r>
              <a:rPr lang="en-US" altLang="zh-CN" sz="2400" dirty="0">
                <a:solidFill>
                  <a:srgbClr val="000000"/>
                </a:solidFill>
                <a:latin typeface="Times New Roman" panose="02020603050405020304" pitchFamily="18" charset="0"/>
              </a:rPr>
              <a:t> </a:t>
            </a:r>
            <a:r>
              <a:rPr lang="en-US" altLang="zh-CN" sz="2400" dirty="0" smtClean="0">
                <a:solidFill>
                  <a:srgbClr val="000000"/>
                </a:solidFill>
                <a:latin typeface="Times New Roman" panose="02020603050405020304" pitchFamily="18" charset="0"/>
              </a:rPr>
              <a:t>    </a:t>
            </a:r>
            <a:r>
              <a:rPr lang="zh-CN" altLang="en-US" sz="2400" dirty="0" smtClean="0">
                <a:solidFill>
                  <a:srgbClr val="000000"/>
                </a:solidFill>
                <a:latin typeface="Times New Roman" panose="02020603050405020304" pitchFamily="18" charset="0"/>
              </a:rPr>
              <a:t>现在，把</a:t>
            </a:r>
            <a:r>
              <a:rPr lang="en-US" altLang="zh-CN" sz="2400" dirty="0">
                <a:solidFill>
                  <a:srgbClr val="000000"/>
                </a:solidFill>
                <a:latin typeface="Times New Roman" panose="02020603050405020304" pitchFamily="18" charset="0"/>
              </a:rPr>
              <a:t>(</a:t>
            </a:r>
            <a:r>
              <a:rPr lang="en-US" altLang="zh-CN" sz="2400" i="1" dirty="0" err="1">
                <a:solidFill>
                  <a:srgbClr val="000000"/>
                </a:solidFill>
                <a:latin typeface="Times New Roman" panose="02020603050405020304" pitchFamily="18" charset="0"/>
              </a:rPr>
              <a:t>p</a:t>
            </a:r>
            <a:r>
              <a:rPr lang="en-US" altLang="zh-CN" sz="2400" dirty="0" err="1">
                <a:solidFill>
                  <a:srgbClr val="000000"/>
                </a:solidFill>
                <a:latin typeface="Times New Roman" panose="02020603050405020304" pitchFamily="18" charset="0"/>
              </a:rPr>
              <a:t>+</a:t>
            </a:r>
            <a:r>
              <a:rPr lang="en-US" altLang="zh-CN" sz="2400" i="1" dirty="0" err="1">
                <a:solidFill>
                  <a:srgbClr val="000000"/>
                </a:solidFill>
                <a:latin typeface="Times New Roman" panose="02020603050405020304" pitchFamily="18" charset="0"/>
              </a:rPr>
              <a:t>q</a:t>
            </a:r>
            <a:r>
              <a:rPr lang="en-US" altLang="zh-CN" sz="2400" dirty="0">
                <a:solidFill>
                  <a:srgbClr val="000000"/>
                </a:solidFill>
                <a:latin typeface="Times New Roman" panose="02020603050405020304" pitchFamily="18" charset="0"/>
              </a:rPr>
              <a:t>)</a:t>
            </a:r>
            <a:r>
              <a:rPr lang="zh-CN" altLang="en-US" sz="2400" dirty="0" smtClean="0">
                <a:solidFill>
                  <a:srgbClr val="000000"/>
                </a:solidFill>
                <a:latin typeface="Times New Roman" panose="02020603050405020304" pitchFamily="18" charset="0"/>
              </a:rPr>
              <a:t>个已知类别模式作为约束条件，把权向量作为</a:t>
            </a:r>
            <a:endParaRPr lang="en-US" altLang="zh-CN" sz="2400" dirty="0" smtClean="0">
              <a:solidFill>
                <a:srgbClr val="000000"/>
              </a:solidFill>
              <a:latin typeface="Times New Roman" panose="02020603050405020304" pitchFamily="18" charset="0"/>
            </a:endParaRPr>
          </a:p>
          <a:p>
            <a:pPr>
              <a:lnSpc>
                <a:spcPct val="130000"/>
              </a:lnSpc>
            </a:pPr>
            <a:r>
              <a:rPr lang="zh-CN" altLang="en-US" sz="2400" dirty="0" smtClean="0">
                <a:solidFill>
                  <a:srgbClr val="000000"/>
                </a:solidFill>
                <a:latin typeface="Times New Roman" panose="02020603050405020304" pitchFamily="18" charset="0"/>
              </a:rPr>
              <a:t>优化变量，进行优化搜索。</a:t>
            </a:r>
            <a:endParaRPr lang="zh-CN" altLang="el-GR" sz="2400" dirty="0">
              <a:solidFill>
                <a:srgbClr val="000000"/>
              </a:solidFill>
              <a:latin typeface="Times New Roman" panose="02020603050405020304" pitchFamily="18" charset="0"/>
            </a:endParaRPr>
          </a:p>
        </p:txBody>
      </p:sp>
      <p:sp>
        <p:nvSpPr>
          <p:cNvPr id="290857" name="Rectangle 41"/>
          <p:cNvSpPr>
            <a:spLocks noChangeArrowheads="1"/>
          </p:cNvSpPr>
          <p:nvPr/>
        </p:nvSpPr>
        <p:spPr bwMode="auto">
          <a:xfrm>
            <a:off x="1462312" y="2590800"/>
            <a:ext cx="4065537"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nSpc>
                <a:spcPct val="125000"/>
              </a:lnSpc>
            </a:pPr>
            <a:r>
              <a:rPr lang="en-US" altLang="zh-CN" sz="2400" i="1" dirty="0">
                <a:solidFill>
                  <a:srgbClr val="C00000"/>
                </a:solidFill>
                <a:latin typeface="Times New Roman" panose="02020603050405020304" pitchFamily="18" charset="0"/>
              </a:rPr>
              <a:t>X</a:t>
            </a:r>
            <a:r>
              <a:rPr lang="zh-CN" altLang="en-US" sz="2400" dirty="0">
                <a:solidFill>
                  <a:srgbClr val="C00000"/>
                </a:solidFill>
                <a:latin typeface="Times New Roman" panose="02020603050405020304" pitchFamily="18" charset="0"/>
              </a:rPr>
              <a:t>：</a:t>
            </a:r>
            <a:r>
              <a:rPr lang="zh-CN" altLang="en-US" sz="2400" dirty="0" smtClean="0">
                <a:solidFill>
                  <a:srgbClr val="C00000"/>
                </a:solidFill>
                <a:latin typeface="Times New Roman" panose="02020603050405020304" pitchFamily="18" charset="0"/>
              </a:rPr>
              <a:t>规范化的增广</a:t>
            </a:r>
            <a:r>
              <a:rPr lang="zh-CN" altLang="en-US" sz="2400" dirty="0">
                <a:solidFill>
                  <a:srgbClr val="C00000"/>
                </a:solidFill>
                <a:latin typeface="Times New Roman" panose="02020603050405020304" pitchFamily="18" charset="0"/>
              </a:rPr>
              <a:t>样本向量。</a:t>
            </a:r>
          </a:p>
        </p:txBody>
      </p:sp>
    </p:spTree>
    <p:extLst>
      <p:ext uri="{BB962C8B-B14F-4D97-AF65-F5344CB8AC3E}">
        <p14:creationId xmlns:p14="http://schemas.microsoft.com/office/powerpoint/2010/main" val="4104392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0851"/>
                                        </p:tgtEl>
                                        <p:attrNameLst>
                                          <p:attrName>style.visibility</p:attrName>
                                        </p:attrNameLst>
                                      </p:cBhvr>
                                      <p:to>
                                        <p:strVal val="visible"/>
                                      </p:to>
                                    </p:set>
                                    <p:animEffect transition="in" filter="fade">
                                      <p:cBhvr>
                                        <p:cTn id="7" dur="500"/>
                                        <p:tgtEl>
                                          <p:spTgt spid="2908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0857"/>
                                        </p:tgtEl>
                                        <p:attrNameLst>
                                          <p:attrName>style.visibility</p:attrName>
                                        </p:attrNameLst>
                                      </p:cBhvr>
                                      <p:to>
                                        <p:strVal val="visible"/>
                                      </p:to>
                                    </p:set>
                                    <p:animEffect transition="in" filter="fade">
                                      <p:cBhvr>
                                        <p:cTn id="10" dur="500"/>
                                        <p:tgtEl>
                                          <p:spTgt spid="29085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0855"/>
                                        </p:tgtEl>
                                        <p:attrNameLst>
                                          <p:attrName>style.visibility</p:attrName>
                                        </p:attrNameLst>
                                      </p:cBhvr>
                                      <p:to>
                                        <p:strVal val="visible"/>
                                      </p:to>
                                    </p:set>
                                    <p:animEffect transition="in" filter="fade">
                                      <p:cBhvr>
                                        <p:cTn id="15" dur="500"/>
                                        <p:tgtEl>
                                          <p:spTgt spid="29085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0856"/>
                                        </p:tgtEl>
                                        <p:attrNameLst>
                                          <p:attrName>style.visibility</p:attrName>
                                        </p:attrNameLst>
                                      </p:cBhvr>
                                      <p:to>
                                        <p:strVal val="visible"/>
                                      </p:to>
                                    </p:set>
                                    <p:animEffect transition="in" filter="fade">
                                      <p:cBhvr>
                                        <p:cTn id="20" dur="500"/>
                                        <p:tgtEl>
                                          <p:spTgt spid="290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51" grpId="0"/>
      <p:bldP spid="290855" grpId="0"/>
      <p:bldP spid="290856" grpId="0"/>
      <p:bldP spid="29085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Text Box 2"/>
          <p:cNvSpPr txBox="1">
            <a:spLocks noChangeArrowheads="1"/>
          </p:cNvSpPr>
          <p:nvPr/>
        </p:nvSpPr>
        <p:spPr bwMode="auto">
          <a:xfrm>
            <a:off x="539750" y="1916113"/>
            <a:ext cx="26638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a:solidFill>
                  <a:srgbClr val="FF0000"/>
                </a:solidFill>
                <a:latin typeface="黑体" panose="02010609060101010101" pitchFamily="49" charset="-122"/>
                <a:ea typeface="黑体" panose="02010609060101010101" pitchFamily="49" charset="-122"/>
              </a:rPr>
              <a:t>(3) </a:t>
            </a:r>
            <a:r>
              <a:rPr lang="zh-CN" altLang="en-US" sz="2800" b="1">
                <a:solidFill>
                  <a:srgbClr val="FF0000"/>
                </a:solidFill>
                <a:latin typeface="黑体" panose="02010609060101010101" pitchFamily="49" charset="-122"/>
                <a:ea typeface="黑体" panose="02010609060101010101" pitchFamily="49" charset="-122"/>
              </a:rPr>
              <a:t>解空间</a:t>
            </a:r>
            <a:endParaRPr lang="zh-CN" altLang="en-US" sz="2800" b="1">
              <a:solidFill>
                <a:srgbClr val="000000"/>
              </a:solidFill>
              <a:latin typeface="黑体" panose="02010609060101010101" pitchFamily="49" charset="-122"/>
              <a:ea typeface="黑体" panose="02010609060101010101" pitchFamily="49" charset="-122"/>
            </a:endParaRPr>
          </a:p>
        </p:txBody>
      </p:sp>
      <p:sp>
        <p:nvSpPr>
          <p:cNvPr id="76595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6595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6595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65960"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pic>
        <p:nvPicPr>
          <p:cNvPr id="76596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340768"/>
            <a:ext cx="8064500" cy="433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5382789"/>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3"/>
          <p:cNvSpPr>
            <a:spLocks noGrp="1"/>
          </p:cNvSpPr>
          <p:nvPr>
            <p:ph type="sldNum" sz="quarter" idx="12"/>
          </p:nvPr>
        </p:nvSpPr>
        <p:spPr/>
        <p:txBody>
          <a:bodyPr/>
          <a:lstStyle/>
          <a:p>
            <a:fld id="{D94F02B2-AB2C-439B-82FD-83E3380BD940}" type="slidenum">
              <a:rPr lang="zh-CN" altLang="en-US">
                <a:solidFill>
                  <a:srgbClr val="000000"/>
                </a:solidFill>
              </a:rPr>
              <a:pPr/>
              <a:t>35</a:t>
            </a:fld>
            <a:endParaRPr lang="en-US" altLang="zh-CN">
              <a:solidFill>
                <a:srgbClr val="000000"/>
              </a:solidFill>
            </a:endParaRPr>
          </a:p>
        </p:txBody>
      </p:sp>
      <p:sp>
        <p:nvSpPr>
          <p:cNvPr id="76800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6800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6800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6800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grpSp>
        <p:nvGrpSpPr>
          <p:cNvPr id="768008" name="Group 8"/>
          <p:cNvGrpSpPr>
            <a:grpSpLocks/>
          </p:cNvGrpSpPr>
          <p:nvPr/>
        </p:nvGrpSpPr>
        <p:grpSpPr bwMode="auto">
          <a:xfrm>
            <a:off x="396875" y="1557337"/>
            <a:ext cx="8135938" cy="2160588"/>
            <a:chOff x="250" y="981"/>
            <a:chExt cx="5125" cy="1361"/>
          </a:xfrm>
        </p:grpSpPr>
        <p:sp>
          <p:nvSpPr>
            <p:cNvPr id="768010" name="Rectangle 10"/>
            <p:cNvSpPr>
              <a:spLocks noChangeArrowheads="1"/>
            </p:cNvSpPr>
            <p:nvPr/>
          </p:nvSpPr>
          <p:spPr bwMode="auto">
            <a:xfrm>
              <a:off x="250" y="981"/>
              <a:ext cx="5125" cy="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indent="623888" algn="l">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1089025" indent="-285750" algn="l">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497013" indent="-228600" algn="l">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905000" indent="-228600" algn="l">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312988" indent="-228600" algn="l">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770188"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3227388"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684588"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4141788"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nSpc>
                  <a:spcPct val="115000"/>
                </a:lnSpc>
                <a:spcBef>
                  <a:spcPct val="0"/>
                </a:spcBef>
                <a:buClr>
                  <a:srgbClr val="3333CC"/>
                </a:buClr>
                <a:buFont typeface="Wingdings" panose="05000000000000000000" pitchFamily="2" charset="2"/>
                <a:buNone/>
              </a:pPr>
              <a:r>
                <a:rPr lang="zh-CN" altLang="en-US" sz="2800" b="1" dirty="0">
                  <a:solidFill>
                    <a:srgbClr val="000000"/>
                  </a:solidFill>
                  <a:latin typeface="宋体" panose="02010600030101010101" pitchFamily="2" charset="-122"/>
                </a:rPr>
                <a:t>每一个训练模式都对解区提供一个约束，训练模式越多，解区的限制就越多，解区就越</a:t>
              </a:r>
              <a:r>
                <a:rPr lang="zh-CN" altLang="en-US" sz="2800" b="1" dirty="0" smtClean="0">
                  <a:solidFill>
                    <a:srgbClr val="000000"/>
                  </a:solidFill>
                  <a:latin typeface="宋体" panose="02010600030101010101" pitchFamily="2" charset="-122"/>
                </a:rPr>
                <a:t>小。</a:t>
              </a:r>
              <a:endParaRPr lang="en-US" altLang="zh-CN" sz="2800" b="1" dirty="0" smtClean="0">
                <a:solidFill>
                  <a:srgbClr val="000000"/>
                </a:solidFill>
                <a:latin typeface="宋体" panose="02010600030101010101" pitchFamily="2" charset="-122"/>
              </a:endParaRPr>
            </a:p>
            <a:p>
              <a:pPr>
                <a:lnSpc>
                  <a:spcPct val="115000"/>
                </a:lnSpc>
                <a:spcBef>
                  <a:spcPct val="0"/>
                </a:spcBef>
                <a:buClr>
                  <a:srgbClr val="3333CC"/>
                </a:buClr>
                <a:buFont typeface="Wingdings" panose="05000000000000000000" pitchFamily="2" charset="2"/>
                <a:buNone/>
              </a:pPr>
              <a:r>
                <a:rPr lang="zh-CN" altLang="en-US" sz="2800" b="1" dirty="0" smtClean="0">
                  <a:solidFill>
                    <a:srgbClr val="000000"/>
                  </a:solidFill>
                  <a:latin typeface="宋体" panose="02010600030101010101" pitchFamily="2" charset="-122"/>
                </a:rPr>
                <a:t>越</a:t>
              </a:r>
              <a:r>
                <a:rPr lang="zh-CN" altLang="en-US" sz="2800" b="1" dirty="0">
                  <a:solidFill>
                    <a:srgbClr val="000000"/>
                  </a:solidFill>
                  <a:latin typeface="宋体" panose="02010600030101010101" pitchFamily="2" charset="-122"/>
                </a:rPr>
                <a:t>靠近解区的中心，解矢量    </a:t>
              </a:r>
              <a:r>
                <a:rPr lang="zh-CN" altLang="en-US" sz="2800" b="1" dirty="0" smtClean="0">
                  <a:solidFill>
                    <a:srgbClr val="000000"/>
                  </a:solidFill>
                  <a:latin typeface="宋体" panose="02010600030101010101" pitchFamily="2" charset="-122"/>
                </a:rPr>
                <a:t>就</a:t>
              </a:r>
              <a:r>
                <a:rPr lang="zh-CN" altLang="en-US" sz="2800" b="1" dirty="0">
                  <a:solidFill>
                    <a:srgbClr val="000000"/>
                  </a:solidFill>
                  <a:latin typeface="宋体" panose="02010600030101010101" pitchFamily="2" charset="-122"/>
                </a:rPr>
                <a:t>越可靠，由它构造的判别函数错分的可能性就越小。</a:t>
              </a:r>
            </a:p>
          </p:txBody>
        </p:sp>
        <p:graphicFrame>
          <p:nvGraphicFramePr>
            <p:cNvPr id="768009" name="Object 9"/>
            <p:cNvGraphicFramePr>
              <a:graphicFrameLocks noChangeAspect="1"/>
            </p:cNvGraphicFramePr>
            <p:nvPr>
              <p:extLst>
                <p:ext uri="{D42A27DB-BD31-4B8C-83A1-F6EECF244321}">
                  <p14:modId xmlns:p14="http://schemas.microsoft.com/office/powerpoint/2010/main" val="3125973576"/>
                </p:ext>
              </p:extLst>
            </p:nvPr>
          </p:nvGraphicFramePr>
          <p:xfrm>
            <a:off x="3379" y="1566"/>
            <a:ext cx="408" cy="400"/>
          </p:xfrm>
          <a:graphic>
            <a:graphicData uri="http://schemas.openxmlformats.org/presentationml/2006/ole">
              <mc:AlternateContent xmlns:mc="http://schemas.openxmlformats.org/markup-compatibility/2006">
                <mc:Choice xmlns:v="urn:schemas-microsoft-com:vml" Requires="v">
                  <p:oleObj spid="_x0000_s102540" name="公式" r:id="rId4" imgW="190417" imgH="203112" progId="Equation.3">
                    <p:embed/>
                  </p:oleObj>
                </mc:Choice>
                <mc:Fallback>
                  <p:oleObj name="公式" r:id="rId4" imgW="190417" imgH="20311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9" y="1566"/>
                          <a:ext cx="408" cy="400"/>
                        </a:xfrm>
                        <a:prstGeom prst="rect">
                          <a:avLst/>
                        </a:prstGeom>
                        <a:noFill/>
                        <a:ln>
                          <a:noFill/>
                        </a:ln>
                        <a:effectLst/>
                        <a:extLst/>
                      </p:spPr>
                    </p:pic>
                  </p:oleObj>
                </mc:Fallback>
              </mc:AlternateContent>
            </a:graphicData>
          </a:graphic>
        </p:graphicFrame>
      </p:grpSp>
    </p:spTree>
    <p:extLst>
      <p:ext uri="{BB962C8B-B14F-4D97-AF65-F5344CB8AC3E}">
        <p14:creationId xmlns:p14="http://schemas.microsoft.com/office/powerpoint/2010/main" val="229888042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source.cer.net/gjpxw/thujsj/016/images/image_content/3/3_2_44_074.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79388" y="1412776"/>
            <a:ext cx="4318000" cy="404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descr="http://source.cer.net/gjpxw/thujsj/016/images/image_content/3/3_2_44_075.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575175" y="1412776"/>
            <a:ext cx="4318000" cy="400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131840" y="5804842"/>
            <a:ext cx="3570208" cy="461665"/>
          </a:xfrm>
          <a:prstGeom prst="rect">
            <a:avLst/>
          </a:prstGeom>
        </p:spPr>
        <p:txBody>
          <a:bodyPr wrap="none">
            <a:spAutoFit/>
          </a:bodyPr>
          <a:lstStyle/>
          <a:p>
            <a:r>
              <a:rPr lang="zh-CN" altLang="en-US" sz="2400" b="1" dirty="0">
                <a:solidFill>
                  <a:srgbClr val="0070C0"/>
                </a:solidFill>
                <a:latin typeface="Times New Roman" panose="02020603050405020304" pitchFamily="18" charset="0"/>
              </a:rPr>
              <a:t>样本的符号</a:t>
            </a:r>
            <a:r>
              <a:rPr lang="zh-CN" altLang="en-US" sz="2400" b="1" dirty="0" smtClean="0">
                <a:solidFill>
                  <a:srgbClr val="0070C0"/>
                </a:solidFill>
                <a:latin typeface="Times New Roman" panose="02020603050405020304" pitchFamily="18" charset="0"/>
              </a:rPr>
              <a:t>规范化</a:t>
            </a:r>
            <a:r>
              <a:rPr lang="zh-CN" altLang="en-US" sz="2400" b="1" dirty="0">
                <a:solidFill>
                  <a:srgbClr val="0070C0"/>
                </a:solidFill>
                <a:latin typeface="Times New Roman" panose="02020603050405020304" pitchFamily="18" charset="0"/>
              </a:rPr>
              <a:t>示意图</a:t>
            </a:r>
            <a:endParaRPr lang="zh-CN" altLang="en-US" sz="2400" b="1" dirty="0">
              <a:solidFill>
                <a:srgbClr val="0070C0"/>
              </a:solidFill>
            </a:endParaRPr>
          </a:p>
        </p:txBody>
      </p:sp>
    </p:spTree>
    <p:extLst>
      <p:ext uri="{BB962C8B-B14F-4D97-AF65-F5344CB8AC3E}">
        <p14:creationId xmlns:p14="http://schemas.microsoft.com/office/powerpoint/2010/main" val="6001369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3666" name="Group 2"/>
          <p:cNvGrpSpPr>
            <a:grpSpLocks/>
          </p:cNvGrpSpPr>
          <p:nvPr/>
        </p:nvGrpSpPr>
        <p:grpSpPr bwMode="auto">
          <a:xfrm>
            <a:off x="4371975" y="2276475"/>
            <a:ext cx="4016375" cy="3673475"/>
            <a:chOff x="2754" y="1434"/>
            <a:chExt cx="2530" cy="2314"/>
          </a:xfrm>
        </p:grpSpPr>
        <p:sp>
          <p:nvSpPr>
            <p:cNvPr id="753667" name="Freeform 3" descr="浅色横线"/>
            <p:cNvSpPr>
              <a:spLocks/>
            </p:cNvSpPr>
            <p:nvPr/>
          </p:nvSpPr>
          <p:spPr bwMode="auto">
            <a:xfrm>
              <a:off x="2835" y="1480"/>
              <a:ext cx="2449" cy="2132"/>
            </a:xfrm>
            <a:custGeom>
              <a:avLst/>
              <a:gdLst>
                <a:gd name="T0" fmla="*/ 0 w 2449"/>
                <a:gd name="T1" fmla="*/ 0 h 2132"/>
                <a:gd name="T2" fmla="*/ 2449 w 2449"/>
                <a:gd name="T3" fmla="*/ 0 h 2132"/>
                <a:gd name="T4" fmla="*/ 2449 w 2449"/>
                <a:gd name="T5" fmla="*/ 2132 h 2132"/>
                <a:gd name="T6" fmla="*/ 2086 w 2449"/>
                <a:gd name="T7" fmla="*/ 2132 h 2132"/>
                <a:gd name="T8" fmla="*/ 0 w 2449"/>
                <a:gd name="T9" fmla="*/ 0 h 2132"/>
              </a:gdLst>
              <a:ahLst/>
              <a:cxnLst>
                <a:cxn ang="0">
                  <a:pos x="T0" y="T1"/>
                </a:cxn>
                <a:cxn ang="0">
                  <a:pos x="T2" y="T3"/>
                </a:cxn>
                <a:cxn ang="0">
                  <a:pos x="T4" y="T5"/>
                </a:cxn>
                <a:cxn ang="0">
                  <a:pos x="T6" y="T7"/>
                </a:cxn>
                <a:cxn ang="0">
                  <a:pos x="T8" y="T9"/>
                </a:cxn>
              </a:cxnLst>
              <a:rect l="0" t="0" r="r" b="b"/>
              <a:pathLst>
                <a:path w="2449" h="2132">
                  <a:moveTo>
                    <a:pt x="0" y="0"/>
                  </a:moveTo>
                  <a:lnTo>
                    <a:pt x="2449" y="0"/>
                  </a:lnTo>
                  <a:lnTo>
                    <a:pt x="2449" y="2132"/>
                  </a:lnTo>
                  <a:lnTo>
                    <a:pt x="2086" y="2132"/>
                  </a:lnTo>
                  <a:lnTo>
                    <a:pt x="0" y="0"/>
                  </a:lnTo>
                  <a:close/>
                </a:path>
              </a:pathLst>
            </a:custGeom>
            <a:pattFill prst="ltHorz">
              <a:fgClr>
                <a:schemeClr val="accent1"/>
              </a:fgClr>
              <a:bgClr>
                <a:schemeClr val="bg1"/>
              </a:bgClr>
            </a:patt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Arial Unicode MS" panose="020B0604020202020204" pitchFamily="34" charset="-122"/>
              </a:endParaRPr>
            </a:p>
          </p:txBody>
        </p:sp>
        <p:sp>
          <p:nvSpPr>
            <p:cNvPr id="753668" name="Line 4"/>
            <p:cNvSpPr>
              <a:spLocks noChangeShapeType="1"/>
            </p:cNvSpPr>
            <p:nvPr/>
          </p:nvSpPr>
          <p:spPr bwMode="auto">
            <a:xfrm>
              <a:off x="2754" y="1434"/>
              <a:ext cx="2313" cy="231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Arial Unicode MS" panose="020B0604020202020204" pitchFamily="34" charset="-122"/>
              </a:endParaRPr>
            </a:p>
          </p:txBody>
        </p:sp>
        <p:sp>
          <p:nvSpPr>
            <p:cNvPr id="753669" name="Line 5"/>
            <p:cNvSpPr>
              <a:spLocks noChangeShapeType="1"/>
            </p:cNvSpPr>
            <p:nvPr/>
          </p:nvSpPr>
          <p:spPr bwMode="auto">
            <a:xfrm flipV="1">
              <a:off x="3878" y="1752"/>
              <a:ext cx="816" cy="816"/>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Arial Unicode MS" panose="020B0604020202020204" pitchFamily="34" charset="-122"/>
              </a:endParaRPr>
            </a:p>
          </p:txBody>
        </p:sp>
      </p:grpSp>
      <p:sp>
        <p:nvSpPr>
          <p:cNvPr id="753671" name="Rectangle 7"/>
          <p:cNvSpPr>
            <a:spLocks noChangeArrowheads="1"/>
          </p:cNvSpPr>
          <p:nvPr/>
        </p:nvSpPr>
        <p:spPr bwMode="auto">
          <a:xfrm>
            <a:off x="475882" y="1066196"/>
            <a:ext cx="52341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800" b="1" dirty="0">
                <a:solidFill>
                  <a:srgbClr val="0070C0"/>
                </a:solidFill>
                <a:latin typeface="Arial Unicode MS" panose="020B0604020202020204" pitchFamily="34" charset="-122"/>
              </a:rPr>
              <a:t>示例：权空间、解矢量与解空间</a:t>
            </a:r>
          </a:p>
        </p:txBody>
      </p:sp>
      <p:sp>
        <p:nvSpPr>
          <p:cNvPr id="753673" name="Rectangle 9"/>
          <p:cNvSpPr>
            <a:spLocks noChangeArrowheads="1"/>
          </p:cNvSpPr>
          <p:nvPr/>
        </p:nvSpPr>
        <p:spPr bwMode="auto">
          <a:xfrm>
            <a:off x="4479634"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Arial Unicode MS" panose="020B0604020202020204" pitchFamily="34" charset="-122"/>
            </a:endParaRPr>
          </a:p>
        </p:txBody>
      </p:sp>
      <p:sp>
        <p:nvSpPr>
          <p:cNvPr id="753674" name="Rectangle 10"/>
          <p:cNvSpPr>
            <a:spLocks noChangeArrowheads="1"/>
          </p:cNvSpPr>
          <p:nvPr/>
        </p:nvSpPr>
        <p:spPr bwMode="auto">
          <a:xfrm>
            <a:off x="4479634"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Arial Unicode MS" panose="020B0604020202020204" pitchFamily="34" charset="-122"/>
            </a:endParaRPr>
          </a:p>
        </p:txBody>
      </p:sp>
      <p:sp>
        <p:nvSpPr>
          <p:cNvPr id="753675" name="Rectangle 11"/>
          <p:cNvSpPr>
            <a:spLocks noChangeArrowheads="1"/>
          </p:cNvSpPr>
          <p:nvPr/>
        </p:nvSpPr>
        <p:spPr bwMode="auto">
          <a:xfrm>
            <a:off x="4479634"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Arial Unicode MS" panose="020B0604020202020204" pitchFamily="34" charset="-122"/>
            </a:endParaRPr>
          </a:p>
        </p:txBody>
      </p:sp>
      <p:sp>
        <p:nvSpPr>
          <p:cNvPr id="753676" name="Rectangle 12"/>
          <p:cNvSpPr>
            <a:spLocks noChangeArrowheads="1"/>
          </p:cNvSpPr>
          <p:nvPr/>
        </p:nvSpPr>
        <p:spPr bwMode="auto">
          <a:xfrm>
            <a:off x="4479634"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Arial Unicode MS" panose="020B0604020202020204" pitchFamily="34" charset="-122"/>
            </a:endParaRPr>
          </a:p>
        </p:txBody>
      </p:sp>
      <p:sp>
        <p:nvSpPr>
          <p:cNvPr id="753677" name="Text Box 13"/>
          <p:cNvSpPr txBox="1">
            <a:spLocks noChangeArrowheads="1"/>
          </p:cNvSpPr>
          <p:nvPr/>
        </p:nvSpPr>
        <p:spPr bwMode="auto">
          <a:xfrm>
            <a:off x="489701" y="2349500"/>
            <a:ext cx="3198061" cy="319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zh-CN" altLang="en-US" sz="2400" b="1" dirty="0">
                <a:solidFill>
                  <a:srgbClr val="000000"/>
                </a:solidFill>
                <a:latin typeface="Arial Unicode MS" panose="020B0604020202020204" pitchFamily="34" charset="-122"/>
              </a:rPr>
              <a:t>    </a:t>
            </a:r>
            <a:r>
              <a:rPr kumimoji="1" lang="zh-CN" altLang="en-US" sz="2400" b="1" dirty="0" smtClean="0">
                <a:solidFill>
                  <a:srgbClr val="000000"/>
                </a:solidFill>
                <a:latin typeface="Arial Unicode MS" panose="020B0604020202020204" pitchFamily="34" charset="-122"/>
              </a:rPr>
              <a:t>先看</a:t>
            </a:r>
            <a:r>
              <a:rPr kumimoji="1" lang="zh-CN" altLang="en-US" sz="2400" b="1" dirty="0">
                <a:solidFill>
                  <a:srgbClr val="000000"/>
                </a:solidFill>
                <a:latin typeface="Arial Unicode MS" panose="020B0604020202020204" pitchFamily="34" charset="-122"/>
              </a:rPr>
              <a:t>一个简单的情况。</a:t>
            </a:r>
            <a:r>
              <a:rPr kumimoji="1" lang="zh-CN" altLang="en-US" sz="2400" b="1" dirty="0" smtClean="0">
                <a:solidFill>
                  <a:srgbClr val="000000"/>
                </a:solidFill>
                <a:latin typeface="Arial Unicode MS" panose="020B0604020202020204" pitchFamily="34" charset="-122"/>
              </a:rPr>
              <a:t>设</a:t>
            </a:r>
            <a:r>
              <a:rPr kumimoji="1" lang="en-US" altLang="zh-CN" sz="2400" b="1" dirty="0" smtClean="0">
                <a:solidFill>
                  <a:srgbClr val="000000"/>
                </a:solidFill>
                <a:latin typeface="Arial Unicode MS" panose="020B0604020202020204" pitchFamily="34" charset="-122"/>
              </a:rPr>
              <a:t>4</a:t>
            </a:r>
            <a:r>
              <a:rPr kumimoji="1" lang="zh-CN" altLang="en-US" sz="2400" b="1" dirty="0" smtClean="0">
                <a:solidFill>
                  <a:srgbClr val="000000"/>
                </a:solidFill>
                <a:latin typeface="Arial Unicode MS" panose="020B0604020202020204" pitchFamily="34" charset="-122"/>
              </a:rPr>
              <a:t>个一</a:t>
            </a:r>
            <a:r>
              <a:rPr kumimoji="1" lang="zh-CN" altLang="en-US" sz="2400" b="1" dirty="0">
                <a:solidFill>
                  <a:srgbClr val="000000"/>
                </a:solidFill>
                <a:latin typeface="Arial Unicode MS" panose="020B0604020202020204" pitchFamily="34" charset="-122"/>
              </a:rPr>
              <a:t>维数</a:t>
            </a:r>
            <a:r>
              <a:rPr kumimoji="1" lang="zh-CN" altLang="en-US" sz="2400" b="1" dirty="0" smtClean="0">
                <a:solidFill>
                  <a:srgbClr val="000000"/>
                </a:solidFill>
                <a:latin typeface="Arial Unicode MS" panose="020B0604020202020204" pitchFamily="34" charset="-122"/>
              </a:rPr>
              <a:t>据</a:t>
            </a:r>
            <a:r>
              <a:rPr kumimoji="1" lang="en-US" altLang="zh-CN" sz="2400" b="1" dirty="0" smtClean="0">
                <a:solidFill>
                  <a:srgbClr val="000000"/>
                </a:solidFill>
                <a:latin typeface="Arial Unicode MS" panose="020B0604020202020204" pitchFamily="34" charset="-122"/>
              </a:rPr>
              <a:t>x</a:t>
            </a:r>
            <a:r>
              <a:rPr kumimoji="1" lang="en-US" altLang="zh-CN" sz="2400" b="1" baseline="-25000" dirty="0" smtClean="0">
                <a:solidFill>
                  <a:srgbClr val="000000"/>
                </a:solidFill>
                <a:latin typeface="Arial Unicode MS" panose="020B0604020202020204" pitchFamily="34" charset="-122"/>
              </a:rPr>
              <a:t>1</a:t>
            </a:r>
            <a:r>
              <a:rPr kumimoji="1" lang="en-US" altLang="zh-CN" sz="2400" b="1" dirty="0" smtClean="0">
                <a:solidFill>
                  <a:srgbClr val="000000"/>
                </a:solidFill>
                <a:latin typeface="Arial Unicode MS" panose="020B0604020202020204" pitchFamily="34" charset="-122"/>
              </a:rPr>
              <a:t>=1</a:t>
            </a:r>
            <a:r>
              <a:rPr kumimoji="1" lang="zh-CN" altLang="en-US" sz="2400" b="1" dirty="0" smtClean="0">
                <a:solidFill>
                  <a:srgbClr val="000000"/>
                </a:solidFill>
                <a:latin typeface="Arial Unicode MS" panose="020B0604020202020204" pitchFamily="34" charset="-122"/>
              </a:rPr>
              <a:t>，</a:t>
            </a:r>
            <a:r>
              <a:rPr kumimoji="1" lang="en-US" altLang="zh-CN" sz="2400" b="1" dirty="0" smtClean="0">
                <a:solidFill>
                  <a:srgbClr val="000000"/>
                </a:solidFill>
                <a:latin typeface="Arial Unicode MS" panose="020B0604020202020204" pitchFamily="34" charset="-122"/>
              </a:rPr>
              <a:t>x</a:t>
            </a:r>
            <a:r>
              <a:rPr kumimoji="1" lang="en-US" altLang="zh-CN" sz="2400" b="1" baseline="-25000" dirty="0" smtClean="0">
                <a:solidFill>
                  <a:srgbClr val="000000"/>
                </a:solidFill>
                <a:latin typeface="Arial Unicode MS" panose="020B0604020202020204" pitchFamily="34" charset="-122"/>
              </a:rPr>
              <a:t>2</a:t>
            </a:r>
            <a:r>
              <a:rPr kumimoji="1" lang="en-US" altLang="zh-CN" sz="2400" b="1" dirty="0" smtClean="0">
                <a:solidFill>
                  <a:srgbClr val="000000"/>
                </a:solidFill>
                <a:latin typeface="Arial Unicode MS" panose="020B0604020202020204" pitchFamily="34" charset="-122"/>
              </a:rPr>
              <a:t>=2</a:t>
            </a:r>
            <a:r>
              <a:rPr kumimoji="1" lang="zh-CN" altLang="en-US" sz="2400" b="1" dirty="0" smtClean="0">
                <a:solidFill>
                  <a:srgbClr val="000000"/>
                </a:solidFill>
                <a:latin typeface="Arial Unicode MS" panose="020B0604020202020204" pitchFamily="34" charset="-122"/>
              </a:rPr>
              <a:t>属于    </a:t>
            </a:r>
            <a:r>
              <a:rPr kumimoji="1" lang="en-US" altLang="zh-CN" sz="2400" b="1" dirty="0" smtClean="0">
                <a:solidFill>
                  <a:srgbClr val="000000"/>
                </a:solidFill>
                <a:latin typeface="Arial Unicode MS" panose="020B0604020202020204" pitchFamily="34" charset="-122"/>
              </a:rPr>
              <a:t>, x</a:t>
            </a:r>
            <a:r>
              <a:rPr kumimoji="1" lang="en-US" altLang="zh-CN" sz="2400" b="1" baseline="-25000" dirty="0" smtClean="0">
                <a:solidFill>
                  <a:srgbClr val="000000"/>
                </a:solidFill>
                <a:latin typeface="Arial Unicode MS" panose="020B0604020202020204" pitchFamily="34" charset="-122"/>
              </a:rPr>
              <a:t>3</a:t>
            </a:r>
            <a:r>
              <a:rPr kumimoji="1" lang="en-US" altLang="zh-CN" sz="2400" b="1" dirty="0" smtClean="0">
                <a:solidFill>
                  <a:srgbClr val="000000"/>
                </a:solidFill>
                <a:latin typeface="Arial Unicode MS" panose="020B0604020202020204" pitchFamily="34" charset="-122"/>
              </a:rPr>
              <a:t>=-1</a:t>
            </a:r>
            <a:r>
              <a:rPr kumimoji="1" lang="zh-CN" altLang="en-US" sz="2400" b="1" dirty="0" smtClean="0">
                <a:solidFill>
                  <a:srgbClr val="000000"/>
                </a:solidFill>
                <a:latin typeface="Arial Unicode MS" panose="020B0604020202020204" pitchFamily="34" charset="-122"/>
              </a:rPr>
              <a:t>，</a:t>
            </a:r>
            <a:r>
              <a:rPr kumimoji="1" lang="en-US" altLang="zh-CN" sz="2400" b="1" dirty="0" smtClean="0">
                <a:solidFill>
                  <a:srgbClr val="000000"/>
                </a:solidFill>
                <a:latin typeface="Arial Unicode MS" panose="020B0604020202020204" pitchFamily="34" charset="-122"/>
              </a:rPr>
              <a:t>x</a:t>
            </a:r>
            <a:r>
              <a:rPr kumimoji="1" lang="en-US" altLang="zh-CN" sz="2400" b="1" baseline="-25000" dirty="0" smtClean="0">
                <a:solidFill>
                  <a:srgbClr val="000000"/>
                </a:solidFill>
                <a:latin typeface="Arial Unicode MS" panose="020B0604020202020204" pitchFamily="34" charset="-122"/>
              </a:rPr>
              <a:t>4</a:t>
            </a:r>
            <a:r>
              <a:rPr kumimoji="1" lang="en-US" altLang="zh-CN" sz="2400" b="1" dirty="0" smtClean="0">
                <a:solidFill>
                  <a:srgbClr val="000000"/>
                </a:solidFill>
                <a:latin typeface="Arial Unicode MS" panose="020B0604020202020204" pitchFamily="34" charset="-122"/>
              </a:rPr>
              <a:t>=-</a:t>
            </a:r>
            <a:r>
              <a:rPr kumimoji="1" lang="en-US" altLang="zh-CN" sz="2400" b="1" dirty="0">
                <a:solidFill>
                  <a:srgbClr val="000000"/>
                </a:solidFill>
                <a:latin typeface="Arial Unicode MS" panose="020B0604020202020204" pitchFamily="34" charset="-122"/>
              </a:rPr>
              <a:t>2</a:t>
            </a:r>
            <a:r>
              <a:rPr kumimoji="1" lang="zh-CN" altLang="en-US" sz="2400" b="1" dirty="0" smtClean="0">
                <a:solidFill>
                  <a:srgbClr val="000000"/>
                </a:solidFill>
                <a:latin typeface="Arial Unicode MS" panose="020B0604020202020204" pitchFamily="34" charset="-122"/>
              </a:rPr>
              <a:t>属于    </a:t>
            </a:r>
            <a:r>
              <a:rPr kumimoji="1" lang="en-US" altLang="zh-CN" sz="2400" b="1" dirty="0" smtClean="0">
                <a:solidFill>
                  <a:srgbClr val="000000"/>
                </a:solidFill>
                <a:latin typeface="Arial Unicode MS" panose="020B0604020202020204" pitchFamily="34" charset="-122"/>
              </a:rPr>
              <a:t>,</a:t>
            </a:r>
            <a:r>
              <a:rPr kumimoji="1" lang="zh-CN" altLang="en-US" sz="2400" b="1" dirty="0" smtClean="0">
                <a:solidFill>
                  <a:srgbClr val="000000"/>
                </a:solidFill>
                <a:latin typeface="Arial Unicode MS" panose="020B0604020202020204" pitchFamily="34" charset="-122"/>
              </a:rPr>
              <a:t>求：将这两类区分</a:t>
            </a:r>
            <a:r>
              <a:rPr kumimoji="1" lang="zh-CN" altLang="en-US" sz="2400" b="1" dirty="0">
                <a:solidFill>
                  <a:srgbClr val="000000"/>
                </a:solidFill>
                <a:latin typeface="Arial Unicode MS" panose="020B0604020202020204" pitchFamily="34" charset="-122"/>
              </a:rPr>
              <a:t>开</a:t>
            </a:r>
            <a:r>
              <a:rPr kumimoji="1" lang="zh-CN" altLang="en-US" sz="2400" b="1" dirty="0" smtClean="0">
                <a:solidFill>
                  <a:srgbClr val="000000"/>
                </a:solidFill>
                <a:latin typeface="Arial Unicode MS" panose="020B0604020202020204" pitchFamily="34" charset="-122"/>
              </a:rPr>
              <a:t>的线性判别函数的系数</a:t>
            </a:r>
            <a:r>
              <a:rPr kumimoji="1" lang="en-US" altLang="zh-CN" sz="2400" dirty="0" smtClean="0">
                <a:solidFill>
                  <a:srgbClr val="000000"/>
                </a:solidFill>
                <a:latin typeface="Arial Unicode MS" panose="020B0604020202020204" pitchFamily="34" charset="-122"/>
              </a:rPr>
              <a:t>w</a:t>
            </a:r>
            <a:r>
              <a:rPr kumimoji="1" lang="en-US" altLang="zh-CN" sz="2400" baseline="-25000" dirty="0" smtClean="0">
                <a:solidFill>
                  <a:srgbClr val="000000"/>
                </a:solidFill>
                <a:latin typeface="Arial Unicode MS" panose="020B0604020202020204" pitchFamily="34" charset="-122"/>
              </a:rPr>
              <a:t>0</a:t>
            </a:r>
            <a:r>
              <a:rPr kumimoji="1" lang="zh-CN" altLang="en-US" sz="2400" dirty="0" smtClean="0">
                <a:solidFill>
                  <a:srgbClr val="000000"/>
                </a:solidFill>
                <a:latin typeface="Arial Unicode MS" panose="020B0604020202020204" pitchFamily="34" charset="-122"/>
              </a:rPr>
              <a:t>，</a:t>
            </a:r>
            <a:r>
              <a:rPr kumimoji="1" lang="en-US" altLang="zh-CN" sz="2400" dirty="0">
                <a:solidFill>
                  <a:srgbClr val="000000"/>
                </a:solidFill>
                <a:latin typeface="Arial Unicode MS" panose="020B0604020202020204" pitchFamily="34" charset="-122"/>
              </a:rPr>
              <a:t>w</a:t>
            </a:r>
            <a:r>
              <a:rPr kumimoji="1" lang="en-US" altLang="zh-CN" sz="2400" baseline="-25000" dirty="0">
                <a:solidFill>
                  <a:srgbClr val="000000"/>
                </a:solidFill>
                <a:latin typeface="Arial Unicode MS" panose="020B0604020202020204" pitchFamily="34" charset="-122"/>
              </a:rPr>
              <a:t>1</a:t>
            </a:r>
            <a:r>
              <a:rPr kumimoji="1" lang="zh-CN" altLang="en-US" sz="2400" b="1" dirty="0">
                <a:solidFill>
                  <a:srgbClr val="000000"/>
                </a:solidFill>
                <a:latin typeface="Arial Unicode MS" panose="020B0604020202020204" pitchFamily="34" charset="-122"/>
              </a:rPr>
              <a:t>。</a:t>
            </a:r>
          </a:p>
        </p:txBody>
      </p:sp>
      <p:grpSp>
        <p:nvGrpSpPr>
          <p:cNvPr id="753678" name="Group 14"/>
          <p:cNvGrpSpPr>
            <a:grpSpLocks/>
          </p:cNvGrpSpPr>
          <p:nvPr/>
        </p:nvGrpSpPr>
        <p:grpSpPr bwMode="auto">
          <a:xfrm>
            <a:off x="3924300" y="1773238"/>
            <a:ext cx="5219700" cy="4392612"/>
            <a:chOff x="2472" y="1117"/>
            <a:chExt cx="3288" cy="2767"/>
          </a:xfrm>
        </p:grpSpPr>
        <p:grpSp>
          <p:nvGrpSpPr>
            <p:cNvPr id="753679" name="Group 15"/>
            <p:cNvGrpSpPr>
              <a:grpSpLocks/>
            </p:cNvGrpSpPr>
            <p:nvPr/>
          </p:nvGrpSpPr>
          <p:grpSpPr bwMode="auto">
            <a:xfrm>
              <a:off x="2472" y="1253"/>
              <a:ext cx="3039" cy="2631"/>
              <a:chOff x="2472" y="1253"/>
              <a:chExt cx="3039" cy="2631"/>
            </a:xfrm>
          </p:grpSpPr>
          <p:sp>
            <p:nvSpPr>
              <p:cNvPr id="753680" name="Line 16"/>
              <p:cNvSpPr>
                <a:spLocks noChangeShapeType="1"/>
              </p:cNvSpPr>
              <p:nvPr/>
            </p:nvSpPr>
            <p:spPr bwMode="auto">
              <a:xfrm flipV="1">
                <a:off x="3878" y="1253"/>
                <a:ext cx="0" cy="263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Arial Unicode MS" panose="020B0604020202020204" pitchFamily="34" charset="-122"/>
                </a:endParaRPr>
              </a:p>
            </p:txBody>
          </p:sp>
          <p:sp>
            <p:nvSpPr>
              <p:cNvPr id="753681" name="Line 17"/>
              <p:cNvSpPr>
                <a:spLocks noChangeShapeType="1"/>
              </p:cNvSpPr>
              <p:nvPr/>
            </p:nvSpPr>
            <p:spPr bwMode="auto">
              <a:xfrm>
                <a:off x="2472" y="2568"/>
                <a:ext cx="3039"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Arial Unicode MS" panose="020B0604020202020204" pitchFamily="34" charset="-122"/>
                </a:endParaRPr>
              </a:p>
            </p:txBody>
          </p:sp>
        </p:grpSp>
        <p:sp>
          <p:nvSpPr>
            <p:cNvPr id="753682" name="Text Box 18"/>
            <p:cNvSpPr txBox="1">
              <a:spLocks noChangeArrowheads="1"/>
            </p:cNvSpPr>
            <p:nvPr/>
          </p:nvSpPr>
          <p:spPr bwMode="auto">
            <a:xfrm>
              <a:off x="5329" y="2280"/>
              <a:ext cx="43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solidFill>
                    <a:srgbClr val="000000"/>
                  </a:solidFill>
                  <a:latin typeface="Arial Unicode MS" panose="020B0604020202020204" pitchFamily="34" charset="-122"/>
                </a:rPr>
                <a:t>w</a:t>
              </a:r>
              <a:r>
                <a:rPr kumimoji="1" lang="en-US" altLang="zh-CN" sz="2800" baseline="-25000">
                  <a:solidFill>
                    <a:srgbClr val="000000"/>
                  </a:solidFill>
                  <a:latin typeface="Arial Unicode MS" panose="020B0604020202020204" pitchFamily="34" charset="-122"/>
                </a:rPr>
                <a:t>0</a:t>
              </a:r>
            </a:p>
          </p:txBody>
        </p:sp>
        <p:sp>
          <p:nvSpPr>
            <p:cNvPr id="753683" name="Text Box 19"/>
            <p:cNvSpPr txBox="1">
              <a:spLocks noChangeArrowheads="1"/>
            </p:cNvSpPr>
            <p:nvPr/>
          </p:nvSpPr>
          <p:spPr bwMode="auto">
            <a:xfrm>
              <a:off x="3878" y="1117"/>
              <a:ext cx="43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solidFill>
                    <a:srgbClr val="000000"/>
                  </a:solidFill>
                  <a:latin typeface="Arial Unicode MS" panose="020B0604020202020204" pitchFamily="34" charset="-122"/>
                </a:rPr>
                <a:t>w</a:t>
              </a:r>
              <a:r>
                <a:rPr kumimoji="1" lang="en-US" altLang="zh-CN" sz="2800" baseline="-25000">
                  <a:solidFill>
                    <a:srgbClr val="000000"/>
                  </a:solidFill>
                  <a:latin typeface="Arial Unicode MS" panose="020B0604020202020204" pitchFamily="34" charset="-122"/>
                </a:rPr>
                <a:t>1</a:t>
              </a:r>
            </a:p>
          </p:txBody>
        </p:sp>
      </p:grpSp>
      <p:graphicFrame>
        <p:nvGraphicFramePr>
          <p:cNvPr id="21" name="Object 54"/>
          <p:cNvGraphicFramePr>
            <a:graphicFrameLocks noChangeAspect="1"/>
          </p:cNvGraphicFramePr>
          <p:nvPr>
            <p:extLst>
              <p:ext uri="{D42A27DB-BD31-4B8C-83A1-F6EECF244321}">
                <p14:modId xmlns:p14="http://schemas.microsoft.com/office/powerpoint/2010/main" val="3764285521"/>
              </p:ext>
            </p:extLst>
          </p:nvPr>
        </p:nvGraphicFramePr>
        <p:xfrm>
          <a:off x="2750840" y="3239561"/>
          <a:ext cx="381000" cy="426889"/>
        </p:xfrm>
        <a:graphic>
          <a:graphicData uri="http://schemas.openxmlformats.org/presentationml/2006/ole">
            <mc:AlternateContent xmlns:mc="http://schemas.openxmlformats.org/markup-compatibility/2006">
              <mc:Choice xmlns:v="urn:schemas-microsoft-com:vml" Requires="v">
                <p:oleObj spid="_x0000_s101658" name="公式" r:id="rId4" imgW="177569" imgH="215619" progId="Equation.3">
                  <p:embed/>
                </p:oleObj>
              </mc:Choice>
              <mc:Fallback>
                <p:oleObj name="公式" r:id="rId4" imgW="177569"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0840" y="3239561"/>
                        <a:ext cx="381000" cy="426889"/>
                      </a:xfrm>
                      <a:prstGeom prst="rect">
                        <a:avLst/>
                      </a:prstGeom>
                      <a:noFill/>
                      <a:extLst/>
                    </p:spPr>
                  </p:pic>
                </p:oleObj>
              </mc:Fallback>
            </mc:AlternateContent>
          </a:graphicData>
        </a:graphic>
      </p:graphicFrame>
      <p:graphicFrame>
        <p:nvGraphicFramePr>
          <p:cNvPr id="22" name="Object 54"/>
          <p:cNvGraphicFramePr>
            <a:graphicFrameLocks noChangeAspect="1"/>
          </p:cNvGraphicFramePr>
          <p:nvPr>
            <p:extLst>
              <p:ext uri="{D42A27DB-BD31-4B8C-83A1-F6EECF244321}">
                <p14:modId xmlns:p14="http://schemas.microsoft.com/office/powerpoint/2010/main" val="1792757194"/>
              </p:ext>
            </p:extLst>
          </p:nvPr>
        </p:nvGraphicFramePr>
        <p:xfrm>
          <a:off x="2888950" y="3707461"/>
          <a:ext cx="407987" cy="450850"/>
        </p:xfrm>
        <a:graphic>
          <a:graphicData uri="http://schemas.openxmlformats.org/presentationml/2006/ole">
            <mc:AlternateContent xmlns:mc="http://schemas.openxmlformats.org/markup-compatibility/2006">
              <mc:Choice xmlns:v="urn:schemas-microsoft-com:vml" Requires="v">
                <p:oleObj spid="_x0000_s101659" name="Equation" r:id="rId6" imgW="190440" imgH="228600" progId="Equation.DSMT4">
                  <p:embed/>
                </p:oleObj>
              </mc:Choice>
              <mc:Fallback>
                <p:oleObj name="Equation" r:id="rId6" imgW="190440" imgH="228600" progId="Equation.DSMT4">
                  <p:embed/>
                  <p:pic>
                    <p:nvPicPr>
                      <p:cNvPr id="0" name=""/>
                      <p:cNvPicPr>
                        <a:picLocks noChangeAspect="1" noChangeArrowheads="1"/>
                      </p:cNvPicPr>
                      <p:nvPr/>
                    </p:nvPicPr>
                    <p:blipFill>
                      <a:blip r:embed="rId7"/>
                      <a:srcRect/>
                      <a:stretch>
                        <a:fillRect/>
                      </a:stretch>
                    </p:blipFill>
                    <p:spPr bwMode="auto">
                      <a:xfrm>
                        <a:off x="2888950" y="3707461"/>
                        <a:ext cx="407987" cy="450850"/>
                      </a:xfrm>
                      <a:prstGeom prst="rect">
                        <a:avLst/>
                      </a:prstGeom>
                      <a:noFill/>
                      <a:extLst/>
                    </p:spPr>
                  </p:pic>
                </p:oleObj>
              </mc:Fallback>
            </mc:AlternateContent>
          </a:graphicData>
        </a:graphic>
      </p:graphicFrame>
    </p:spTree>
    <p:extLst>
      <p:ext uri="{BB962C8B-B14F-4D97-AF65-F5344CB8AC3E}">
        <p14:creationId xmlns:p14="http://schemas.microsoft.com/office/powerpoint/2010/main" val="14678036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536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53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Freeform 2" descr="浅色横线"/>
          <p:cNvSpPr>
            <a:spLocks/>
          </p:cNvSpPr>
          <p:nvPr/>
        </p:nvSpPr>
        <p:spPr bwMode="auto">
          <a:xfrm>
            <a:off x="4500563" y="2349500"/>
            <a:ext cx="3887787" cy="3384550"/>
          </a:xfrm>
          <a:custGeom>
            <a:avLst/>
            <a:gdLst>
              <a:gd name="T0" fmla="*/ 0 w 2449"/>
              <a:gd name="T1" fmla="*/ 0 h 2132"/>
              <a:gd name="T2" fmla="*/ 2449 w 2449"/>
              <a:gd name="T3" fmla="*/ 0 h 2132"/>
              <a:gd name="T4" fmla="*/ 2449 w 2449"/>
              <a:gd name="T5" fmla="*/ 2132 h 2132"/>
              <a:gd name="T6" fmla="*/ 2086 w 2449"/>
              <a:gd name="T7" fmla="*/ 2132 h 2132"/>
              <a:gd name="T8" fmla="*/ 0 w 2449"/>
              <a:gd name="T9" fmla="*/ 0 h 2132"/>
            </a:gdLst>
            <a:ahLst/>
            <a:cxnLst>
              <a:cxn ang="0">
                <a:pos x="T0" y="T1"/>
              </a:cxn>
              <a:cxn ang="0">
                <a:pos x="T2" y="T3"/>
              </a:cxn>
              <a:cxn ang="0">
                <a:pos x="T4" y="T5"/>
              </a:cxn>
              <a:cxn ang="0">
                <a:pos x="T6" y="T7"/>
              </a:cxn>
              <a:cxn ang="0">
                <a:pos x="T8" y="T9"/>
              </a:cxn>
            </a:cxnLst>
            <a:rect l="0" t="0" r="r" b="b"/>
            <a:pathLst>
              <a:path w="2449" h="2132">
                <a:moveTo>
                  <a:pt x="0" y="0"/>
                </a:moveTo>
                <a:lnTo>
                  <a:pt x="2449" y="0"/>
                </a:lnTo>
                <a:lnTo>
                  <a:pt x="2449" y="2132"/>
                </a:lnTo>
                <a:lnTo>
                  <a:pt x="2086" y="2132"/>
                </a:lnTo>
                <a:lnTo>
                  <a:pt x="0" y="0"/>
                </a:lnTo>
                <a:close/>
              </a:path>
            </a:pathLst>
          </a:custGeom>
          <a:pattFill prst="ltHorz">
            <a:fgClr>
              <a:schemeClr val="accent1"/>
            </a:fgClr>
            <a:bgClr>
              <a:schemeClr val="bg1"/>
            </a:bgClr>
          </a:patt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55715" name="Freeform 3" descr="浅色上对角线"/>
          <p:cNvSpPr>
            <a:spLocks/>
          </p:cNvSpPr>
          <p:nvPr/>
        </p:nvSpPr>
        <p:spPr bwMode="auto">
          <a:xfrm>
            <a:off x="5507038" y="2205038"/>
            <a:ext cx="2520950" cy="3240087"/>
          </a:xfrm>
          <a:custGeom>
            <a:avLst/>
            <a:gdLst>
              <a:gd name="T0" fmla="*/ 0 w 1588"/>
              <a:gd name="T1" fmla="*/ 0 h 2041"/>
              <a:gd name="T2" fmla="*/ 1588 w 1588"/>
              <a:gd name="T3" fmla="*/ 0 h 2041"/>
              <a:gd name="T4" fmla="*/ 1588 w 1588"/>
              <a:gd name="T5" fmla="*/ 2041 h 2041"/>
              <a:gd name="T6" fmla="*/ 737 w 1588"/>
              <a:gd name="T7" fmla="*/ 2040 h 2041"/>
              <a:gd name="T8" fmla="*/ 0 w 1588"/>
              <a:gd name="T9" fmla="*/ 0 h 2041"/>
            </a:gdLst>
            <a:ahLst/>
            <a:cxnLst>
              <a:cxn ang="0">
                <a:pos x="T0" y="T1"/>
              </a:cxn>
              <a:cxn ang="0">
                <a:pos x="T2" y="T3"/>
              </a:cxn>
              <a:cxn ang="0">
                <a:pos x="T4" y="T5"/>
              </a:cxn>
              <a:cxn ang="0">
                <a:pos x="T6" y="T7"/>
              </a:cxn>
              <a:cxn ang="0">
                <a:pos x="T8" y="T9"/>
              </a:cxn>
            </a:cxnLst>
            <a:rect l="0" t="0" r="r" b="b"/>
            <a:pathLst>
              <a:path w="1588" h="2041">
                <a:moveTo>
                  <a:pt x="0" y="0"/>
                </a:moveTo>
                <a:lnTo>
                  <a:pt x="1588" y="0"/>
                </a:lnTo>
                <a:lnTo>
                  <a:pt x="1588" y="2041"/>
                </a:lnTo>
                <a:lnTo>
                  <a:pt x="737" y="2040"/>
                </a:lnTo>
                <a:lnTo>
                  <a:pt x="0" y="0"/>
                </a:lnTo>
                <a:close/>
              </a:path>
            </a:pathLst>
          </a:custGeom>
          <a:pattFill prst="ltUpDiag">
            <a:fgClr>
              <a:schemeClr val="tx2"/>
            </a:fgClr>
            <a:bgClr>
              <a:srgbClr val="FFFFFF"/>
            </a:bgClr>
          </a:patt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55716" name="Line 4"/>
          <p:cNvSpPr>
            <a:spLocks noChangeShapeType="1"/>
          </p:cNvSpPr>
          <p:nvPr/>
        </p:nvSpPr>
        <p:spPr bwMode="auto">
          <a:xfrm>
            <a:off x="4371975" y="2276475"/>
            <a:ext cx="3671888" cy="36734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55717" name="Line 5"/>
          <p:cNvSpPr>
            <a:spLocks noChangeShapeType="1"/>
          </p:cNvSpPr>
          <p:nvPr/>
        </p:nvSpPr>
        <p:spPr bwMode="auto">
          <a:xfrm flipV="1">
            <a:off x="6156325" y="2781300"/>
            <a:ext cx="1295400" cy="129540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55721"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55722"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55723"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5572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55726" name="Text Box 14"/>
          <p:cNvSpPr txBox="1">
            <a:spLocks noChangeArrowheads="1"/>
          </p:cNvSpPr>
          <p:nvPr/>
        </p:nvSpPr>
        <p:spPr bwMode="auto">
          <a:xfrm>
            <a:off x="8459788" y="3619500"/>
            <a:ext cx="6842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solidFill>
                  <a:srgbClr val="000000"/>
                </a:solidFill>
                <a:latin typeface="Comic Sans MS" panose="030F0702030302020204" pitchFamily="66" charset="0"/>
              </a:rPr>
              <a:t>w</a:t>
            </a:r>
            <a:r>
              <a:rPr kumimoji="1" lang="en-US" altLang="zh-CN" sz="2800" baseline="-25000">
                <a:solidFill>
                  <a:srgbClr val="000000"/>
                </a:solidFill>
                <a:latin typeface="Comic Sans MS" panose="030F0702030302020204" pitchFamily="66" charset="0"/>
              </a:rPr>
              <a:t>0</a:t>
            </a:r>
          </a:p>
        </p:txBody>
      </p:sp>
      <p:sp>
        <p:nvSpPr>
          <p:cNvPr id="755727" name="Text Box 15"/>
          <p:cNvSpPr txBox="1">
            <a:spLocks noChangeArrowheads="1"/>
          </p:cNvSpPr>
          <p:nvPr/>
        </p:nvSpPr>
        <p:spPr bwMode="auto">
          <a:xfrm>
            <a:off x="6156325" y="1773238"/>
            <a:ext cx="6842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solidFill>
                  <a:srgbClr val="000000"/>
                </a:solidFill>
                <a:latin typeface="Comic Sans MS" panose="030F0702030302020204" pitchFamily="66" charset="0"/>
              </a:rPr>
              <a:t>w</a:t>
            </a:r>
            <a:r>
              <a:rPr kumimoji="1" lang="en-US" altLang="zh-CN" sz="2800" baseline="-25000">
                <a:solidFill>
                  <a:srgbClr val="000000"/>
                </a:solidFill>
                <a:latin typeface="Comic Sans MS" panose="030F0702030302020204" pitchFamily="66" charset="0"/>
              </a:rPr>
              <a:t>1</a:t>
            </a:r>
          </a:p>
        </p:txBody>
      </p:sp>
      <p:sp>
        <p:nvSpPr>
          <p:cNvPr id="755728" name="Line 16"/>
          <p:cNvSpPr>
            <a:spLocks noChangeShapeType="1"/>
          </p:cNvSpPr>
          <p:nvPr/>
        </p:nvSpPr>
        <p:spPr bwMode="auto">
          <a:xfrm rot="1512387">
            <a:off x="4357688" y="2289175"/>
            <a:ext cx="3671887" cy="36734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55729" name="Line 17"/>
          <p:cNvSpPr>
            <a:spLocks noChangeShapeType="1"/>
          </p:cNvSpPr>
          <p:nvPr/>
        </p:nvSpPr>
        <p:spPr bwMode="auto">
          <a:xfrm rot="1512387" flipV="1">
            <a:off x="6376988" y="3111500"/>
            <a:ext cx="1295400" cy="129540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55730" name="Line 18"/>
          <p:cNvSpPr>
            <a:spLocks noChangeShapeType="1"/>
          </p:cNvSpPr>
          <p:nvPr/>
        </p:nvSpPr>
        <p:spPr bwMode="auto">
          <a:xfrm flipV="1">
            <a:off x="6156325" y="1989138"/>
            <a:ext cx="0" cy="417671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55731" name="Line 19"/>
          <p:cNvSpPr>
            <a:spLocks noChangeShapeType="1"/>
          </p:cNvSpPr>
          <p:nvPr/>
        </p:nvSpPr>
        <p:spPr bwMode="auto">
          <a:xfrm>
            <a:off x="3924300" y="4076700"/>
            <a:ext cx="4824413"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21" name="Rectangle 7"/>
          <p:cNvSpPr>
            <a:spLocks noChangeArrowheads="1"/>
          </p:cNvSpPr>
          <p:nvPr/>
        </p:nvSpPr>
        <p:spPr bwMode="auto">
          <a:xfrm>
            <a:off x="475882" y="1066196"/>
            <a:ext cx="52341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800" b="1" dirty="0">
                <a:solidFill>
                  <a:srgbClr val="0070C0"/>
                </a:solidFill>
                <a:latin typeface="Arial Unicode MS" panose="020B0604020202020204" pitchFamily="34" charset="-122"/>
              </a:rPr>
              <a:t>示例：权空间、解矢量与解空间</a:t>
            </a:r>
          </a:p>
        </p:txBody>
      </p:sp>
      <p:sp>
        <p:nvSpPr>
          <p:cNvPr id="22" name="Text Box 13"/>
          <p:cNvSpPr txBox="1">
            <a:spLocks noChangeArrowheads="1"/>
          </p:cNvSpPr>
          <p:nvPr/>
        </p:nvSpPr>
        <p:spPr bwMode="auto">
          <a:xfrm>
            <a:off x="489701" y="2349500"/>
            <a:ext cx="3198061" cy="319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zh-CN" altLang="en-US" sz="2400" b="1" dirty="0">
                <a:solidFill>
                  <a:srgbClr val="000000"/>
                </a:solidFill>
                <a:latin typeface="Arial Unicode MS" panose="020B0604020202020204" pitchFamily="34" charset="-122"/>
              </a:rPr>
              <a:t>    </a:t>
            </a:r>
            <a:r>
              <a:rPr kumimoji="1" lang="zh-CN" altLang="en-US" sz="2400" b="1" dirty="0" smtClean="0">
                <a:solidFill>
                  <a:srgbClr val="000000"/>
                </a:solidFill>
                <a:latin typeface="Arial Unicode MS" panose="020B0604020202020204" pitchFamily="34" charset="-122"/>
              </a:rPr>
              <a:t>先看</a:t>
            </a:r>
            <a:r>
              <a:rPr kumimoji="1" lang="zh-CN" altLang="en-US" sz="2400" b="1" dirty="0">
                <a:solidFill>
                  <a:srgbClr val="000000"/>
                </a:solidFill>
                <a:latin typeface="Arial Unicode MS" panose="020B0604020202020204" pitchFamily="34" charset="-122"/>
              </a:rPr>
              <a:t>一个简单的情况。</a:t>
            </a:r>
            <a:r>
              <a:rPr kumimoji="1" lang="zh-CN" altLang="en-US" sz="2400" b="1" dirty="0" smtClean="0">
                <a:solidFill>
                  <a:srgbClr val="000000"/>
                </a:solidFill>
                <a:latin typeface="Arial Unicode MS" panose="020B0604020202020204" pitchFamily="34" charset="-122"/>
              </a:rPr>
              <a:t>设</a:t>
            </a:r>
            <a:r>
              <a:rPr kumimoji="1" lang="en-US" altLang="zh-CN" sz="2400" b="1" dirty="0" smtClean="0">
                <a:solidFill>
                  <a:srgbClr val="000000"/>
                </a:solidFill>
                <a:latin typeface="Arial Unicode MS" panose="020B0604020202020204" pitchFamily="34" charset="-122"/>
              </a:rPr>
              <a:t>4</a:t>
            </a:r>
            <a:r>
              <a:rPr kumimoji="1" lang="zh-CN" altLang="en-US" sz="2400" b="1" dirty="0" smtClean="0">
                <a:solidFill>
                  <a:srgbClr val="000000"/>
                </a:solidFill>
                <a:latin typeface="Arial Unicode MS" panose="020B0604020202020204" pitchFamily="34" charset="-122"/>
              </a:rPr>
              <a:t>个一</a:t>
            </a:r>
            <a:r>
              <a:rPr kumimoji="1" lang="zh-CN" altLang="en-US" sz="2400" b="1" dirty="0">
                <a:solidFill>
                  <a:srgbClr val="000000"/>
                </a:solidFill>
                <a:latin typeface="Arial Unicode MS" panose="020B0604020202020204" pitchFamily="34" charset="-122"/>
              </a:rPr>
              <a:t>维数</a:t>
            </a:r>
            <a:r>
              <a:rPr kumimoji="1" lang="zh-CN" altLang="en-US" sz="2400" b="1" dirty="0" smtClean="0">
                <a:solidFill>
                  <a:srgbClr val="000000"/>
                </a:solidFill>
                <a:latin typeface="Arial Unicode MS" panose="020B0604020202020204" pitchFamily="34" charset="-122"/>
              </a:rPr>
              <a:t>据</a:t>
            </a:r>
            <a:r>
              <a:rPr kumimoji="1" lang="en-US" altLang="zh-CN" sz="2400" b="1" dirty="0" smtClean="0">
                <a:solidFill>
                  <a:srgbClr val="000000"/>
                </a:solidFill>
                <a:latin typeface="Arial Unicode MS" panose="020B0604020202020204" pitchFamily="34" charset="-122"/>
              </a:rPr>
              <a:t>x</a:t>
            </a:r>
            <a:r>
              <a:rPr kumimoji="1" lang="en-US" altLang="zh-CN" sz="2400" b="1" baseline="-25000" dirty="0" smtClean="0">
                <a:solidFill>
                  <a:srgbClr val="000000"/>
                </a:solidFill>
                <a:latin typeface="Arial Unicode MS" panose="020B0604020202020204" pitchFamily="34" charset="-122"/>
              </a:rPr>
              <a:t>1</a:t>
            </a:r>
            <a:r>
              <a:rPr kumimoji="1" lang="en-US" altLang="zh-CN" sz="2400" b="1" dirty="0" smtClean="0">
                <a:solidFill>
                  <a:srgbClr val="000000"/>
                </a:solidFill>
                <a:latin typeface="Arial Unicode MS" panose="020B0604020202020204" pitchFamily="34" charset="-122"/>
              </a:rPr>
              <a:t>=1</a:t>
            </a:r>
            <a:r>
              <a:rPr kumimoji="1" lang="zh-CN" altLang="en-US" sz="2400" b="1" dirty="0" smtClean="0">
                <a:solidFill>
                  <a:srgbClr val="000000"/>
                </a:solidFill>
                <a:latin typeface="Arial Unicode MS" panose="020B0604020202020204" pitchFamily="34" charset="-122"/>
              </a:rPr>
              <a:t>，</a:t>
            </a:r>
            <a:r>
              <a:rPr kumimoji="1" lang="en-US" altLang="zh-CN" sz="2400" b="1" dirty="0" smtClean="0">
                <a:solidFill>
                  <a:srgbClr val="000000"/>
                </a:solidFill>
                <a:latin typeface="Arial Unicode MS" panose="020B0604020202020204" pitchFamily="34" charset="-122"/>
              </a:rPr>
              <a:t>x</a:t>
            </a:r>
            <a:r>
              <a:rPr kumimoji="1" lang="en-US" altLang="zh-CN" sz="2400" b="1" baseline="-25000" dirty="0" smtClean="0">
                <a:solidFill>
                  <a:srgbClr val="000000"/>
                </a:solidFill>
                <a:latin typeface="Arial Unicode MS" panose="020B0604020202020204" pitchFamily="34" charset="-122"/>
              </a:rPr>
              <a:t>2</a:t>
            </a:r>
            <a:r>
              <a:rPr kumimoji="1" lang="en-US" altLang="zh-CN" sz="2400" b="1" dirty="0" smtClean="0">
                <a:solidFill>
                  <a:srgbClr val="000000"/>
                </a:solidFill>
                <a:latin typeface="Arial Unicode MS" panose="020B0604020202020204" pitchFamily="34" charset="-122"/>
              </a:rPr>
              <a:t>=2</a:t>
            </a:r>
            <a:r>
              <a:rPr kumimoji="1" lang="zh-CN" altLang="en-US" sz="2400" b="1" dirty="0" smtClean="0">
                <a:solidFill>
                  <a:srgbClr val="000000"/>
                </a:solidFill>
                <a:latin typeface="Arial Unicode MS" panose="020B0604020202020204" pitchFamily="34" charset="-122"/>
              </a:rPr>
              <a:t>属于    </a:t>
            </a:r>
            <a:r>
              <a:rPr kumimoji="1" lang="en-US" altLang="zh-CN" sz="2400" b="1" dirty="0" smtClean="0">
                <a:solidFill>
                  <a:srgbClr val="000000"/>
                </a:solidFill>
                <a:latin typeface="Arial Unicode MS" panose="020B0604020202020204" pitchFamily="34" charset="-122"/>
              </a:rPr>
              <a:t>, x</a:t>
            </a:r>
            <a:r>
              <a:rPr kumimoji="1" lang="en-US" altLang="zh-CN" sz="2400" b="1" baseline="-25000" dirty="0" smtClean="0">
                <a:solidFill>
                  <a:srgbClr val="000000"/>
                </a:solidFill>
                <a:latin typeface="Arial Unicode MS" panose="020B0604020202020204" pitchFamily="34" charset="-122"/>
              </a:rPr>
              <a:t>3</a:t>
            </a:r>
            <a:r>
              <a:rPr kumimoji="1" lang="en-US" altLang="zh-CN" sz="2400" b="1" dirty="0" smtClean="0">
                <a:solidFill>
                  <a:srgbClr val="000000"/>
                </a:solidFill>
                <a:latin typeface="Arial Unicode MS" panose="020B0604020202020204" pitchFamily="34" charset="-122"/>
              </a:rPr>
              <a:t>=-1</a:t>
            </a:r>
            <a:r>
              <a:rPr kumimoji="1" lang="zh-CN" altLang="en-US" sz="2400" b="1" dirty="0" smtClean="0">
                <a:solidFill>
                  <a:srgbClr val="000000"/>
                </a:solidFill>
                <a:latin typeface="Arial Unicode MS" panose="020B0604020202020204" pitchFamily="34" charset="-122"/>
              </a:rPr>
              <a:t>，</a:t>
            </a:r>
            <a:r>
              <a:rPr kumimoji="1" lang="en-US" altLang="zh-CN" sz="2400" b="1" dirty="0" smtClean="0">
                <a:solidFill>
                  <a:srgbClr val="000000"/>
                </a:solidFill>
                <a:latin typeface="Arial Unicode MS" panose="020B0604020202020204" pitchFamily="34" charset="-122"/>
              </a:rPr>
              <a:t>x</a:t>
            </a:r>
            <a:r>
              <a:rPr kumimoji="1" lang="en-US" altLang="zh-CN" sz="2400" b="1" baseline="-25000" dirty="0" smtClean="0">
                <a:solidFill>
                  <a:srgbClr val="000000"/>
                </a:solidFill>
                <a:latin typeface="Arial Unicode MS" panose="020B0604020202020204" pitchFamily="34" charset="-122"/>
              </a:rPr>
              <a:t>4</a:t>
            </a:r>
            <a:r>
              <a:rPr kumimoji="1" lang="en-US" altLang="zh-CN" sz="2400" b="1" dirty="0" smtClean="0">
                <a:solidFill>
                  <a:srgbClr val="000000"/>
                </a:solidFill>
                <a:latin typeface="Arial Unicode MS" panose="020B0604020202020204" pitchFamily="34" charset="-122"/>
              </a:rPr>
              <a:t>=-</a:t>
            </a:r>
            <a:r>
              <a:rPr kumimoji="1" lang="en-US" altLang="zh-CN" sz="2400" b="1" dirty="0">
                <a:solidFill>
                  <a:srgbClr val="000000"/>
                </a:solidFill>
                <a:latin typeface="Arial Unicode MS" panose="020B0604020202020204" pitchFamily="34" charset="-122"/>
              </a:rPr>
              <a:t>2</a:t>
            </a:r>
            <a:r>
              <a:rPr kumimoji="1" lang="zh-CN" altLang="en-US" sz="2400" b="1" dirty="0" smtClean="0">
                <a:solidFill>
                  <a:srgbClr val="000000"/>
                </a:solidFill>
                <a:latin typeface="Arial Unicode MS" panose="020B0604020202020204" pitchFamily="34" charset="-122"/>
              </a:rPr>
              <a:t>属于    </a:t>
            </a:r>
            <a:r>
              <a:rPr kumimoji="1" lang="en-US" altLang="zh-CN" sz="2400" b="1" dirty="0" smtClean="0">
                <a:solidFill>
                  <a:srgbClr val="000000"/>
                </a:solidFill>
                <a:latin typeface="Arial Unicode MS" panose="020B0604020202020204" pitchFamily="34" charset="-122"/>
              </a:rPr>
              <a:t>,</a:t>
            </a:r>
            <a:r>
              <a:rPr kumimoji="1" lang="zh-CN" altLang="en-US" sz="2400" b="1" dirty="0" smtClean="0">
                <a:solidFill>
                  <a:srgbClr val="000000"/>
                </a:solidFill>
                <a:latin typeface="Arial Unicode MS" panose="020B0604020202020204" pitchFamily="34" charset="-122"/>
              </a:rPr>
              <a:t>求：将这两类区分</a:t>
            </a:r>
            <a:r>
              <a:rPr kumimoji="1" lang="zh-CN" altLang="en-US" sz="2400" b="1" dirty="0">
                <a:solidFill>
                  <a:srgbClr val="000000"/>
                </a:solidFill>
                <a:latin typeface="Arial Unicode MS" panose="020B0604020202020204" pitchFamily="34" charset="-122"/>
              </a:rPr>
              <a:t>开</a:t>
            </a:r>
            <a:r>
              <a:rPr kumimoji="1" lang="zh-CN" altLang="en-US" sz="2400" b="1" dirty="0" smtClean="0">
                <a:solidFill>
                  <a:srgbClr val="000000"/>
                </a:solidFill>
                <a:latin typeface="Arial Unicode MS" panose="020B0604020202020204" pitchFamily="34" charset="-122"/>
              </a:rPr>
              <a:t>的线性判别函数的系数</a:t>
            </a:r>
            <a:r>
              <a:rPr kumimoji="1" lang="en-US" altLang="zh-CN" sz="2400" dirty="0" smtClean="0">
                <a:solidFill>
                  <a:srgbClr val="000000"/>
                </a:solidFill>
                <a:latin typeface="Arial Unicode MS" panose="020B0604020202020204" pitchFamily="34" charset="-122"/>
              </a:rPr>
              <a:t>w</a:t>
            </a:r>
            <a:r>
              <a:rPr kumimoji="1" lang="en-US" altLang="zh-CN" sz="2400" baseline="-25000" dirty="0" smtClean="0">
                <a:solidFill>
                  <a:srgbClr val="000000"/>
                </a:solidFill>
                <a:latin typeface="Arial Unicode MS" panose="020B0604020202020204" pitchFamily="34" charset="-122"/>
              </a:rPr>
              <a:t>0</a:t>
            </a:r>
            <a:r>
              <a:rPr kumimoji="1" lang="zh-CN" altLang="en-US" sz="2400" dirty="0" smtClean="0">
                <a:solidFill>
                  <a:srgbClr val="000000"/>
                </a:solidFill>
                <a:latin typeface="Arial Unicode MS" panose="020B0604020202020204" pitchFamily="34" charset="-122"/>
              </a:rPr>
              <a:t>，</a:t>
            </a:r>
            <a:r>
              <a:rPr kumimoji="1" lang="en-US" altLang="zh-CN" sz="2400" dirty="0">
                <a:solidFill>
                  <a:srgbClr val="000000"/>
                </a:solidFill>
                <a:latin typeface="Arial Unicode MS" panose="020B0604020202020204" pitchFamily="34" charset="-122"/>
              </a:rPr>
              <a:t>w</a:t>
            </a:r>
            <a:r>
              <a:rPr kumimoji="1" lang="en-US" altLang="zh-CN" sz="2400" baseline="-25000" dirty="0">
                <a:solidFill>
                  <a:srgbClr val="000000"/>
                </a:solidFill>
                <a:latin typeface="Arial Unicode MS" panose="020B0604020202020204" pitchFamily="34" charset="-122"/>
              </a:rPr>
              <a:t>1</a:t>
            </a:r>
            <a:r>
              <a:rPr kumimoji="1" lang="zh-CN" altLang="en-US" sz="2400" b="1" dirty="0">
                <a:solidFill>
                  <a:srgbClr val="000000"/>
                </a:solidFill>
                <a:latin typeface="Arial Unicode MS" panose="020B0604020202020204" pitchFamily="34" charset="-122"/>
              </a:rPr>
              <a:t>。</a:t>
            </a:r>
          </a:p>
        </p:txBody>
      </p:sp>
      <p:graphicFrame>
        <p:nvGraphicFramePr>
          <p:cNvPr id="26" name="Object 54"/>
          <p:cNvGraphicFramePr>
            <a:graphicFrameLocks noChangeAspect="1"/>
          </p:cNvGraphicFramePr>
          <p:nvPr>
            <p:extLst>
              <p:ext uri="{D42A27DB-BD31-4B8C-83A1-F6EECF244321}">
                <p14:modId xmlns:p14="http://schemas.microsoft.com/office/powerpoint/2010/main" val="3190887948"/>
              </p:ext>
            </p:extLst>
          </p:nvPr>
        </p:nvGraphicFramePr>
        <p:xfrm>
          <a:off x="2750840" y="3239561"/>
          <a:ext cx="381000" cy="426889"/>
        </p:xfrm>
        <a:graphic>
          <a:graphicData uri="http://schemas.openxmlformats.org/presentationml/2006/ole">
            <mc:AlternateContent xmlns:mc="http://schemas.openxmlformats.org/markup-compatibility/2006">
              <mc:Choice xmlns:v="urn:schemas-microsoft-com:vml" Requires="v">
                <p:oleObj spid="_x0000_s103704" name="公式" r:id="rId4" imgW="177569" imgH="215619" progId="Equation.3">
                  <p:embed/>
                </p:oleObj>
              </mc:Choice>
              <mc:Fallback>
                <p:oleObj name="公式" r:id="rId4" imgW="177569"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0840" y="3239561"/>
                        <a:ext cx="381000" cy="426889"/>
                      </a:xfrm>
                      <a:prstGeom prst="rect">
                        <a:avLst/>
                      </a:prstGeom>
                      <a:noFill/>
                      <a:extLst/>
                    </p:spPr>
                  </p:pic>
                </p:oleObj>
              </mc:Fallback>
            </mc:AlternateContent>
          </a:graphicData>
        </a:graphic>
      </p:graphicFrame>
      <p:graphicFrame>
        <p:nvGraphicFramePr>
          <p:cNvPr id="27" name="Object 54"/>
          <p:cNvGraphicFramePr>
            <a:graphicFrameLocks noChangeAspect="1"/>
          </p:cNvGraphicFramePr>
          <p:nvPr>
            <p:extLst>
              <p:ext uri="{D42A27DB-BD31-4B8C-83A1-F6EECF244321}">
                <p14:modId xmlns:p14="http://schemas.microsoft.com/office/powerpoint/2010/main" val="454148670"/>
              </p:ext>
            </p:extLst>
          </p:nvPr>
        </p:nvGraphicFramePr>
        <p:xfrm>
          <a:off x="2888950" y="3707461"/>
          <a:ext cx="407987" cy="450850"/>
        </p:xfrm>
        <a:graphic>
          <a:graphicData uri="http://schemas.openxmlformats.org/presentationml/2006/ole">
            <mc:AlternateContent xmlns:mc="http://schemas.openxmlformats.org/markup-compatibility/2006">
              <mc:Choice xmlns:v="urn:schemas-microsoft-com:vml" Requires="v">
                <p:oleObj spid="_x0000_s103705" name="Equation" r:id="rId6" imgW="190440" imgH="228600" progId="Equation.DSMT4">
                  <p:embed/>
                </p:oleObj>
              </mc:Choice>
              <mc:Fallback>
                <p:oleObj name="Equation" r:id="rId6" imgW="190440" imgH="228600" progId="Equation.DSMT4">
                  <p:embed/>
                  <p:pic>
                    <p:nvPicPr>
                      <p:cNvPr id="0" name=""/>
                      <p:cNvPicPr>
                        <a:picLocks noChangeAspect="1" noChangeArrowheads="1"/>
                      </p:cNvPicPr>
                      <p:nvPr/>
                    </p:nvPicPr>
                    <p:blipFill>
                      <a:blip r:embed="rId7"/>
                      <a:srcRect/>
                      <a:stretch>
                        <a:fillRect/>
                      </a:stretch>
                    </p:blipFill>
                    <p:spPr bwMode="auto">
                      <a:xfrm>
                        <a:off x="2888950" y="3707461"/>
                        <a:ext cx="407987" cy="450850"/>
                      </a:xfrm>
                      <a:prstGeom prst="rect">
                        <a:avLst/>
                      </a:prstGeom>
                      <a:noFill/>
                      <a:extLst/>
                    </p:spPr>
                  </p:pic>
                </p:oleObj>
              </mc:Fallback>
            </mc:AlternateContent>
          </a:graphicData>
        </a:graphic>
      </p:graphicFrame>
    </p:spTree>
    <p:extLst>
      <p:ext uri="{BB962C8B-B14F-4D97-AF65-F5344CB8AC3E}">
        <p14:creationId xmlns:p14="http://schemas.microsoft.com/office/powerpoint/2010/main" val="2476098647"/>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Freeform 2" descr="60%"/>
          <p:cNvSpPr>
            <a:spLocks/>
          </p:cNvSpPr>
          <p:nvPr/>
        </p:nvSpPr>
        <p:spPr bwMode="auto">
          <a:xfrm>
            <a:off x="5580063" y="2349500"/>
            <a:ext cx="2663825" cy="3311525"/>
          </a:xfrm>
          <a:custGeom>
            <a:avLst/>
            <a:gdLst>
              <a:gd name="T0" fmla="*/ 0 w 1678"/>
              <a:gd name="T1" fmla="*/ 0 h 2086"/>
              <a:gd name="T2" fmla="*/ 1678 w 1678"/>
              <a:gd name="T3" fmla="*/ 0 h 2086"/>
              <a:gd name="T4" fmla="*/ 1678 w 1678"/>
              <a:gd name="T5" fmla="*/ 2086 h 2086"/>
              <a:gd name="T6" fmla="*/ 1361 w 1678"/>
              <a:gd name="T7" fmla="*/ 2086 h 2086"/>
              <a:gd name="T8" fmla="*/ 363 w 1678"/>
              <a:gd name="T9" fmla="*/ 1088 h 2086"/>
              <a:gd name="T10" fmla="*/ 0 w 1678"/>
              <a:gd name="T11" fmla="*/ 0 h 2086"/>
            </a:gdLst>
            <a:ahLst/>
            <a:cxnLst>
              <a:cxn ang="0">
                <a:pos x="T0" y="T1"/>
              </a:cxn>
              <a:cxn ang="0">
                <a:pos x="T2" y="T3"/>
              </a:cxn>
              <a:cxn ang="0">
                <a:pos x="T4" y="T5"/>
              </a:cxn>
              <a:cxn ang="0">
                <a:pos x="T6" y="T7"/>
              </a:cxn>
              <a:cxn ang="0">
                <a:pos x="T8" y="T9"/>
              </a:cxn>
              <a:cxn ang="0">
                <a:pos x="T10" y="T11"/>
              </a:cxn>
            </a:cxnLst>
            <a:rect l="0" t="0" r="r" b="b"/>
            <a:pathLst>
              <a:path w="1678" h="2086">
                <a:moveTo>
                  <a:pt x="0" y="0"/>
                </a:moveTo>
                <a:lnTo>
                  <a:pt x="1678" y="0"/>
                </a:lnTo>
                <a:lnTo>
                  <a:pt x="1678" y="2086"/>
                </a:lnTo>
                <a:lnTo>
                  <a:pt x="1361" y="2086"/>
                </a:lnTo>
                <a:lnTo>
                  <a:pt x="363" y="1088"/>
                </a:lnTo>
                <a:lnTo>
                  <a:pt x="0" y="0"/>
                </a:lnTo>
                <a:close/>
              </a:path>
            </a:pathLst>
          </a:custGeom>
          <a:pattFill prst="pct60">
            <a:fgClr>
              <a:schemeClr val="tx2"/>
            </a:fgClr>
            <a:bgClr>
              <a:srgbClr val="FFFFFF"/>
            </a:bgClr>
          </a:patt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57763" name="Line 3"/>
          <p:cNvSpPr>
            <a:spLocks noChangeShapeType="1"/>
          </p:cNvSpPr>
          <p:nvPr/>
        </p:nvSpPr>
        <p:spPr bwMode="auto">
          <a:xfrm>
            <a:off x="4371975" y="2276475"/>
            <a:ext cx="3671888" cy="36734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57764" name="Line 4"/>
          <p:cNvSpPr>
            <a:spLocks noChangeShapeType="1"/>
          </p:cNvSpPr>
          <p:nvPr/>
        </p:nvSpPr>
        <p:spPr bwMode="auto">
          <a:xfrm flipV="1">
            <a:off x="6156325" y="2781300"/>
            <a:ext cx="1295400" cy="129540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57768"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57769"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5777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5777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57773" name="Text Box 13"/>
          <p:cNvSpPr txBox="1">
            <a:spLocks noChangeArrowheads="1"/>
          </p:cNvSpPr>
          <p:nvPr/>
        </p:nvSpPr>
        <p:spPr bwMode="auto">
          <a:xfrm>
            <a:off x="8459788" y="3619500"/>
            <a:ext cx="6842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solidFill>
                  <a:srgbClr val="000000"/>
                </a:solidFill>
                <a:latin typeface="Comic Sans MS" panose="030F0702030302020204" pitchFamily="66" charset="0"/>
              </a:rPr>
              <a:t>w</a:t>
            </a:r>
            <a:r>
              <a:rPr kumimoji="1" lang="en-US" altLang="zh-CN" sz="2800" baseline="-25000">
                <a:solidFill>
                  <a:srgbClr val="000000"/>
                </a:solidFill>
                <a:latin typeface="Comic Sans MS" panose="030F0702030302020204" pitchFamily="66" charset="0"/>
              </a:rPr>
              <a:t>0</a:t>
            </a:r>
          </a:p>
        </p:txBody>
      </p:sp>
      <p:sp>
        <p:nvSpPr>
          <p:cNvPr id="757774" name="Text Box 14"/>
          <p:cNvSpPr txBox="1">
            <a:spLocks noChangeArrowheads="1"/>
          </p:cNvSpPr>
          <p:nvPr/>
        </p:nvSpPr>
        <p:spPr bwMode="auto">
          <a:xfrm>
            <a:off x="6156325" y="1773238"/>
            <a:ext cx="6842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solidFill>
                  <a:srgbClr val="000000"/>
                </a:solidFill>
                <a:latin typeface="Comic Sans MS" panose="030F0702030302020204" pitchFamily="66" charset="0"/>
              </a:rPr>
              <a:t>w</a:t>
            </a:r>
            <a:r>
              <a:rPr kumimoji="1" lang="en-US" altLang="zh-CN" sz="2800" baseline="-25000">
                <a:solidFill>
                  <a:srgbClr val="000000"/>
                </a:solidFill>
                <a:latin typeface="Comic Sans MS" panose="030F0702030302020204" pitchFamily="66" charset="0"/>
              </a:rPr>
              <a:t>1</a:t>
            </a:r>
          </a:p>
        </p:txBody>
      </p:sp>
      <p:sp>
        <p:nvSpPr>
          <p:cNvPr id="757775" name="Line 15"/>
          <p:cNvSpPr>
            <a:spLocks noChangeShapeType="1"/>
          </p:cNvSpPr>
          <p:nvPr/>
        </p:nvSpPr>
        <p:spPr bwMode="auto">
          <a:xfrm rot="1512387">
            <a:off x="4357688" y="2289175"/>
            <a:ext cx="3671887" cy="36734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57776" name="Line 16"/>
          <p:cNvSpPr>
            <a:spLocks noChangeShapeType="1"/>
          </p:cNvSpPr>
          <p:nvPr/>
        </p:nvSpPr>
        <p:spPr bwMode="auto">
          <a:xfrm rot="1512387" flipV="1">
            <a:off x="6376988" y="3111500"/>
            <a:ext cx="1295400" cy="129540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57777" name="Line 17"/>
          <p:cNvSpPr>
            <a:spLocks noChangeShapeType="1"/>
          </p:cNvSpPr>
          <p:nvPr/>
        </p:nvSpPr>
        <p:spPr bwMode="auto">
          <a:xfrm flipV="1">
            <a:off x="6156325" y="1989138"/>
            <a:ext cx="0" cy="417671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57778" name="Line 18"/>
          <p:cNvSpPr>
            <a:spLocks noChangeShapeType="1"/>
          </p:cNvSpPr>
          <p:nvPr/>
        </p:nvSpPr>
        <p:spPr bwMode="auto">
          <a:xfrm>
            <a:off x="3924300" y="4076700"/>
            <a:ext cx="4824413"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20" name="Rectangle 7"/>
          <p:cNvSpPr>
            <a:spLocks noChangeArrowheads="1"/>
          </p:cNvSpPr>
          <p:nvPr/>
        </p:nvSpPr>
        <p:spPr bwMode="auto">
          <a:xfrm>
            <a:off x="475882" y="1066196"/>
            <a:ext cx="52341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800" b="1" dirty="0">
                <a:solidFill>
                  <a:srgbClr val="0070C0"/>
                </a:solidFill>
                <a:latin typeface="Arial Unicode MS" panose="020B0604020202020204" pitchFamily="34" charset="-122"/>
              </a:rPr>
              <a:t>示例：权空间、解矢量与解空间</a:t>
            </a:r>
          </a:p>
        </p:txBody>
      </p:sp>
      <p:sp>
        <p:nvSpPr>
          <p:cNvPr id="17" name="Text Box 13"/>
          <p:cNvSpPr txBox="1">
            <a:spLocks noChangeArrowheads="1"/>
          </p:cNvSpPr>
          <p:nvPr/>
        </p:nvSpPr>
        <p:spPr bwMode="auto">
          <a:xfrm>
            <a:off x="489701" y="2349500"/>
            <a:ext cx="3198061" cy="319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zh-CN" altLang="en-US" sz="2400" b="1" dirty="0">
                <a:solidFill>
                  <a:srgbClr val="000000"/>
                </a:solidFill>
                <a:latin typeface="Arial Unicode MS" panose="020B0604020202020204" pitchFamily="34" charset="-122"/>
              </a:rPr>
              <a:t>    </a:t>
            </a:r>
            <a:r>
              <a:rPr kumimoji="1" lang="zh-CN" altLang="en-US" sz="2400" b="1" dirty="0" smtClean="0">
                <a:solidFill>
                  <a:srgbClr val="000000"/>
                </a:solidFill>
                <a:latin typeface="Arial Unicode MS" panose="020B0604020202020204" pitchFamily="34" charset="-122"/>
              </a:rPr>
              <a:t>先看</a:t>
            </a:r>
            <a:r>
              <a:rPr kumimoji="1" lang="zh-CN" altLang="en-US" sz="2400" b="1" dirty="0">
                <a:solidFill>
                  <a:srgbClr val="000000"/>
                </a:solidFill>
                <a:latin typeface="Arial Unicode MS" panose="020B0604020202020204" pitchFamily="34" charset="-122"/>
              </a:rPr>
              <a:t>一个简单的情况。</a:t>
            </a:r>
            <a:r>
              <a:rPr kumimoji="1" lang="zh-CN" altLang="en-US" sz="2400" b="1" dirty="0" smtClean="0">
                <a:solidFill>
                  <a:srgbClr val="000000"/>
                </a:solidFill>
                <a:latin typeface="Arial Unicode MS" panose="020B0604020202020204" pitchFamily="34" charset="-122"/>
              </a:rPr>
              <a:t>设</a:t>
            </a:r>
            <a:r>
              <a:rPr kumimoji="1" lang="en-US" altLang="zh-CN" sz="2400" b="1" dirty="0" smtClean="0">
                <a:solidFill>
                  <a:srgbClr val="000000"/>
                </a:solidFill>
                <a:latin typeface="Arial Unicode MS" panose="020B0604020202020204" pitchFamily="34" charset="-122"/>
              </a:rPr>
              <a:t>4</a:t>
            </a:r>
            <a:r>
              <a:rPr kumimoji="1" lang="zh-CN" altLang="en-US" sz="2400" b="1" dirty="0" smtClean="0">
                <a:solidFill>
                  <a:srgbClr val="000000"/>
                </a:solidFill>
                <a:latin typeface="Arial Unicode MS" panose="020B0604020202020204" pitchFamily="34" charset="-122"/>
              </a:rPr>
              <a:t>个一</a:t>
            </a:r>
            <a:r>
              <a:rPr kumimoji="1" lang="zh-CN" altLang="en-US" sz="2400" b="1" dirty="0">
                <a:solidFill>
                  <a:srgbClr val="000000"/>
                </a:solidFill>
                <a:latin typeface="Arial Unicode MS" panose="020B0604020202020204" pitchFamily="34" charset="-122"/>
              </a:rPr>
              <a:t>维数</a:t>
            </a:r>
            <a:r>
              <a:rPr kumimoji="1" lang="zh-CN" altLang="en-US" sz="2400" b="1" dirty="0" smtClean="0">
                <a:solidFill>
                  <a:srgbClr val="000000"/>
                </a:solidFill>
                <a:latin typeface="Arial Unicode MS" panose="020B0604020202020204" pitchFamily="34" charset="-122"/>
              </a:rPr>
              <a:t>据</a:t>
            </a:r>
            <a:r>
              <a:rPr kumimoji="1" lang="en-US" altLang="zh-CN" sz="2400" b="1" dirty="0" smtClean="0">
                <a:solidFill>
                  <a:srgbClr val="000000"/>
                </a:solidFill>
                <a:latin typeface="Arial Unicode MS" panose="020B0604020202020204" pitchFamily="34" charset="-122"/>
              </a:rPr>
              <a:t>x</a:t>
            </a:r>
            <a:r>
              <a:rPr kumimoji="1" lang="en-US" altLang="zh-CN" sz="2400" b="1" baseline="-25000" dirty="0" smtClean="0">
                <a:solidFill>
                  <a:srgbClr val="000000"/>
                </a:solidFill>
                <a:latin typeface="Arial Unicode MS" panose="020B0604020202020204" pitchFamily="34" charset="-122"/>
              </a:rPr>
              <a:t>1</a:t>
            </a:r>
            <a:r>
              <a:rPr kumimoji="1" lang="en-US" altLang="zh-CN" sz="2400" b="1" dirty="0" smtClean="0">
                <a:solidFill>
                  <a:srgbClr val="000000"/>
                </a:solidFill>
                <a:latin typeface="Arial Unicode MS" panose="020B0604020202020204" pitchFamily="34" charset="-122"/>
              </a:rPr>
              <a:t>=1</a:t>
            </a:r>
            <a:r>
              <a:rPr kumimoji="1" lang="zh-CN" altLang="en-US" sz="2400" b="1" dirty="0" smtClean="0">
                <a:solidFill>
                  <a:srgbClr val="000000"/>
                </a:solidFill>
                <a:latin typeface="Arial Unicode MS" panose="020B0604020202020204" pitchFamily="34" charset="-122"/>
              </a:rPr>
              <a:t>，</a:t>
            </a:r>
            <a:r>
              <a:rPr kumimoji="1" lang="en-US" altLang="zh-CN" sz="2400" b="1" dirty="0" smtClean="0">
                <a:solidFill>
                  <a:srgbClr val="000000"/>
                </a:solidFill>
                <a:latin typeface="Arial Unicode MS" panose="020B0604020202020204" pitchFamily="34" charset="-122"/>
              </a:rPr>
              <a:t>x</a:t>
            </a:r>
            <a:r>
              <a:rPr kumimoji="1" lang="en-US" altLang="zh-CN" sz="2400" b="1" baseline="-25000" dirty="0" smtClean="0">
                <a:solidFill>
                  <a:srgbClr val="000000"/>
                </a:solidFill>
                <a:latin typeface="Arial Unicode MS" panose="020B0604020202020204" pitchFamily="34" charset="-122"/>
              </a:rPr>
              <a:t>2</a:t>
            </a:r>
            <a:r>
              <a:rPr kumimoji="1" lang="en-US" altLang="zh-CN" sz="2400" b="1" dirty="0" smtClean="0">
                <a:solidFill>
                  <a:srgbClr val="000000"/>
                </a:solidFill>
                <a:latin typeface="Arial Unicode MS" panose="020B0604020202020204" pitchFamily="34" charset="-122"/>
              </a:rPr>
              <a:t>=2</a:t>
            </a:r>
            <a:r>
              <a:rPr kumimoji="1" lang="zh-CN" altLang="en-US" sz="2400" b="1" dirty="0" smtClean="0">
                <a:solidFill>
                  <a:srgbClr val="000000"/>
                </a:solidFill>
                <a:latin typeface="Arial Unicode MS" panose="020B0604020202020204" pitchFamily="34" charset="-122"/>
              </a:rPr>
              <a:t>属于    </a:t>
            </a:r>
            <a:r>
              <a:rPr kumimoji="1" lang="en-US" altLang="zh-CN" sz="2400" b="1" dirty="0" smtClean="0">
                <a:solidFill>
                  <a:srgbClr val="000000"/>
                </a:solidFill>
                <a:latin typeface="Arial Unicode MS" panose="020B0604020202020204" pitchFamily="34" charset="-122"/>
              </a:rPr>
              <a:t>, x</a:t>
            </a:r>
            <a:r>
              <a:rPr kumimoji="1" lang="en-US" altLang="zh-CN" sz="2400" b="1" baseline="-25000" dirty="0" smtClean="0">
                <a:solidFill>
                  <a:srgbClr val="000000"/>
                </a:solidFill>
                <a:latin typeface="Arial Unicode MS" panose="020B0604020202020204" pitchFamily="34" charset="-122"/>
              </a:rPr>
              <a:t>3</a:t>
            </a:r>
            <a:r>
              <a:rPr kumimoji="1" lang="en-US" altLang="zh-CN" sz="2400" b="1" dirty="0" smtClean="0">
                <a:solidFill>
                  <a:srgbClr val="000000"/>
                </a:solidFill>
                <a:latin typeface="Arial Unicode MS" panose="020B0604020202020204" pitchFamily="34" charset="-122"/>
              </a:rPr>
              <a:t>=-1</a:t>
            </a:r>
            <a:r>
              <a:rPr kumimoji="1" lang="zh-CN" altLang="en-US" sz="2400" b="1" dirty="0" smtClean="0">
                <a:solidFill>
                  <a:srgbClr val="000000"/>
                </a:solidFill>
                <a:latin typeface="Arial Unicode MS" panose="020B0604020202020204" pitchFamily="34" charset="-122"/>
              </a:rPr>
              <a:t>，</a:t>
            </a:r>
            <a:r>
              <a:rPr kumimoji="1" lang="en-US" altLang="zh-CN" sz="2400" b="1" dirty="0" smtClean="0">
                <a:solidFill>
                  <a:srgbClr val="000000"/>
                </a:solidFill>
                <a:latin typeface="Arial Unicode MS" panose="020B0604020202020204" pitchFamily="34" charset="-122"/>
              </a:rPr>
              <a:t>x</a:t>
            </a:r>
            <a:r>
              <a:rPr kumimoji="1" lang="en-US" altLang="zh-CN" sz="2400" b="1" baseline="-25000" dirty="0" smtClean="0">
                <a:solidFill>
                  <a:srgbClr val="000000"/>
                </a:solidFill>
                <a:latin typeface="Arial Unicode MS" panose="020B0604020202020204" pitchFamily="34" charset="-122"/>
              </a:rPr>
              <a:t>4</a:t>
            </a:r>
            <a:r>
              <a:rPr kumimoji="1" lang="en-US" altLang="zh-CN" sz="2400" b="1" dirty="0" smtClean="0">
                <a:solidFill>
                  <a:srgbClr val="000000"/>
                </a:solidFill>
                <a:latin typeface="Arial Unicode MS" panose="020B0604020202020204" pitchFamily="34" charset="-122"/>
              </a:rPr>
              <a:t>=-</a:t>
            </a:r>
            <a:r>
              <a:rPr kumimoji="1" lang="en-US" altLang="zh-CN" sz="2400" b="1" dirty="0">
                <a:solidFill>
                  <a:srgbClr val="000000"/>
                </a:solidFill>
                <a:latin typeface="Arial Unicode MS" panose="020B0604020202020204" pitchFamily="34" charset="-122"/>
              </a:rPr>
              <a:t>2</a:t>
            </a:r>
            <a:r>
              <a:rPr kumimoji="1" lang="zh-CN" altLang="en-US" sz="2400" b="1" dirty="0" smtClean="0">
                <a:solidFill>
                  <a:srgbClr val="000000"/>
                </a:solidFill>
                <a:latin typeface="Arial Unicode MS" panose="020B0604020202020204" pitchFamily="34" charset="-122"/>
              </a:rPr>
              <a:t>属于    </a:t>
            </a:r>
            <a:r>
              <a:rPr kumimoji="1" lang="en-US" altLang="zh-CN" sz="2400" b="1" dirty="0" smtClean="0">
                <a:solidFill>
                  <a:srgbClr val="000000"/>
                </a:solidFill>
                <a:latin typeface="Arial Unicode MS" panose="020B0604020202020204" pitchFamily="34" charset="-122"/>
              </a:rPr>
              <a:t>,</a:t>
            </a:r>
            <a:r>
              <a:rPr kumimoji="1" lang="zh-CN" altLang="en-US" sz="2400" b="1" dirty="0" smtClean="0">
                <a:solidFill>
                  <a:srgbClr val="000000"/>
                </a:solidFill>
                <a:latin typeface="Arial Unicode MS" panose="020B0604020202020204" pitchFamily="34" charset="-122"/>
              </a:rPr>
              <a:t>求：将这两类区分</a:t>
            </a:r>
            <a:r>
              <a:rPr kumimoji="1" lang="zh-CN" altLang="en-US" sz="2400" b="1" dirty="0">
                <a:solidFill>
                  <a:srgbClr val="000000"/>
                </a:solidFill>
                <a:latin typeface="Arial Unicode MS" panose="020B0604020202020204" pitchFamily="34" charset="-122"/>
              </a:rPr>
              <a:t>开</a:t>
            </a:r>
            <a:r>
              <a:rPr kumimoji="1" lang="zh-CN" altLang="en-US" sz="2400" b="1" dirty="0" smtClean="0">
                <a:solidFill>
                  <a:srgbClr val="000000"/>
                </a:solidFill>
                <a:latin typeface="Arial Unicode MS" panose="020B0604020202020204" pitchFamily="34" charset="-122"/>
              </a:rPr>
              <a:t>的线性判别函数的系数</a:t>
            </a:r>
            <a:r>
              <a:rPr kumimoji="1" lang="en-US" altLang="zh-CN" sz="2400" dirty="0" smtClean="0">
                <a:solidFill>
                  <a:srgbClr val="000000"/>
                </a:solidFill>
                <a:latin typeface="Arial Unicode MS" panose="020B0604020202020204" pitchFamily="34" charset="-122"/>
              </a:rPr>
              <a:t>w</a:t>
            </a:r>
            <a:r>
              <a:rPr kumimoji="1" lang="en-US" altLang="zh-CN" sz="2400" baseline="-25000" dirty="0" smtClean="0">
                <a:solidFill>
                  <a:srgbClr val="000000"/>
                </a:solidFill>
                <a:latin typeface="Arial Unicode MS" panose="020B0604020202020204" pitchFamily="34" charset="-122"/>
              </a:rPr>
              <a:t>0</a:t>
            </a:r>
            <a:r>
              <a:rPr kumimoji="1" lang="zh-CN" altLang="en-US" sz="2400" dirty="0" smtClean="0">
                <a:solidFill>
                  <a:srgbClr val="000000"/>
                </a:solidFill>
                <a:latin typeface="Arial Unicode MS" panose="020B0604020202020204" pitchFamily="34" charset="-122"/>
              </a:rPr>
              <a:t>，</a:t>
            </a:r>
            <a:r>
              <a:rPr kumimoji="1" lang="en-US" altLang="zh-CN" sz="2400" dirty="0">
                <a:solidFill>
                  <a:srgbClr val="000000"/>
                </a:solidFill>
                <a:latin typeface="Arial Unicode MS" panose="020B0604020202020204" pitchFamily="34" charset="-122"/>
              </a:rPr>
              <a:t>w</a:t>
            </a:r>
            <a:r>
              <a:rPr kumimoji="1" lang="en-US" altLang="zh-CN" sz="2400" baseline="-25000" dirty="0">
                <a:solidFill>
                  <a:srgbClr val="000000"/>
                </a:solidFill>
                <a:latin typeface="Arial Unicode MS" panose="020B0604020202020204" pitchFamily="34" charset="-122"/>
              </a:rPr>
              <a:t>1</a:t>
            </a:r>
            <a:r>
              <a:rPr kumimoji="1" lang="zh-CN" altLang="en-US" sz="2400" b="1" dirty="0">
                <a:solidFill>
                  <a:srgbClr val="000000"/>
                </a:solidFill>
                <a:latin typeface="Arial Unicode MS" panose="020B0604020202020204" pitchFamily="34" charset="-122"/>
              </a:rPr>
              <a:t>。</a:t>
            </a:r>
          </a:p>
        </p:txBody>
      </p:sp>
      <p:graphicFrame>
        <p:nvGraphicFramePr>
          <p:cNvPr id="18" name="Object 54"/>
          <p:cNvGraphicFramePr>
            <a:graphicFrameLocks noChangeAspect="1"/>
          </p:cNvGraphicFramePr>
          <p:nvPr>
            <p:extLst>
              <p:ext uri="{D42A27DB-BD31-4B8C-83A1-F6EECF244321}">
                <p14:modId xmlns:p14="http://schemas.microsoft.com/office/powerpoint/2010/main" val="3190887948"/>
              </p:ext>
            </p:extLst>
          </p:nvPr>
        </p:nvGraphicFramePr>
        <p:xfrm>
          <a:off x="2750840" y="3239561"/>
          <a:ext cx="381000" cy="426889"/>
        </p:xfrm>
        <a:graphic>
          <a:graphicData uri="http://schemas.openxmlformats.org/presentationml/2006/ole">
            <mc:AlternateContent xmlns:mc="http://schemas.openxmlformats.org/markup-compatibility/2006">
              <mc:Choice xmlns:v="urn:schemas-microsoft-com:vml" Requires="v">
                <p:oleObj spid="_x0000_s112902" name="公式" r:id="rId4" imgW="177569" imgH="215619" progId="Equation.3">
                  <p:embed/>
                </p:oleObj>
              </mc:Choice>
              <mc:Fallback>
                <p:oleObj name="公式" r:id="rId4" imgW="177569"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0840" y="3239561"/>
                        <a:ext cx="381000" cy="426889"/>
                      </a:xfrm>
                      <a:prstGeom prst="rect">
                        <a:avLst/>
                      </a:prstGeom>
                      <a:noFill/>
                      <a:extLst/>
                    </p:spPr>
                  </p:pic>
                </p:oleObj>
              </mc:Fallback>
            </mc:AlternateContent>
          </a:graphicData>
        </a:graphic>
      </p:graphicFrame>
      <p:graphicFrame>
        <p:nvGraphicFramePr>
          <p:cNvPr id="19" name="Object 54"/>
          <p:cNvGraphicFramePr>
            <a:graphicFrameLocks noChangeAspect="1"/>
          </p:cNvGraphicFramePr>
          <p:nvPr>
            <p:extLst>
              <p:ext uri="{D42A27DB-BD31-4B8C-83A1-F6EECF244321}">
                <p14:modId xmlns:p14="http://schemas.microsoft.com/office/powerpoint/2010/main" val="454148670"/>
              </p:ext>
            </p:extLst>
          </p:nvPr>
        </p:nvGraphicFramePr>
        <p:xfrm>
          <a:off x="2888950" y="3707461"/>
          <a:ext cx="407987" cy="450850"/>
        </p:xfrm>
        <a:graphic>
          <a:graphicData uri="http://schemas.openxmlformats.org/presentationml/2006/ole">
            <mc:AlternateContent xmlns:mc="http://schemas.openxmlformats.org/markup-compatibility/2006">
              <mc:Choice xmlns:v="urn:schemas-microsoft-com:vml" Requires="v">
                <p:oleObj spid="_x0000_s112903" name="Equation" r:id="rId6" imgW="190440" imgH="228600" progId="Equation.DSMT4">
                  <p:embed/>
                </p:oleObj>
              </mc:Choice>
              <mc:Fallback>
                <p:oleObj name="Equation" r:id="rId6" imgW="190440" imgH="228600" progId="Equation.DSMT4">
                  <p:embed/>
                  <p:pic>
                    <p:nvPicPr>
                      <p:cNvPr id="0" name=""/>
                      <p:cNvPicPr>
                        <a:picLocks noChangeAspect="1" noChangeArrowheads="1"/>
                      </p:cNvPicPr>
                      <p:nvPr/>
                    </p:nvPicPr>
                    <p:blipFill>
                      <a:blip r:embed="rId7"/>
                      <a:srcRect/>
                      <a:stretch>
                        <a:fillRect/>
                      </a:stretch>
                    </p:blipFill>
                    <p:spPr bwMode="auto">
                      <a:xfrm>
                        <a:off x="2888950" y="3707461"/>
                        <a:ext cx="407987" cy="450850"/>
                      </a:xfrm>
                      <a:prstGeom prst="rect">
                        <a:avLst/>
                      </a:prstGeom>
                      <a:noFill/>
                      <a:extLst/>
                    </p:spPr>
                  </p:pic>
                </p:oleObj>
              </mc:Fallback>
            </mc:AlternateContent>
          </a:graphicData>
        </a:graphic>
      </p:graphicFrame>
    </p:spTree>
    <p:extLst>
      <p:ext uri="{BB962C8B-B14F-4D97-AF65-F5344CB8AC3E}">
        <p14:creationId xmlns:p14="http://schemas.microsoft.com/office/powerpoint/2010/main" val="941066856"/>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nSpc>
                <a:spcPct val="130000"/>
              </a:lnSpc>
            </a:pPr>
            <a:r>
              <a:rPr lang="zh-CN" altLang="en-US" b="1" dirty="0" smtClean="0">
                <a:solidFill>
                  <a:srgbClr val="0000FF"/>
                </a:solidFill>
              </a:rPr>
              <a:t>预测性建模方法</a:t>
            </a:r>
            <a:endParaRPr lang="en-US" altLang="zh-CN" b="1" dirty="0" smtClean="0">
              <a:solidFill>
                <a:srgbClr val="0000FF"/>
              </a:solidFill>
            </a:endParaRPr>
          </a:p>
          <a:p>
            <a:pPr lvl="1">
              <a:lnSpc>
                <a:spcPct val="130000"/>
              </a:lnSpc>
            </a:pPr>
            <a:r>
              <a:rPr lang="zh-CN" altLang="en-US" b="1" dirty="0" smtClean="0">
                <a:solidFill>
                  <a:srgbClr val="0000FF"/>
                </a:solidFill>
              </a:rPr>
              <a:t>概率方法：生成式建模方法</a:t>
            </a:r>
            <a:r>
              <a:rPr lang="zh-CN" altLang="en-US" dirty="0" smtClean="0"/>
              <a:t>，借助训练数据对同类数据的生成机制（概率分布）进行估计，基于概率关系对变量取值进行概率预测。把</a:t>
            </a:r>
            <a:r>
              <a:rPr lang="zh-CN" altLang="en-US" dirty="0"/>
              <a:t>模式视为随机变量的抽样，利用统计决策理论（</a:t>
            </a:r>
            <a:r>
              <a:rPr lang="zh-CN" altLang="en-US" dirty="0" smtClean="0"/>
              <a:t>贝叶斯</a:t>
            </a:r>
            <a:r>
              <a:rPr lang="zh-CN" altLang="en-US" dirty="0"/>
              <a:t>统计</a:t>
            </a:r>
            <a:r>
              <a:rPr lang="zh-CN" altLang="en-US" dirty="0" smtClean="0"/>
              <a:t>）</a:t>
            </a:r>
            <a:r>
              <a:rPr lang="zh-CN" altLang="en-US" dirty="0"/>
              <a:t>成熟的判决准则与方法，对模式样本进行分类</a:t>
            </a:r>
            <a:endParaRPr lang="en-US" altLang="zh-CN" dirty="0" smtClean="0"/>
          </a:p>
          <a:p>
            <a:pPr marL="457200" lvl="1" indent="0">
              <a:lnSpc>
                <a:spcPct val="130000"/>
              </a:lnSpc>
              <a:buNone/>
            </a:pPr>
            <a:r>
              <a:rPr lang="zh-CN" altLang="en-US" dirty="0" smtClean="0"/>
              <a:t>    如：贝叶斯分类器、贝叶斯网络（概率图模型）、高斯混合模型、隐</a:t>
            </a:r>
            <a:r>
              <a:rPr lang="zh-CN" altLang="en-US" dirty="0"/>
              <a:t>马尔可夫模型</a:t>
            </a:r>
            <a:r>
              <a:rPr lang="zh-CN" altLang="en-US" dirty="0" smtClean="0"/>
              <a:t>、</a:t>
            </a:r>
            <a:r>
              <a:rPr lang="zh-CN" altLang="en-US" dirty="0"/>
              <a:t>受限玻尔兹曼</a:t>
            </a:r>
            <a:r>
              <a:rPr lang="zh-CN" altLang="en-US" dirty="0" smtClean="0"/>
              <a:t>机、生成对抗网络，变分自动编码器</a:t>
            </a:r>
            <a:endParaRPr lang="zh-CN" altLang="en-US" dirty="0"/>
          </a:p>
          <a:p>
            <a:pPr lvl="1">
              <a:lnSpc>
                <a:spcPct val="130000"/>
              </a:lnSpc>
            </a:pPr>
            <a:r>
              <a:rPr lang="zh-CN" altLang="en-US" b="1" dirty="0" smtClean="0">
                <a:solidFill>
                  <a:srgbClr val="0000FF"/>
                </a:solidFill>
              </a:rPr>
              <a:t>代数方法：判别式建模方法</a:t>
            </a:r>
            <a:r>
              <a:rPr lang="zh-CN" altLang="en-US" dirty="0" smtClean="0"/>
              <a:t>，借助训练数据对观测量和预测量的函数关系进行直接建模，基于函数关系对变量取值进行数值预测。</a:t>
            </a:r>
            <a:r>
              <a:rPr lang="zh-CN" altLang="en-US" dirty="0"/>
              <a:t>利用矢量空间的直观概念，使用代数方程方法，对模式进行分类</a:t>
            </a:r>
            <a:endParaRPr lang="en-US" altLang="zh-CN" dirty="0" smtClean="0"/>
          </a:p>
          <a:p>
            <a:pPr marL="457200" lvl="1" indent="0">
              <a:lnSpc>
                <a:spcPct val="130000"/>
              </a:lnSpc>
              <a:buNone/>
            </a:pPr>
            <a:r>
              <a:rPr lang="zh-CN" altLang="en-US" dirty="0" smtClean="0"/>
              <a:t>    如：</a:t>
            </a:r>
            <a:r>
              <a:rPr lang="en-US" altLang="zh-CN" dirty="0"/>
              <a:t>K</a:t>
            </a:r>
            <a:r>
              <a:rPr lang="en-US" altLang="zh-CN" dirty="0" smtClean="0"/>
              <a:t>NN</a:t>
            </a:r>
            <a:r>
              <a:rPr lang="zh-CN" altLang="en-US" dirty="0"/>
              <a:t>，感知机</a:t>
            </a:r>
            <a:r>
              <a:rPr lang="zh-CN" altLang="en-US" dirty="0" smtClean="0"/>
              <a:t>，判别分析，</a:t>
            </a:r>
            <a:r>
              <a:rPr lang="zh-CN" altLang="en-US" dirty="0"/>
              <a:t>决策树</a:t>
            </a:r>
            <a:r>
              <a:rPr lang="zh-CN" altLang="en-US" dirty="0" smtClean="0"/>
              <a:t>，随机森林，支持向量机、逻辑回归，神经网络</a:t>
            </a:r>
            <a:endParaRPr lang="zh-CN" altLang="en-US" dirty="0"/>
          </a:p>
        </p:txBody>
      </p:sp>
      <p:sp>
        <p:nvSpPr>
          <p:cNvPr id="3" name="文本占位符 2"/>
          <p:cNvSpPr>
            <a:spLocks noGrp="1"/>
          </p:cNvSpPr>
          <p:nvPr>
            <p:ph type="body" sz="quarter" idx="11"/>
          </p:nvPr>
        </p:nvSpPr>
        <p:spPr/>
        <p:txBody>
          <a:bodyPr/>
          <a:lstStyle/>
          <a:p>
            <a:r>
              <a:rPr lang="zh-CN" altLang="en-US" dirty="0"/>
              <a:t>机器学习中的</a:t>
            </a:r>
            <a:r>
              <a:rPr lang="zh-CN" altLang="en-US" dirty="0" smtClean="0"/>
              <a:t>建模</a:t>
            </a:r>
            <a:endParaRPr lang="en-US" altLang="zh-CN" dirty="0"/>
          </a:p>
        </p:txBody>
      </p:sp>
    </p:spTree>
    <p:extLst>
      <p:ext uri="{BB962C8B-B14F-4D97-AF65-F5344CB8AC3E}">
        <p14:creationId xmlns:p14="http://schemas.microsoft.com/office/powerpoint/2010/main" val="27005901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Freeform 2" descr="60%"/>
          <p:cNvSpPr>
            <a:spLocks/>
          </p:cNvSpPr>
          <p:nvPr/>
        </p:nvSpPr>
        <p:spPr bwMode="auto">
          <a:xfrm>
            <a:off x="5580063" y="2349500"/>
            <a:ext cx="2663825" cy="3311525"/>
          </a:xfrm>
          <a:custGeom>
            <a:avLst/>
            <a:gdLst>
              <a:gd name="T0" fmla="*/ 0 w 1678"/>
              <a:gd name="T1" fmla="*/ 0 h 2086"/>
              <a:gd name="T2" fmla="*/ 1678 w 1678"/>
              <a:gd name="T3" fmla="*/ 0 h 2086"/>
              <a:gd name="T4" fmla="*/ 1678 w 1678"/>
              <a:gd name="T5" fmla="*/ 2086 h 2086"/>
              <a:gd name="T6" fmla="*/ 1361 w 1678"/>
              <a:gd name="T7" fmla="*/ 2086 h 2086"/>
              <a:gd name="T8" fmla="*/ 363 w 1678"/>
              <a:gd name="T9" fmla="*/ 1088 h 2086"/>
              <a:gd name="T10" fmla="*/ 0 w 1678"/>
              <a:gd name="T11" fmla="*/ 0 h 2086"/>
            </a:gdLst>
            <a:ahLst/>
            <a:cxnLst>
              <a:cxn ang="0">
                <a:pos x="T0" y="T1"/>
              </a:cxn>
              <a:cxn ang="0">
                <a:pos x="T2" y="T3"/>
              </a:cxn>
              <a:cxn ang="0">
                <a:pos x="T4" y="T5"/>
              </a:cxn>
              <a:cxn ang="0">
                <a:pos x="T6" y="T7"/>
              </a:cxn>
              <a:cxn ang="0">
                <a:pos x="T8" y="T9"/>
              </a:cxn>
              <a:cxn ang="0">
                <a:pos x="T10" y="T11"/>
              </a:cxn>
            </a:cxnLst>
            <a:rect l="0" t="0" r="r" b="b"/>
            <a:pathLst>
              <a:path w="1678" h="2086">
                <a:moveTo>
                  <a:pt x="0" y="0"/>
                </a:moveTo>
                <a:lnTo>
                  <a:pt x="1678" y="0"/>
                </a:lnTo>
                <a:lnTo>
                  <a:pt x="1678" y="2086"/>
                </a:lnTo>
                <a:lnTo>
                  <a:pt x="1361" y="2086"/>
                </a:lnTo>
                <a:lnTo>
                  <a:pt x="363" y="1088"/>
                </a:lnTo>
                <a:lnTo>
                  <a:pt x="0" y="0"/>
                </a:lnTo>
                <a:close/>
              </a:path>
            </a:pathLst>
          </a:custGeom>
          <a:pattFill prst="pct60">
            <a:fgClr>
              <a:schemeClr val="tx2"/>
            </a:fgClr>
            <a:bgClr>
              <a:srgbClr val="FFFFFF"/>
            </a:bgClr>
          </a:patt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59811" name="Freeform 3" descr="对角砖形"/>
          <p:cNvSpPr>
            <a:spLocks/>
          </p:cNvSpPr>
          <p:nvPr/>
        </p:nvSpPr>
        <p:spPr bwMode="auto">
          <a:xfrm>
            <a:off x="4702175" y="2852738"/>
            <a:ext cx="3398838" cy="2663825"/>
          </a:xfrm>
          <a:custGeom>
            <a:avLst/>
            <a:gdLst>
              <a:gd name="T0" fmla="*/ 54 w 2141"/>
              <a:gd name="T1" fmla="*/ 1678 h 1678"/>
              <a:gd name="T2" fmla="*/ 2141 w 2141"/>
              <a:gd name="T3" fmla="*/ 1678 h 1678"/>
              <a:gd name="T4" fmla="*/ 2095 w 2141"/>
              <a:gd name="T5" fmla="*/ 0 h 1678"/>
              <a:gd name="T6" fmla="*/ 1687 w 2141"/>
              <a:gd name="T7" fmla="*/ 0 h 1678"/>
              <a:gd name="T8" fmla="*/ 0 w 2141"/>
              <a:gd name="T9" fmla="*/ 1677 h 1678"/>
              <a:gd name="T10" fmla="*/ 54 w 2141"/>
              <a:gd name="T11" fmla="*/ 1678 h 1678"/>
            </a:gdLst>
            <a:ahLst/>
            <a:cxnLst>
              <a:cxn ang="0">
                <a:pos x="T0" y="T1"/>
              </a:cxn>
              <a:cxn ang="0">
                <a:pos x="T2" y="T3"/>
              </a:cxn>
              <a:cxn ang="0">
                <a:pos x="T4" y="T5"/>
              </a:cxn>
              <a:cxn ang="0">
                <a:pos x="T6" y="T7"/>
              </a:cxn>
              <a:cxn ang="0">
                <a:pos x="T8" y="T9"/>
              </a:cxn>
              <a:cxn ang="0">
                <a:pos x="T10" y="T11"/>
              </a:cxn>
            </a:cxnLst>
            <a:rect l="0" t="0" r="r" b="b"/>
            <a:pathLst>
              <a:path w="2141" h="1678">
                <a:moveTo>
                  <a:pt x="54" y="1678"/>
                </a:moveTo>
                <a:lnTo>
                  <a:pt x="2141" y="1678"/>
                </a:lnTo>
                <a:lnTo>
                  <a:pt x="2095" y="0"/>
                </a:lnTo>
                <a:lnTo>
                  <a:pt x="1687" y="0"/>
                </a:lnTo>
                <a:lnTo>
                  <a:pt x="0" y="1677"/>
                </a:lnTo>
                <a:lnTo>
                  <a:pt x="54" y="1678"/>
                </a:lnTo>
                <a:close/>
              </a:path>
            </a:pathLst>
          </a:custGeom>
          <a:pattFill prst="diagBrick">
            <a:fgClr>
              <a:schemeClr val="tx2"/>
            </a:fgClr>
            <a:bgClr>
              <a:srgbClr val="FFFFFF"/>
            </a:bgClr>
          </a:patt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59812" name="Line 4"/>
          <p:cNvSpPr>
            <a:spLocks noChangeShapeType="1"/>
          </p:cNvSpPr>
          <p:nvPr/>
        </p:nvSpPr>
        <p:spPr bwMode="auto">
          <a:xfrm>
            <a:off x="4371975" y="2276475"/>
            <a:ext cx="3671888" cy="36734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59813" name="Line 5"/>
          <p:cNvSpPr>
            <a:spLocks noChangeShapeType="1"/>
          </p:cNvSpPr>
          <p:nvPr/>
        </p:nvSpPr>
        <p:spPr bwMode="auto">
          <a:xfrm flipV="1">
            <a:off x="6156325" y="2781300"/>
            <a:ext cx="1295400" cy="129540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59817"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59818"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59819"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5982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59822" name="Text Box 14"/>
          <p:cNvSpPr txBox="1">
            <a:spLocks noChangeArrowheads="1"/>
          </p:cNvSpPr>
          <p:nvPr/>
        </p:nvSpPr>
        <p:spPr bwMode="auto">
          <a:xfrm>
            <a:off x="8459788" y="3619500"/>
            <a:ext cx="6842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solidFill>
                  <a:srgbClr val="000000"/>
                </a:solidFill>
                <a:latin typeface="Comic Sans MS" panose="030F0702030302020204" pitchFamily="66" charset="0"/>
              </a:rPr>
              <a:t>w</a:t>
            </a:r>
            <a:r>
              <a:rPr kumimoji="1" lang="en-US" altLang="zh-CN" sz="2800" baseline="-25000">
                <a:solidFill>
                  <a:srgbClr val="000000"/>
                </a:solidFill>
                <a:latin typeface="Comic Sans MS" panose="030F0702030302020204" pitchFamily="66" charset="0"/>
              </a:rPr>
              <a:t>0</a:t>
            </a:r>
          </a:p>
        </p:txBody>
      </p:sp>
      <p:sp>
        <p:nvSpPr>
          <p:cNvPr id="759823" name="Text Box 15"/>
          <p:cNvSpPr txBox="1">
            <a:spLocks noChangeArrowheads="1"/>
          </p:cNvSpPr>
          <p:nvPr/>
        </p:nvSpPr>
        <p:spPr bwMode="auto">
          <a:xfrm>
            <a:off x="6156325" y="1773238"/>
            <a:ext cx="6842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solidFill>
                  <a:srgbClr val="000000"/>
                </a:solidFill>
                <a:latin typeface="Comic Sans MS" panose="030F0702030302020204" pitchFamily="66" charset="0"/>
              </a:rPr>
              <a:t>w</a:t>
            </a:r>
            <a:r>
              <a:rPr kumimoji="1" lang="en-US" altLang="zh-CN" sz="2800" baseline="-25000">
                <a:solidFill>
                  <a:srgbClr val="000000"/>
                </a:solidFill>
                <a:latin typeface="Comic Sans MS" panose="030F0702030302020204" pitchFamily="66" charset="0"/>
              </a:rPr>
              <a:t>1</a:t>
            </a:r>
          </a:p>
        </p:txBody>
      </p:sp>
      <p:sp>
        <p:nvSpPr>
          <p:cNvPr id="759824" name="Line 16"/>
          <p:cNvSpPr>
            <a:spLocks noChangeShapeType="1"/>
          </p:cNvSpPr>
          <p:nvPr/>
        </p:nvSpPr>
        <p:spPr bwMode="auto">
          <a:xfrm rot="1512387">
            <a:off x="4357688" y="2289175"/>
            <a:ext cx="3671887" cy="36734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59825" name="Line 17"/>
          <p:cNvSpPr>
            <a:spLocks noChangeShapeType="1"/>
          </p:cNvSpPr>
          <p:nvPr/>
        </p:nvSpPr>
        <p:spPr bwMode="auto">
          <a:xfrm rot="1512387" flipV="1">
            <a:off x="6376988" y="3111500"/>
            <a:ext cx="1295400" cy="129540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59826" name="Line 18"/>
          <p:cNvSpPr>
            <a:spLocks noChangeShapeType="1"/>
          </p:cNvSpPr>
          <p:nvPr/>
        </p:nvSpPr>
        <p:spPr bwMode="auto">
          <a:xfrm flipV="1">
            <a:off x="6156325" y="1989138"/>
            <a:ext cx="0" cy="417671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59827" name="Line 19"/>
          <p:cNvSpPr>
            <a:spLocks noChangeShapeType="1"/>
          </p:cNvSpPr>
          <p:nvPr/>
        </p:nvSpPr>
        <p:spPr bwMode="auto">
          <a:xfrm>
            <a:off x="3924300" y="4076700"/>
            <a:ext cx="4824413"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59828" name="Line 20"/>
          <p:cNvSpPr>
            <a:spLocks noChangeShapeType="1"/>
          </p:cNvSpPr>
          <p:nvPr/>
        </p:nvSpPr>
        <p:spPr bwMode="auto">
          <a:xfrm>
            <a:off x="6156325" y="4078288"/>
            <a:ext cx="1295400" cy="129540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59829" name="Line 21"/>
          <p:cNvSpPr>
            <a:spLocks noChangeShapeType="1"/>
          </p:cNvSpPr>
          <p:nvPr/>
        </p:nvSpPr>
        <p:spPr bwMode="auto">
          <a:xfrm flipV="1">
            <a:off x="4356100" y="2205038"/>
            <a:ext cx="3671888" cy="36734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23" name="Rectangle 7"/>
          <p:cNvSpPr>
            <a:spLocks noChangeArrowheads="1"/>
          </p:cNvSpPr>
          <p:nvPr/>
        </p:nvSpPr>
        <p:spPr bwMode="auto">
          <a:xfrm>
            <a:off x="475882" y="1066196"/>
            <a:ext cx="52341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800" b="1" dirty="0">
                <a:solidFill>
                  <a:srgbClr val="0070C0"/>
                </a:solidFill>
                <a:latin typeface="Arial Unicode MS" panose="020B0604020202020204" pitchFamily="34" charset="-122"/>
              </a:rPr>
              <a:t>示例：权空间、解矢量与解空间</a:t>
            </a:r>
          </a:p>
        </p:txBody>
      </p:sp>
      <p:sp>
        <p:nvSpPr>
          <p:cNvPr id="22" name="Text Box 13"/>
          <p:cNvSpPr txBox="1">
            <a:spLocks noChangeArrowheads="1"/>
          </p:cNvSpPr>
          <p:nvPr/>
        </p:nvSpPr>
        <p:spPr bwMode="auto">
          <a:xfrm>
            <a:off x="489701" y="2349500"/>
            <a:ext cx="3198061" cy="319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zh-CN" altLang="en-US" sz="2400" b="1" dirty="0">
                <a:solidFill>
                  <a:srgbClr val="000000"/>
                </a:solidFill>
                <a:latin typeface="Arial Unicode MS" panose="020B0604020202020204" pitchFamily="34" charset="-122"/>
              </a:rPr>
              <a:t>    </a:t>
            </a:r>
            <a:r>
              <a:rPr kumimoji="1" lang="zh-CN" altLang="en-US" sz="2400" b="1" dirty="0" smtClean="0">
                <a:solidFill>
                  <a:srgbClr val="000000"/>
                </a:solidFill>
                <a:latin typeface="Arial Unicode MS" panose="020B0604020202020204" pitchFamily="34" charset="-122"/>
              </a:rPr>
              <a:t>先看</a:t>
            </a:r>
            <a:r>
              <a:rPr kumimoji="1" lang="zh-CN" altLang="en-US" sz="2400" b="1" dirty="0">
                <a:solidFill>
                  <a:srgbClr val="000000"/>
                </a:solidFill>
                <a:latin typeface="Arial Unicode MS" panose="020B0604020202020204" pitchFamily="34" charset="-122"/>
              </a:rPr>
              <a:t>一个简单的情况。</a:t>
            </a:r>
            <a:r>
              <a:rPr kumimoji="1" lang="zh-CN" altLang="en-US" sz="2400" b="1" dirty="0" smtClean="0">
                <a:solidFill>
                  <a:srgbClr val="000000"/>
                </a:solidFill>
                <a:latin typeface="Arial Unicode MS" panose="020B0604020202020204" pitchFamily="34" charset="-122"/>
              </a:rPr>
              <a:t>设</a:t>
            </a:r>
            <a:r>
              <a:rPr kumimoji="1" lang="en-US" altLang="zh-CN" sz="2400" b="1" dirty="0" smtClean="0">
                <a:solidFill>
                  <a:srgbClr val="000000"/>
                </a:solidFill>
                <a:latin typeface="Arial Unicode MS" panose="020B0604020202020204" pitchFamily="34" charset="-122"/>
              </a:rPr>
              <a:t>4</a:t>
            </a:r>
            <a:r>
              <a:rPr kumimoji="1" lang="zh-CN" altLang="en-US" sz="2400" b="1" dirty="0" smtClean="0">
                <a:solidFill>
                  <a:srgbClr val="000000"/>
                </a:solidFill>
                <a:latin typeface="Arial Unicode MS" panose="020B0604020202020204" pitchFamily="34" charset="-122"/>
              </a:rPr>
              <a:t>个一</a:t>
            </a:r>
            <a:r>
              <a:rPr kumimoji="1" lang="zh-CN" altLang="en-US" sz="2400" b="1" dirty="0">
                <a:solidFill>
                  <a:srgbClr val="000000"/>
                </a:solidFill>
                <a:latin typeface="Arial Unicode MS" panose="020B0604020202020204" pitchFamily="34" charset="-122"/>
              </a:rPr>
              <a:t>维数</a:t>
            </a:r>
            <a:r>
              <a:rPr kumimoji="1" lang="zh-CN" altLang="en-US" sz="2400" b="1" dirty="0" smtClean="0">
                <a:solidFill>
                  <a:srgbClr val="000000"/>
                </a:solidFill>
                <a:latin typeface="Arial Unicode MS" panose="020B0604020202020204" pitchFamily="34" charset="-122"/>
              </a:rPr>
              <a:t>据</a:t>
            </a:r>
            <a:r>
              <a:rPr kumimoji="1" lang="en-US" altLang="zh-CN" sz="2400" b="1" dirty="0" smtClean="0">
                <a:solidFill>
                  <a:srgbClr val="000000"/>
                </a:solidFill>
                <a:latin typeface="Arial Unicode MS" panose="020B0604020202020204" pitchFamily="34" charset="-122"/>
              </a:rPr>
              <a:t>x</a:t>
            </a:r>
            <a:r>
              <a:rPr kumimoji="1" lang="en-US" altLang="zh-CN" sz="2400" b="1" baseline="-25000" dirty="0" smtClean="0">
                <a:solidFill>
                  <a:srgbClr val="000000"/>
                </a:solidFill>
                <a:latin typeface="Arial Unicode MS" panose="020B0604020202020204" pitchFamily="34" charset="-122"/>
              </a:rPr>
              <a:t>1</a:t>
            </a:r>
            <a:r>
              <a:rPr kumimoji="1" lang="en-US" altLang="zh-CN" sz="2400" b="1" dirty="0" smtClean="0">
                <a:solidFill>
                  <a:srgbClr val="000000"/>
                </a:solidFill>
                <a:latin typeface="Arial Unicode MS" panose="020B0604020202020204" pitchFamily="34" charset="-122"/>
              </a:rPr>
              <a:t>=1</a:t>
            </a:r>
            <a:r>
              <a:rPr kumimoji="1" lang="zh-CN" altLang="en-US" sz="2400" b="1" dirty="0" smtClean="0">
                <a:solidFill>
                  <a:srgbClr val="000000"/>
                </a:solidFill>
                <a:latin typeface="Arial Unicode MS" panose="020B0604020202020204" pitchFamily="34" charset="-122"/>
              </a:rPr>
              <a:t>，</a:t>
            </a:r>
            <a:r>
              <a:rPr kumimoji="1" lang="en-US" altLang="zh-CN" sz="2400" b="1" dirty="0" smtClean="0">
                <a:solidFill>
                  <a:srgbClr val="000000"/>
                </a:solidFill>
                <a:latin typeface="Arial Unicode MS" panose="020B0604020202020204" pitchFamily="34" charset="-122"/>
              </a:rPr>
              <a:t>x</a:t>
            </a:r>
            <a:r>
              <a:rPr kumimoji="1" lang="en-US" altLang="zh-CN" sz="2400" b="1" baseline="-25000" dirty="0" smtClean="0">
                <a:solidFill>
                  <a:srgbClr val="000000"/>
                </a:solidFill>
                <a:latin typeface="Arial Unicode MS" panose="020B0604020202020204" pitchFamily="34" charset="-122"/>
              </a:rPr>
              <a:t>2</a:t>
            </a:r>
            <a:r>
              <a:rPr kumimoji="1" lang="en-US" altLang="zh-CN" sz="2400" b="1" dirty="0" smtClean="0">
                <a:solidFill>
                  <a:srgbClr val="000000"/>
                </a:solidFill>
                <a:latin typeface="Arial Unicode MS" panose="020B0604020202020204" pitchFamily="34" charset="-122"/>
              </a:rPr>
              <a:t>=2</a:t>
            </a:r>
            <a:r>
              <a:rPr kumimoji="1" lang="zh-CN" altLang="en-US" sz="2400" b="1" dirty="0" smtClean="0">
                <a:solidFill>
                  <a:srgbClr val="000000"/>
                </a:solidFill>
                <a:latin typeface="Arial Unicode MS" panose="020B0604020202020204" pitchFamily="34" charset="-122"/>
              </a:rPr>
              <a:t>属于    </a:t>
            </a:r>
            <a:r>
              <a:rPr kumimoji="1" lang="en-US" altLang="zh-CN" sz="2400" b="1" dirty="0" smtClean="0">
                <a:solidFill>
                  <a:srgbClr val="000000"/>
                </a:solidFill>
                <a:latin typeface="Arial Unicode MS" panose="020B0604020202020204" pitchFamily="34" charset="-122"/>
              </a:rPr>
              <a:t>, x</a:t>
            </a:r>
            <a:r>
              <a:rPr kumimoji="1" lang="en-US" altLang="zh-CN" sz="2400" b="1" baseline="-25000" dirty="0" smtClean="0">
                <a:solidFill>
                  <a:srgbClr val="000000"/>
                </a:solidFill>
                <a:latin typeface="Arial Unicode MS" panose="020B0604020202020204" pitchFamily="34" charset="-122"/>
              </a:rPr>
              <a:t>3</a:t>
            </a:r>
            <a:r>
              <a:rPr kumimoji="1" lang="en-US" altLang="zh-CN" sz="2400" b="1" dirty="0" smtClean="0">
                <a:solidFill>
                  <a:srgbClr val="000000"/>
                </a:solidFill>
                <a:latin typeface="Arial Unicode MS" panose="020B0604020202020204" pitchFamily="34" charset="-122"/>
              </a:rPr>
              <a:t>= -1</a:t>
            </a:r>
            <a:r>
              <a:rPr kumimoji="1" lang="zh-CN" altLang="en-US" sz="2400" b="1" dirty="0" smtClean="0">
                <a:solidFill>
                  <a:srgbClr val="000000"/>
                </a:solidFill>
                <a:latin typeface="Arial Unicode MS" panose="020B0604020202020204" pitchFamily="34" charset="-122"/>
              </a:rPr>
              <a:t>，</a:t>
            </a:r>
            <a:r>
              <a:rPr kumimoji="1" lang="en-US" altLang="zh-CN" sz="2400" b="1" dirty="0" smtClean="0">
                <a:solidFill>
                  <a:srgbClr val="000000"/>
                </a:solidFill>
                <a:latin typeface="Arial Unicode MS" panose="020B0604020202020204" pitchFamily="34" charset="-122"/>
              </a:rPr>
              <a:t>x</a:t>
            </a:r>
            <a:r>
              <a:rPr kumimoji="1" lang="en-US" altLang="zh-CN" sz="2400" b="1" baseline="-25000" dirty="0" smtClean="0">
                <a:solidFill>
                  <a:srgbClr val="000000"/>
                </a:solidFill>
                <a:latin typeface="Arial Unicode MS" panose="020B0604020202020204" pitchFamily="34" charset="-122"/>
              </a:rPr>
              <a:t>4</a:t>
            </a:r>
            <a:r>
              <a:rPr kumimoji="1" lang="en-US" altLang="zh-CN" sz="2400" b="1" dirty="0" smtClean="0">
                <a:solidFill>
                  <a:srgbClr val="000000"/>
                </a:solidFill>
                <a:latin typeface="Arial Unicode MS" panose="020B0604020202020204" pitchFamily="34" charset="-122"/>
              </a:rPr>
              <a:t>= -2 </a:t>
            </a:r>
            <a:r>
              <a:rPr kumimoji="1" lang="zh-CN" altLang="en-US" sz="2400" b="1" dirty="0" smtClean="0">
                <a:solidFill>
                  <a:srgbClr val="000000"/>
                </a:solidFill>
                <a:latin typeface="Arial Unicode MS" panose="020B0604020202020204" pitchFamily="34" charset="-122"/>
              </a:rPr>
              <a:t>属于    </a:t>
            </a:r>
            <a:r>
              <a:rPr kumimoji="1" lang="en-US" altLang="zh-CN" sz="2400" b="1" dirty="0" smtClean="0">
                <a:solidFill>
                  <a:srgbClr val="000000"/>
                </a:solidFill>
                <a:latin typeface="Arial Unicode MS" panose="020B0604020202020204" pitchFamily="34" charset="-122"/>
              </a:rPr>
              <a:t>,</a:t>
            </a:r>
            <a:r>
              <a:rPr kumimoji="1" lang="zh-CN" altLang="en-US" sz="2400" b="1" dirty="0" smtClean="0">
                <a:solidFill>
                  <a:srgbClr val="000000"/>
                </a:solidFill>
                <a:latin typeface="Arial Unicode MS" panose="020B0604020202020204" pitchFamily="34" charset="-122"/>
              </a:rPr>
              <a:t>求：将这两类区分</a:t>
            </a:r>
            <a:r>
              <a:rPr kumimoji="1" lang="zh-CN" altLang="en-US" sz="2400" b="1" dirty="0">
                <a:solidFill>
                  <a:srgbClr val="000000"/>
                </a:solidFill>
                <a:latin typeface="Arial Unicode MS" panose="020B0604020202020204" pitchFamily="34" charset="-122"/>
              </a:rPr>
              <a:t>开</a:t>
            </a:r>
            <a:r>
              <a:rPr kumimoji="1" lang="zh-CN" altLang="en-US" sz="2400" b="1" dirty="0" smtClean="0">
                <a:solidFill>
                  <a:srgbClr val="000000"/>
                </a:solidFill>
                <a:latin typeface="Arial Unicode MS" panose="020B0604020202020204" pitchFamily="34" charset="-122"/>
              </a:rPr>
              <a:t>的线性判别函数的系数</a:t>
            </a:r>
            <a:r>
              <a:rPr kumimoji="1" lang="en-US" altLang="zh-CN" sz="2400" dirty="0" smtClean="0">
                <a:solidFill>
                  <a:srgbClr val="000000"/>
                </a:solidFill>
                <a:latin typeface="Arial Unicode MS" panose="020B0604020202020204" pitchFamily="34" charset="-122"/>
              </a:rPr>
              <a:t>w</a:t>
            </a:r>
            <a:r>
              <a:rPr kumimoji="1" lang="en-US" altLang="zh-CN" sz="2400" baseline="-25000" dirty="0" smtClean="0">
                <a:solidFill>
                  <a:srgbClr val="000000"/>
                </a:solidFill>
                <a:latin typeface="Arial Unicode MS" panose="020B0604020202020204" pitchFamily="34" charset="-122"/>
              </a:rPr>
              <a:t>0</a:t>
            </a:r>
            <a:r>
              <a:rPr kumimoji="1" lang="zh-CN" altLang="en-US" sz="2400" dirty="0" smtClean="0">
                <a:solidFill>
                  <a:srgbClr val="000000"/>
                </a:solidFill>
                <a:latin typeface="Arial Unicode MS" panose="020B0604020202020204" pitchFamily="34" charset="-122"/>
              </a:rPr>
              <a:t>，</a:t>
            </a:r>
            <a:r>
              <a:rPr kumimoji="1" lang="en-US" altLang="zh-CN" sz="2400" dirty="0">
                <a:solidFill>
                  <a:srgbClr val="000000"/>
                </a:solidFill>
                <a:latin typeface="Arial Unicode MS" panose="020B0604020202020204" pitchFamily="34" charset="-122"/>
              </a:rPr>
              <a:t>w</a:t>
            </a:r>
            <a:r>
              <a:rPr kumimoji="1" lang="en-US" altLang="zh-CN" sz="2400" baseline="-25000" dirty="0">
                <a:solidFill>
                  <a:srgbClr val="000000"/>
                </a:solidFill>
                <a:latin typeface="Arial Unicode MS" panose="020B0604020202020204" pitchFamily="34" charset="-122"/>
              </a:rPr>
              <a:t>1</a:t>
            </a:r>
            <a:r>
              <a:rPr kumimoji="1" lang="zh-CN" altLang="en-US" sz="2400" b="1" dirty="0">
                <a:solidFill>
                  <a:srgbClr val="000000"/>
                </a:solidFill>
                <a:latin typeface="Arial Unicode MS" panose="020B0604020202020204" pitchFamily="34" charset="-122"/>
              </a:rPr>
              <a:t>。</a:t>
            </a:r>
          </a:p>
        </p:txBody>
      </p:sp>
      <p:graphicFrame>
        <p:nvGraphicFramePr>
          <p:cNvPr id="24" name="Object 54"/>
          <p:cNvGraphicFramePr>
            <a:graphicFrameLocks noChangeAspect="1"/>
          </p:cNvGraphicFramePr>
          <p:nvPr>
            <p:extLst>
              <p:ext uri="{D42A27DB-BD31-4B8C-83A1-F6EECF244321}">
                <p14:modId xmlns:p14="http://schemas.microsoft.com/office/powerpoint/2010/main" val="3190887948"/>
              </p:ext>
            </p:extLst>
          </p:nvPr>
        </p:nvGraphicFramePr>
        <p:xfrm>
          <a:off x="2750840" y="3239561"/>
          <a:ext cx="381000" cy="426889"/>
        </p:xfrm>
        <a:graphic>
          <a:graphicData uri="http://schemas.openxmlformats.org/presentationml/2006/ole">
            <mc:AlternateContent xmlns:mc="http://schemas.openxmlformats.org/markup-compatibility/2006">
              <mc:Choice xmlns:v="urn:schemas-microsoft-com:vml" Requires="v">
                <p:oleObj spid="_x0000_s104728" name="公式" r:id="rId4" imgW="177569" imgH="215619" progId="Equation.3">
                  <p:embed/>
                </p:oleObj>
              </mc:Choice>
              <mc:Fallback>
                <p:oleObj name="公式" r:id="rId4" imgW="177569"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0840" y="3239561"/>
                        <a:ext cx="381000" cy="426889"/>
                      </a:xfrm>
                      <a:prstGeom prst="rect">
                        <a:avLst/>
                      </a:prstGeom>
                      <a:noFill/>
                      <a:extLst/>
                    </p:spPr>
                  </p:pic>
                </p:oleObj>
              </mc:Fallback>
            </mc:AlternateContent>
          </a:graphicData>
        </a:graphic>
      </p:graphicFrame>
      <p:graphicFrame>
        <p:nvGraphicFramePr>
          <p:cNvPr id="28" name="Object 54"/>
          <p:cNvGraphicFramePr>
            <a:graphicFrameLocks noChangeAspect="1"/>
          </p:cNvGraphicFramePr>
          <p:nvPr>
            <p:extLst>
              <p:ext uri="{D42A27DB-BD31-4B8C-83A1-F6EECF244321}">
                <p14:modId xmlns:p14="http://schemas.microsoft.com/office/powerpoint/2010/main" val="1952824385"/>
              </p:ext>
            </p:extLst>
          </p:nvPr>
        </p:nvGraphicFramePr>
        <p:xfrm>
          <a:off x="3155901" y="3707461"/>
          <a:ext cx="407987" cy="450850"/>
        </p:xfrm>
        <a:graphic>
          <a:graphicData uri="http://schemas.openxmlformats.org/presentationml/2006/ole">
            <mc:AlternateContent xmlns:mc="http://schemas.openxmlformats.org/markup-compatibility/2006">
              <mc:Choice xmlns:v="urn:schemas-microsoft-com:vml" Requires="v">
                <p:oleObj spid="_x0000_s104729" name="Equation" r:id="rId6" imgW="190440" imgH="228600" progId="Equation.DSMT4">
                  <p:embed/>
                </p:oleObj>
              </mc:Choice>
              <mc:Fallback>
                <p:oleObj name="Equation" r:id="rId6" imgW="190440" imgH="228600" progId="Equation.DSMT4">
                  <p:embed/>
                  <p:pic>
                    <p:nvPicPr>
                      <p:cNvPr id="0" name=""/>
                      <p:cNvPicPr>
                        <a:picLocks noChangeAspect="1" noChangeArrowheads="1"/>
                      </p:cNvPicPr>
                      <p:nvPr/>
                    </p:nvPicPr>
                    <p:blipFill>
                      <a:blip r:embed="rId7"/>
                      <a:srcRect/>
                      <a:stretch>
                        <a:fillRect/>
                      </a:stretch>
                    </p:blipFill>
                    <p:spPr bwMode="auto">
                      <a:xfrm>
                        <a:off x="3155901" y="3707461"/>
                        <a:ext cx="407987" cy="450850"/>
                      </a:xfrm>
                      <a:prstGeom prst="rect">
                        <a:avLst/>
                      </a:prstGeom>
                      <a:noFill/>
                      <a:extLst/>
                    </p:spPr>
                  </p:pic>
                </p:oleObj>
              </mc:Fallback>
            </mc:AlternateContent>
          </a:graphicData>
        </a:graphic>
      </p:graphicFrame>
    </p:spTree>
    <p:extLst>
      <p:ext uri="{BB962C8B-B14F-4D97-AF65-F5344CB8AC3E}">
        <p14:creationId xmlns:p14="http://schemas.microsoft.com/office/powerpoint/2010/main" val="819975515"/>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Freeform 2" descr="波浪线"/>
          <p:cNvSpPr>
            <a:spLocks/>
          </p:cNvSpPr>
          <p:nvPr/>
        </p:nvSpPr>
        <p:spPr bwMode="auto">
          <a:xfrm>
            <a:off x="6156325" y="2349500"/>
            <a:ext cx="2087563" cy="3311525"/>
          </a:xfrm>
          <a:custGeom>
            <a:avLst/>
            <a:gdLst>
              <a:gd name="T0" fmla="*/ 1077 w 1315"/>
              <a:gd name="T1" fmla="*/ 10 h 2086"/>
              <a:gd name="T2" fmla="*/ 1315 w 1315"/>
              <a:gd name="T3" fmla="*/ 0 h 2086"/>
              <a:gd name="T4" fmla="*/ 1315 w 1315"/>
              <a:gd name="T5" fmla="*/ 2086 h 2086"/>
              <a:gd name="T6" fmla="*/ 998 w 1315"/>
              <a:gd name="T7" fmla="*/ 2086 h 2086"/>
              <a:gd name="T8" fmla="*/ 0 w 1315"/>
              <a:gd name="T9" fmla="*/ 1088 h 2086"/>
              <a:gd name="T10" fmla="*/ 1077 w 1315"/>
              <a:gd name="T11" fmla="*/ 10 h 2086"/>
            </a:gdLst>
            <a:ahLst/>
            <a:cxnLst>
              <a:cxn ang="0">
                <a:pos x="T0" y="T1"/>
              </a:cxn>
              <a:cxn ang="0">
                <a:pos x="T2" y="T3"/>
              </a:cxn>
              <a:cxn ang="0">
                <a:pos x="T4" y="T5"/>
              </a:cxn>
              <a:cxn ang="0">
                <a:pos x="T6" y="T7"/>
              </a:cxn>
              <a:cxn ang="0">
                <a:pos x="T8" y="T9"/>
              </a:cxn>
              <a:cxn ang="0">
                <a:pos x="T10" y="T11"/>
              </a:cxn>
            </a:cxnLst>
            <a:rect l="0" t="0" r="r" b="b"/>
            <a:pathLst>
              <a:path w="1315" h="2086">
                <a:moveTo>
                  <a:pt x="1077" y="10"/>
                </a:moveTo>
                <a:lnTo>
                  <a:pt x="1315" y="0"/>
                </a:lnTo>
                <a:lnTo>
                  <a:pt x="1315" y="2086"/>
                </a:lnTo>
                <a:lnTo>
                  <a:pt x="998" y="2086"/>
                </a:lnTo>
                <a:lnTo>
                  <a:pt x="0" y="1088"/>
                </a:lnTo>
                <a:lnTo>
                  <a:pt x="1077" y="10"/>
                </a:lnTo>
                <a:close/>
              </a:path>
            </a:pathLst>
          </a:custGeom>
          <a:pattFill prst="wave">
            <a:fgClr>
              <a:schemeClr val="tx2"/>
            </a:fgClr>
            <a:bgClr>
              <a:srgbClr val="FFFFFF"/>
            </a:bgClr>
          </a:patt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61859" name="Line 3"/>
          <p:cNvSpPr>
            <a:spLocks noChangeShapeType="1"/>
          </p:cNvSpPr>
          <p:nvPr/>
        </p:nvSpPr>
        <p:spPr bwMode="auto">
          <a:xfrm>
            <a:off x="4371975" y="2276475"/>
            <a:ext cx="3671888" cy="36734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61860" name="Line 4"/>
          <p:cNvSpPr>
            <a:spLocks noChangeShapeType="1"/>
          </p:cNvSpPr>
          <p:nvPr/>
        </p:nvSpPr>
        <p:spPr bwMode="auto">
          <a:xfrm flipV="1">
            <a:off x="6156325" y="2781300"/>
            <a:ext cx="1295400" cy="129540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6186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61865"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61866"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61867"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61869" name="Text Box 13"/>
          <p:cNvSpPr txBox="1">
            <a:spLocks noChangeArrowheads="1"/>
          </p:cNvSpPr>
          <p:nvPr/>
        </p:nvSpPr>
        <p:spPr bwMode="auto">
          <a:xfrm>
            <a:off x="8459788" y="3619500"/>
            <a:ext cx="6842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solidFill>
                  <a:srgbClr val="000000"/>
                </a:solidFill>
                <a:latin typeface="Comic Sans MS" panose="030F0702030302020204" pitchFamily="66" charset="0"/>
              </a:rPr>
              <a:t>w</a:t>
            </a:r>
            <a:r>
              <a:rPr kumimoji="1" lang="en-US" altLang="zh-CN" sz="2800" baseline="-25000">
                <a:solidFill>
                  <a:srgbClr val="000000"/>
                </a:solidFill>
                <a:latin typeface="Comic Sans MS" panose="030F0702030302020204" pitchFamily="66" charset="0"/>
              </a:rPr>
              <a:t>0</a:t>
            </a:r>
          </a:p>
        </p:txBody>
      </p:sp>
      <p:sp>
        <p:nvSpPr>
          <p:cNvPr id="761870" name="Text Box 14"/>
          <p:cNvSpPr txBox="1">
            <a:spLocks noChangeArrowheads="1"/>
          </p:cNvSpPr>
          <p:nvPr/>
        </p:nvSpPr>
        <p:spPr bwMode="auto">
          <a:xfrm>
            <a:off x="6156325" y="1773238"/>
            <a:ext cx="6842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solidFill>
                  <a:srgbClr val="000000"/>
                </a:solidFill>
                <a:latin typeface="Comic Sans MS" panose="030F0702030302020204" pitchFamily="66" charset="0"/>
              </a:rPr>
              <a:t>w</a:t>
            </a:r>
            <a:r>
              <a:rPr kumimoji="1" lang="en-US" altLang="zh-CN" sz="2800" baseline="-25000">
                <a:solidFill>
                  <a:srgbClr val="000000"/>
                </a:solidFill>
                <a:latin typeface="Comic Sans MS" panose="030F0702030302020204" pitchFamily="66" charset="0"/>
              </a:rPr>
              <a:t>1</a:t>
            </a:r>
          </a:p>
        </p:txBody>
      </p:sp>
      <p:sp>
        <p:nvSpPr>
          <p:cNvPr id="761871" name="Line 15"/>
          <p:cNvSpPr>
            <a:spLocks noChangeShapeType="1"/>
          </p:cNvSpPr>
          <p:nvPr/>
        </p:nvSpPr>
        <p:spPr bwMode="auto">
          <a:xfrm rot="1512387">
            <a:off x="4357688" y="2289175"/>
            <a:ext cx="3671887" cy="36734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61872" name="Line 16"/>
          <p:cNvSpPr>
            <a:spLocks noChangeShapeType="1"/>
          </p:cNvSpPr>
          <p:nvPr/>
        </p:nvSpPr>
        <p:spPr bwMode="auto">
          <a:xfrm rot="1512387" flipV="1">
            <a:off x="6376988" y="3111500"/>
            <a:ext cx="1295400" cy="129540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61873" name="Line 17"/>
          <p:cNvSpPr>
            <a:spLocks noChangeShapeType="1"/>
          </p:cNvSpPr>
          <p:nvPr/>
        </p:nvSpPr>
        <p:spPr bwMode="auto">
          <a:xfrm flipV="1">
            <a:off x="6156325" y="1989138"/>
            <a:ext cx="0" cy="417671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61874" name="Line 18"/>
          <p:cNvSpPr>
            <a:spLocks noChangeShapeType="1"/>
          </p:cNvSpPr>
          <p:nvPr/>
        </p:nvSpPr>
        <p:spPr bwMode="auto">
          <a:xfrm>
            <a:off x="3924300" y="4076700"/>
            <a:ext cx="4824413"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61875" name="Line 19"/>
          <p:cNvSpPr>
            <a:spLocks noChangeShapeType="1"/>
          </p:cNvSpPr>
          <p:nvPr/>
        </p:nvSpPr>
        <p:spPr bwMode="auto">
          <a:xfrm>
            <a:off x="6156325" y="4078288"/>
            <a:ext cx="1295400" cy="129540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61876" name="Line 20"/>
          <p:cNvSpPr>
            <a:spLocks noChangeShapeType="1"/>
          </p:cNvSpPr>
          <p:nvPr/>
        </p:nvSpPr>
        <p:spPr bwMode="auto">
          <a:xfrm flipV="1">
            <a:off x="4356100" y="2205038"/>
            <a:ext cx="3671888" cy="36734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22" name="Rectangle 7"/>
          <p:cNvSpPr>
            <a:spLocks noChangeArrowheads="1"/>
          </p:cNvSpPr>
          <p:nvPr/>
        </p:nvSpPr>
        <p:spPr bwMode="auto">
          <a:xfrm>
            <a:off x="475882" y="1066196"/>
            <a:ext cx="52341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800" b="1" dirty="0" smtClean="0">
                <a:solidFill>
                  <a:srgbClr val="0070C0"/>
                </a:solidFill>
                <a:latin typeface="Arial Unicode MS" panose="020B0604020202020204" pitchFamily="34" charset="-122"/>
              </a:rPr>
              <a:t>示例：权</a:t>
            </a:r>
            <a:r>
              <a:rPr lang="zh-CN" altLang="en-US" sz="2800" b="1" dirty="0">
                <a:solidFill>
                  <a:srgbClr val="0070C0"/>
                </a:solidFill>
                <a:latin typeface="Arial Unicode MS" panose="020B0604020202020204" pitchFamily="34" charset="-122"/>
              </a:rPr>
              <a:t>空间、解矢量与解空间</a:t>
            </a:r>
          </a:p>
        </p:txBody>
      </p:sp>
      <p:sp>
        <p:nvSpPr>
          <p:cNvPr id="21" name="Text Box 13"/>
          <p:cNvSpPr txBox="1">
            <a:spLocks noChangeArrowheads="1"/>
          </p:cNvSpPr>
          <p:nvPr/>
        </p:nvSpPr>
        <p:spPr bwMode="auto">
          <a:xfrm>
            <a:off x="489701" y="2349500"/>
            <a:ext cx="3198061" cy="319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zh-CN" altLang="en-US" sz="2400" b="1" dirty="0">
                <a:solidFill>
                  <a:srgbClr val="000000"/>
                </a:solidFill>
                <a:latin typeface="Arial Unicode MS" panose="020B0604020202020204" pitchFamily="34" charset="-122"/>
              </a:rPr>
              <a:t>    </a:t>
            </a:r>
            <a:r>
              <a:rPr kumimoji="1" lang="zh-CN" altLang="en-US" sz="2400" b="1" dirty="0" smtClean="0">
                <a:solidFill>
                  <a:srgbClr val="000000"/>
                </a:solidFill>
                <a:latin typeface="Arial Unicode MS" panose="020B0604020202020204" pitchFamily="34" charset="-122"/>
              </a:rPr>
              <a:t>先看</a:t>
            </a:r>
            <a:r>
              <a:rPr kumimoji="1" lang="zh-CN" altLang="en-US" sz="2400" b="1" dirty="0">
                <a:solidFill>
                  <a:srgbClr val="000000"/>
                </a:solidFill>
                <a:latin typeface="Arial Unicode MS" panose="020B0604020202020204" pitchFamily="34" charset="-122"/>
              </a:rPr>
              <a:t>一个简单的情况。</a:t>
            </a:r>
            <a:r>
              <a:rPr kumimoji="1" lang="zh-CN" altLang="en-US" sz="2400" b="1" dirty="0" smtClean="0">
                <a:solidFill>
                  <a:srgbClr val="000000"/>
                </a:solidFill>
                <a:latin typeface="Arial Unicode MS" panose="020B0604020202020204" pitchFamily="34" charset="-122"/>
              </a:rPr>
              <a:t>设</a:t>
            </a:r>
            <a:r>
              <a:rPr kumimoji="1" lang="en-US" altLang="zh-CN" sz="2400" b="1" dirty="0" smtClean="0">
                <a:solidFill>
                  <a:srgbClr val="000000"/>
                </a:solidFill>
                <a:latin typeface="Arial Unicode MS" panose="020B0604020202020204" pitchFamily="34" charset="-122"/>
              </a:rPr>
              <a:t>4</a:t>
            </a:r>
            <a:r>
              <a:rPr kumimoji="1" lang="zh-CN" altLang="en-US" sz="2400" b="1" dirty="0" smtClean="0">
                <a:solidFill>
                  <a:srgbClr val="000000"/>
                </a:solidFill>
                <a:latin typeface="Arial Unicode MS" panose="020B0604020202020204" pitchFamily="34" charset="-122"/>
              </a:rPr>
              <a:t>个一</a:t>
            </a:r>
            <a:r>
              <a:rPr kumimoji="1" lang="zh-CN" altLang="en-US" sz="2400" b="1" dirty="0">
                <a:solidFill>
                  <a:srgbClr val="000000"/>
                </a:solidFill>
                <a:latin typeface="Arial Unicode MS" panose="020B0604020202020204" pitchFamily="34" charset="-122"/>
              </a:rPr>
              <a:t>维数</a:t>
            </a:r>
            <a:r>
              <a:rPr kumimoji="1" lang="zh-CN" altLang="en-US" sz="2400" b="1" dirty="0" smtClean="0">
                <a:solidFill>
                  <a:srgbClr val="000000"/>
                </a:solidFill>
                <a:latin typeface="Arial Unicode MS" panose="020B0604020202020204" pitchFamily="34" charset="-122"/>
              </a:rPr>
              <a:t>据</a:t>
            </a:r>
            <a:r>
              <a:rPr kumimoji="1" lang="en-US" altLang="zh-CN" sz="2400" b="1" dirty="0" smtClean="0">
                <a:solidFill>
                  <a:srgbClr val="000000"/>
                </a:solidFill>
                <a:latin typeface="Arial Unicode MS" panose="020B0604020202020204" pitchFamily="34" charset="-122"/>
              </a:rPr>
              <a:t>x</a:t>
            </a:r>
            <a:r>
              <a:rPr kumimoji="1" lang="en-US" altLang="zh-CN" sz="2400" b="1" baseline="-25000" dirty="0" smtClean="0">
                <a:solidFill>
                  <a:srgbClr val="000000"/>
                </a:solidFill>
                <a:latin typeface="Arial Unicode MS" panose="020B0604020202020204" pitchFamily="34" charset="-122"/>
              </a:rPr>
              <a:t>1</a:t>
            </a:r>
            <a:r>
              <a:rPr kumimoji="1" lang="en-US" altLang="zh-CN" sz="2400" b="1" dirty="0" smtClean="0">
                <a:solidFill>
                  <a:srgbClr val="000000"/>
                </a:solidFill>
                <a:latin typeface="Arial Unicode MS" panose="020B0604020202020204" pitchFamily="34" charset="-122"/>
              </a:rPr>
              <a:t>=1</a:t>
            </a:r>
            <a:r>
              <a:rPr kumimoji="1" lang="zh-CN" altLang="en-US" sz="2400" b="1" dirty="0" smtClean="0">
                <a:solidFill>
                  <a:srgbClr val="000000"/>
                </a:solidFill>
                <a:latin typeface="Arial Unicode MS" panose="020B0604020202020204" pitchFamily="34" charset="-122"/>
              </a:rPr>
              <a:t>，</a:t>
            </a:r>
            <a:r>
              <a:rPr kumimoji="1" lang="en-US" altLang="zh-CN" sz="2400" b="1" dirty="0" smtClean="0">
                <a:solidFill>
                  <a:srgbClr val="000000"/>
                </a:solidFill>
                <a:latin typeface="Arial Unicode MS" panose="020B0604020202020204" pitchFamily="34" charset="-122"/>
              </a:rPr>
              <a:t>x</a:t>
            </a:r>
            <a:r>
              <a:rPr kumimoji="1" lang="en-US" altLang="zh-CN" sz="2400" b="1" baseline="-25000" dirty="0" smtClean="0">
                <a:solidFill>
                  <a:srgbClr val="000000"/>
                </a:solidFill>
                <a:latin typeface="Arial Unicode MS" panose="020B0604020202020204" pitchFamily="34" charset="-122"/>
              </a:rPr>
              <a:t>2</a:t>
            </a:r>
            <a:r>
              <a:rPr kumimoji="1" lang="en-US" altLang="zh-CN" sz="2400" b="1" dirty="0" smtClean="0">
                <a:solidFill>
                  <a:srgbClr val="000000"/>
                </a:solidFill>
                <a:latin typeface="Arial Unicode MS" panose="020B0604020202020204" pitchFamily="34" charset="-122"/>
              </a:rPr>
              <a:t>=2</a:t>
            </a:r>
            <a:r>
              <a:rPr kumimoji="1" lang="zh-CN" altLang="en-US" sz="2400" b="1" dirty="0" smtClean="0">
                <a:solidFill>
                  <a:srgbClr val="000000"/>
                </a:solidFill>
                <a:latin typeface="Arial Unicode MS" panose="020B0604020202020204" pitchFamily="34" charset="-122"/>
              </a:rPr>
              <a:t>属于    </a:t>
            </a:r>
            <a:r>
              <a:rPr kumimoji="1" lang="en-US" altLang="zh-CN" sz="2400" b="1" dirty="0" smtClean="0">
                <a:solidFill>
                  <a:srgbClr val="000000"/>
                </a:solidFill>
                <a:latin typeface="Arial Unicode MS" panose="020B0604020202020204" pitchFamily="34" charset="-122"/>
              </a:rPr>
              <a:t>, x</a:t>
            </a:r>
            <a:r>
              <a:rPr kumimoji="1" lang="en-US" altLang="zh-CN" sz="2400" b="1" baseline="-25000" dirty="0" smtClean="0">
                <a:solidFill>
                  <a:srgbClr val="000000"/>
                </a:solidFill>
                <a:latin typeface="Arial Unicode MS" panose="020B0604020202020204" pitchFamily="34" charset="-122"/>
              </a:rPr>
              <a:t>3</a:t>
            </a:r>
            <a:r>
              <a:rPr kumimoji="1" lang="en-US" altLang="zh-CN" sz="2400" b="1" dirty="0" smtClean="0">
                <a:solidFill>
                  <a:srgbClr val="000000"/>
                </a:solidFill>
                <a:latin typeface="Arial Unicode MS" panose="020B0604020202020204" pitchFamily="34" charset="-122"/>
              </a:rPr>
              <a:t>=-1</a:t>
            </a:r>
            <a:r>
              <a:rPr kumimoji="1" lang="zh-CN" altLang="en-US" sz="2400" b="1" dirty="0" smtClean="0">
                <a:solidFill>
                  <a:srgbClr val="000000"/>
                </a:solidFill>
                <a:latin typeface="Arial Unicode MS" panose="020B0604020202020204" pitchFamily="34" charset="-122"/>
              </a:rPr>
              <a:t>，</a:t>
            </a:r>
            <a:r>
              <a:rPr kumimoji="1" lang="en-US" altLang="zh-CN" sz="2400" b="1" dirty="0" smtClean="0">
                <a:solidFill>
                  <a:srgbClr val="000000"/>
                </a:solidFill>
                <a:latin typeface="Arial Unicode MS" panose="020B0604020202020204" pitchFamily="34" charset="-122"/>
              </a:rPr>
              <a:t>x</a:t>
            </a:r>
            <a:r>
              <a:rPr kumimoji="1" lang="en-US" altLang="zh-CN" sz="2400" b="1" baseline="-25000" dirty="0" smtClean="0">
                <a:solidFill>
                  <a:srgbClr val="000000"/>
                </a:solidFill>
                <a:latin typeface="Arial Unicode MS" panose="020B0604020202020204" pitchFamily="34" charset="-122"/>
              </a:rPr>
              <a:t>4</a:t>
            </a:r>
            <a:r>
              <a:rPr kumimoji="1" lang="en-US" altLang="zh-CN" sz="2400" b="1" dirty="0" smtClean="0">
                <a:solidFill>
                  <a:srgbClr val="000000"/>
                </a:solidFill>
                <a:latin typeface="Arial Unicode MS" panose="020B0604020202020204" pitchFamily="34" charset="-122"/>
              </a:rPr>
              <a:t>=-</a:t>
            </a:r>
            <a:r>
              <a:rPr kumimoji="1" lang="en-US" altLang="zh-CN" sz="2400" b="1" dirty="0">
                <a:solidFill>
                  <a:srgbClr val="000000"/>
                </a:solidFill>
                <a:latin typeface="Arial Unicode MS" panose="020B0604020202020204" pitchFamily="34" charset="-122"/>
              </a:rPr>
              <a:t>2</a:t>
            </a:r>
            <a:r>
              <a:rPr kumimoji="1" lang="zh-CN" altLang="en-US" sz="2400" b="1" dirty="0" smtClean="0">
                <a:solidFill>
                  <a:srgbClr val="000000"/>
                </a:solidFill>
                <a:latin typeface="Arial Unicode MS" panose="020B0604020202020204" pitchFamily="34" charset="-122"/>
              </a:rPr>
              <a:t>属于    </a:t>
            </a:r>
            <a:r>
              <a:rPr kumimoji="1" lang="en-US" altLang="zh-CN" sz="2400" b="1" dirty="0" smtClean="0">
                <a:solidFill>
                  <a:srgbClr val="000000"/>
                </a:solidFill>
                <a:latin typeface="Arial Unicode MS" panose="020B0604020202020204" pitchFamily="34" charset="-122"/>
              </a:rPr>
              <a:t>,</a:t>
            </a:r>
            <a:r>
              <a:rPr kumimoji="1" lang="zh-CN" altLang="en-US" sz="2400" b="1" dirty="0" smtClean="0">
                <a:solidFill>
                  <a:srgbClr val="000000"/>
                </a:solidFill>
                <a:latin typeface="Arial Unicode MS" panose="020B0604020202020204" pitchFamily="34" charset="-122"/>
              </a:rPr>
              <a:t>求：将这两类区分</a:t>
            </a:r>
            <a:r>
              <a:rPr kumimoji="1" lang="zh-CN" altLang="en-US" sz="2400" b="1" dirty="0">
                <a:solidFill>
                  <a:srgbClr val="000000"/>
                </a:solidFill>
                <a:latin typeface="Arial Unicode MS" panose="020B0604020202020204" pitchFamily="34" charset="-122"/>
              </a:rPr>
              <a:t>开</a:t>
            </a:r>
            <a:r>
              <a:rPr kumimoji="1" lang="zh-CN" altLang="en-US" sz="2400" b="1" dirty="0" smtClean="0">
                <a:solidFill>
                  <a:srgbClr val="000000"/>
                </a:solidFill>
                <a:latin typeface="Arial Unicode MS" panose="020B0604020202020204" pitchFamily="34" charset="-122"/>
              </a:rPr>
              <a:t>的线性判别函数的系数</a:t>
            </a:r>
            <a:r>
              <a:rPr kumimoji="1" lang="en-US" altLang="zh-CN" sz="2400" dirty="0" smtClean="0">
                <a:solidFill>
                  <a:srgbClr val="000000"/>
                </a:solidFill>
                <a:latin typeface="Arial Unicode MS" panose="020B0604020202020204" pitchFamily="34" charset="-122"/>
              </a:rPr>
              <a:t>w</a:t>
            </a:r>
            <a:r>
              <a:rPr kumimoji="1" lang="en-US" altLang="zh-CN" sz="2400" baseline="-25000" dirty="0" smtClean="0">
                <a:solidFill>
                  <a:srgbClr val="000000"/>
                </a:solidFill>
                <a:latin typeface="Arial Unicode MS" panose="020B0604020202020204" pitchFamily="34" charset="-122"/>
              </a:rPr>
              <a:t>0</a:t>
            </a:r>
            <a:r>
              <a:rPr kumimoji="1" lang="zh-CN" altLang="en-US" sz="2400" dirty="0" smtClean="0">
                <a:solidFill>
                  <a:srgbClr val="000000"/>
                </a:solidFill>
                <a:latin typeface="Arial Unicode MS" panose="020B0604020202020204" pitchFamily="34" charset="-122"/>
              </a:rPr>
              <a:t>，</a:t>
            </a:r>
            <a:r>
              <a:rPr kumimoji="1" lang="en-US" altLang="zh-CN" sz="2400" dirty="0">
                <a:solidFill>
                  <a:srgbClr val="000000"/>
                </a:solidFill>
                <a:latin typeface="Arial Unicode MS" panose="020B0604020202020204" pitchFamily="34" charset="-122"/>
              </a:rPr>
              <a:t>w</a:t>
            </a:r>
            <a:r>
              <a:rPr kumimoji="1" lang="en-US" altLang="zh-CN" sz="2400" baseline="-25000" dirty="0">
                <a:solidFill>
                  <a:srgbClr val="000000"/>
                </a:solidFill>
                <a:latin typeface="Arial Unicode MS" panose="020B0604020202020204" pitchFamily="34" charset="-122"/>
              </a:rPr>
              <a:t>1</a:t>
            </a:r>
            <a:r>
              <a:rPr kumimoji="1" lang="zh-CN" altLang="en-US" sz="2400" b="1" dirty="0">
                <a:solidFill>
                  <a:srgbClr val="000000"/>
                </a:solidFill>
                <a:latin typeface="Arial Unicode MS" panose="020B0604020202020204" pitchFamily="34" charset="-122"/>
              </a:rPr>
              <a:t>。</a:t>
            </a:r>
          </a:p>
        </p:txBody>
      </p:sp>
      <p:graphicFrame>
        <p:nvGraphicFramePr>
          <p:cNvPr id="23" name="Object 54"/>
          <p:cNvGraphicFramePr>
            <a:graphicFrameLocks noChangeAspect="1"/>
          </p:cNvGraphicFramePr>
          <p:nvPr>
            <p:extLst>
              <p:ext uri="{D42A27DB-BD31-4B8C-83A1-F6EECF244321}">
                <p14:modId xmlns:p14="http://schemas.microsoft.com/office/powerpoint/2010/main" val="3190887948"/>
              </p:ext>
            </p:extLst>
          </p:nvPr>
        </p:nvGraphicFramePr>
        <p:xfrm>
          <a:off x="2750840" y="3239561"/>
          <a:ext cx="381000" cy="426889"/>
        </p:xfrm>
        <a:graphic>
          <a:graphicData uri="http://schemas.openxmlformats.org/presentationml/2006/ole">
            <mc:AlternateContent xmlns:mc="http://schemas.openxmlformats.org/markup-compatibility/2006">
              <mc:Choice xmlns:v="urn:schemas-microsoft-com:vml" Requires="v">
                <p:oleObj spid="_x0000_s105752" name="公式" r:id="rId4" imgW="177569" imgH="215619" progId="Equation.3">
                  <p:embed/>
                </p:oleObj>
              </mc:Choice>
              <mc:Fallback>
                <p:oleObj name="公式" r:id="rId4" imgW="177569"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0840" y="3239561"/>
                        <a:ext cx="381000" cy="426889"/>
                      </a:xfrm>
                      <a:prstGeom prst="rect">
                        <a:avLst/>
                      </a:prstGeom>
                      <a:noFill/>
                      <a:extLst/>
                    </p:spPr>
                  </p:pic>
                </p:oleObj>
              </mc:Fallback>
            </mc:AlternateContent>
          </a:graphicData>
        </a:graphic>
      </p:graphicFrame>
      <p:graphicFrame>
        <p:nvGraphicFramePr>
          <p:cNvPr id="27" name="Object 54"/>
          <p:cNvGraphicFramePr>
            <a:graphicFrameLocks noChangeAspect="1"/>
          </p:cNvGraphicFramePr>
          <p:nvPr>
            <p:extLst>
              <p:ext uri="{D42A27DB-BD31-4B8C-83A1-F6EECF244321}">
                <p14:modId xmlns:p14="http://schemas.microsoft.com/office/powerpoint/2010/main" val="454148670"/>
              </p:ext>
            </p:extLst>
          </p:nvPr>
        </p:nvGraphicFramePr>
        <p:xfrm>
          <a:off x="2888950" y="3707461"/>
          <a:ext cx="407987" cy="450850"/>
        </p:xfrm>
        <a:graphic>
          <a:graphicData uri="http://schemas.openxmlformats.org/presentationml/2006/ole">
            <mc:AlternateContent xmlns:mc="http://schemas.openxmlformats.org/markup-compatibility/2006">
              <mc:Choice xmlns:v="urn:schemas-microsoft-com:vml" Requires="v">
                <p:oleObj spid="_x0000_s105753" name="Equation" r:id="rId6" imgW="190440" imgH="228600" progId="Equation.DSMT4">
                  <p:embed/>
                </p:oleObj>
              </mc:Choice>
              <mc:Fallback>
                <p:oleObj name="Equation" r:id="rId6" imgW="190440" imgH="228600" progId="Equation.DSMT4">
                  <p:embed/>
                  <p:pic>
                    <p:nvPicPr>
                      <p:cNvPr id="0" name=""/>
                      <p:cNvPicPr>
                        <a:picLocks noChangeAspect="1" noChangeArrowheads="1"/>
                      </p:cNvPicPr>
                      <p:nvPr/>
                    </p:nvPicPr>
                    <p:blipFill>
                      <a:blip r:embed="rId7"/>
                      <a:srcRect/>
                      <a:stretch>
                        <a:fillRect/>
                      </a:stretch>
                    </p:blipFill>
                    <p:spPr bwMode="auto">
                      <a:xfrm>
                        <a:off x="2888950" y="3707461"/>
                        <a:ext cx="407987" cy="450850"/>
                      </a:xfrm>
                      <a:prstGeom prst="rect">
                        <a:avLst/>
                      </a:prstGeom>
                      <a:noFill/>
                      <a:extLst/>
                    </p:spPr>
                  </p:pic>
                </p:oleObj>
              </mc:Fallback>
            </mc:AlternateContent>
          </a:graphicData>
        </a:graphic>
      </p:graphicFrame>
    </p:spTree>
    <p:extLst>
      <p:ext uri="{BB962C8B-B14F-4D97-AF65-F5344CB8AC3E}">
        <p14:creationId xmlns:p14="http://schemas.microsoft.com/office/powerpoint/2010/main" val="2782163805"/>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Freeform 2" descr="波浪线"/>
          <p:cNvSpPr>
            <a:spLocks/>
          </p:cNvSpPr>
          <p:nvPr/>
        </p:nvSpPr>
        <p:spPr bwMode="auto">
          <a:xfrm>
            <a:off x="6156325" y="1458020"/>
            <a:ext cx="2087563" cy="3311525"/>
          </a:xfrm>
          <a:custGeom>
            <a:avLst/>
            <a:gdLst>
              <a:gd name="T0" fmla="*/ 1077 w 1315"/>
              <a:gd name="T1" fmla="*/ 10 h 2086"/>
              <a:gd name="T2" fmla="*/ 1315 w 1315"/>
              <a:gd name="T3" fmla="*/ 0 h 2086"/>
              <a:gd name="T4" fmla="*/ 1315 w 1315"/>
              <a:gd name="T5" fmla="*/ 2086 h 2086"/>
              <a:gd name="T6" fmla="*/ 998 w 1315"/>
              <a:gd name="T7" fmla="*/ 2086 h 2086"/>
              <a:gd name="T8" fmla="*/ 0 w 1315"/>
              <a:gd name="T9" fmla="*/ 1088 h 2086"/>
              <a:gd name="T10" fmla="*/ 1077 w 1315"/>
              <a:gd name="T11" fmla="*/ 10 h 2086"/>
            </a:gdLst>
            <a:ahLst/>
            <a:cxnLst>
              <a:cxn ang="0">
                <a:pos x="T0" y="T1"/>
              </a:cxn>
              <a:cxn ang="0">
                <a:pos x="T2" y="T3"/>
              </a:cxn>
              <a:cxn ang="0">
                <a:pos x="T4" y="T5"/>
              </a:cxn>
              <a:cxn ang="0">
                <a:pos x="T6" y="T7"/>
              </a:cxn>
              <a:cxn ang="0">
                <a:pos x="T8" y="T9"/>
              </a:cxn>
              <a:cxn ang="0">
                <a:pos x="T10" y="T11"/>
              </a:cxn>
            </a:cxnLst>
            <a:rect l="0" t="0" r="r" b="b"/>
            <a:pathLst>
              <a:path w="1315" h="2086">
                <a:moveTo>
                  <a:pt x="1077" y="10"/>
                </a:moveTo>
                <a:lnTo>
                  <a:pt x="1315" y="0"/>
                </a:lnTo>
                <a:lnTo>
                  <a:pt x="1315" y="2086"/>
                </a:lnTo>
                <a:lnTo>
                  <a:pt x="998" y="2086"/>
                </a:lnTo>
                <a:lnTo>
                  <a:pt x="0" y="1088"/>
                </a:lnTo>
                <a:lnTo>
                  <a:pt x="1077" y="10"/>
                </a:lnTo>
                <a:close/>
              </a:path>
            </a:pathLst>
          </a:custGeom>
          <a:pattFill prst="wave">
            <a:fgClr>
              <a:schemeClr val="tx2"/>
            </a:fgClr>
            <a:bgClr>
              <a:srgbClr val="FFFFFF"/>
            </a:bgClr>
          </a:patt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63907" name="Freeform 3" descr="小网格"/>
          <p:cNvSpPr>
            <a:spLocks/>
          </p:cNvSpPr>
          <p:nvPr/>
        </p:nvSpPr>
        <p:spPr bwMode="auto">
          <a:xfrm>
            <a:off x="5580063" y="1169095"/>
            <a:ext cx="1944687" cy="3816350"/>
          </a:xfrm>
          <a:custGeom>
            <a:avLst/>
            <a:gdLst>
              <a:gd name="T0" fmla="*/ 862 w 1225"/>
              <a:gd name="T1" fmla="*/ 0 h 2404"/>
              <a:gd name="T2" fmla="*/ 1225 w 1225"/>
              <a:gd name="T3" fmla="*/ 0 h 2404"/>
              <a:gd name="T4" fmla="*/ 1225 w 1225"/>
              <a:gd name="T5" fmla="*/ 2404 h 2404"/>
              <a:gd name="T6" fmla="*/ 0 w 1225"/>
              <a:gd name="T7" fmla="*/ 2404 h 2404"/>
              <a:gd name="T8" fmla="*/ 862 w 1225"/>
              <a:gd name="T9" fmla="*/ 0 h 2404"/>
            </a:gdLst>
            <a:ahLst/>
            <a:cxnLst>
              <a:cxn ang="0">
                <a:pos x="T0" y="T1"/>
              </a:cxn>
              <a:cxn ang="0">
                <a:pos x="T2" y="T3"/>
              </a:cxn>
              <a:cxn ang="0">
                <a:pos x="T4" y="T5"/>
              </a:cxn>
              <a:cxn ang="0">
                <a:pos x="T6" y="T7"/>
              </a:cxn>
              <a:cxn ang="0">
                <a:pos x="T8" y="T9"/>
              </a:cxn>
            </a:cxnLst>
            <a:rect l="0" t="0" r="r" b="b"/>
            <a:pathLst>
              <a:path w="1225" h="2404">
                <a:moveTo>
                  <a:pt x="862" y="0"/>
                </a:moveTo>
                <a:lnTo>
                  <a:pt x="1225" y="0"/>
                </a:lnTo>
                <a:lnTo>
                  <a:pt x="1225" y="2404"/>
                </a:lnTo>
                <a:lnTo>
                  <a:pt x="0" y="2404"/>
                </a:lnTo>
                <a:lnTo>
                  <a:pt x="862" y="0"/>
                </a:lnTo>
                <a:close/>
              </a:path>
            </a:pathLst>
          </a:custGeom>
          <a:pattFill prst="smGrid">
            <a:fgClr>
              <a:schemeClr val="accent1"/>
            </a:fgClr>
            <a:bgClr>
              <a:schemeClr val="bg1"/>
            </a:bgClr>
          </a:patt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63908" name="Line 4"/>
          <p:cNvSpPr>
            <a:spLocks noChangeShapeType="1"/>
          </p:cNvSpPr>
          <p:nvPr/>
        </p:nvSpPr>
        <p:spPr bwMode="auto">
          <a:xfrm>
            <a:off x="4371975" y="1384995"/>
            <a:ext cx="3671888" cy="36734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63909" name="Line 5"/>
          <p:cNvSpPr>
            <a:spLocks noChangeShapeType="1"/>
          </p:cNvSpPr>
          <p:nvPr/>
        </p:nvSpPr>
        <p:spPr bwMode="auto">
          <a:xfrm flipV="1">
            <a:off x="6156325" y="1889820"/>
            <a:ext cx="1295400" cy="129540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63913" name="Rectangle 9"/>
          <p:cNvSpPr>
            <a:spLocks noChangeArrowheads="1"/>
          </p:cNvSpPr>
          <p:nvPr/>
        </p:nvSpPr>
        <p:spPr bwMode="auto">
          <a:xfrm>
            <a:off x="0" y="-89148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63914" name="Rectangle 10"/>
          <p:cNvSpPr>
            <a:spLocks noChangeArrowheads="1"/>
          </p:cNvSpPr>
          <p:nvPr/>
        </p:nvSpPr>
        <p:spPr bwMode="auto">
          <a:xfrm>
            <a:off x="0" y="-89148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63915" name="Rectangle 11"/>
          <p:cNvSpPr>
            <a:spLocks noChangeArrowheads="1"/>
          </p:cNvSpPr>
          <p:nvPr/>
        </p:nvSpPr>
        <p:spPr bwMode="auto">
          <a:xfrm>
            <a:off x="0" y="-89148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63916" name="Rectangle 12"/>
          <p:cNvSpPr>
            <a:spLocks noChangeArrowheads="1"/>
          </p:cNvSpPr>
          <p:nvPr/>
        </p:nvSpPr>
        <p:spPr bwMode="auto">
          <a:xfrm>
            <a:off x="0" y="-89148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63918" name="Text Box 14"/>
          <p:cNvSpPr txBox="1">
            <a:spLocks noChangeArrowheads="1"/>
          </p:cNvSpPr>
          <p:nvPr/>
        </p:nvSpPr>
        <p:spPr bwMode="auto">
          <a:xfrm>
            <a:off x="8459788" y="2728020"/>
            <a:ext cx="6842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solidFill>
                  <a:srgbClr val="000000"/>
                </a:solidFill>
                <a:latin typeface="Comic Sans MS" panose="030F0702030302020204" pitchFamily="66" charset="0"/>
              </a:rPr>
              <a:t>w</a:t>
            </a:r>
            <a:r>
              <a:rPr kumimoji="1" lang="en-US" altLang="zh-CN" sz="2800" baseline="-25000">
                <a:solidFill>
                  <a:srgbClr val="000000"/>
                </a:solidFill>
                <a:latin typeface="Comic Sans MS" panose="030F0702030302020204" pitchFamily="66" charset="0"/>
              </a:rPr>
              <a:t>0</a:t>
            </a:r>
          </a:p>
        </p:txBody>
      </p:sp>
      <p:sp>
        <p:nvSpPr>
          <p:cNvPr id="763919" name="Text Box 15"/>
          <p:cNvSpPr txBox="1">
            <a:spLocks noChangeArrowheads="1"/>
          </p:cNvSpPr>
          <p:nvPr/>
        </p:nvSpPr>
        <p:spPr bwMode="auto">
          <a:xfrm>
            <a:off x="6156325" y="881758"/>
            <a:ext cx="6842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solidFill>
                  <a:srgbClr val="000000"/>
                </a:solidFill>
                <a:latin typeface="Comic Sans MS" panose="030F0702030302020204" pitchFamily="66" charset="0"/>
              </a:rPr>
              <a:t>w</a:t>
            </a:r>
            <a:r>
              <a:rPr kumimoji="1" lang="en-US" altLang="zh-CN" sz="2800" baseline="-25000">
                <a:solidFill>
                  <a:srgbClr val="000000"/>
                </a:solidFill>
                <a:latin typeface="Comic Sans MS" panose="030F0702030302020204" pitchFamily="66" charset="0"/>
              </a:rPr>
              <a:t>1</a:t>
            </a:r>
          </a:p>
        </p:txBody>
      </p:sp>
      <p:sp>
        <p:nvSpPr>
          <p:cNvPr id="763920" name="Line 16"/>
          <p:cNvSpPr>
            <a:spLocks noChangeShapeType="1"/>
          </p:cNvSpPr>
          <p:nvPr/>
        </p:nvSpPr>
        <p:spPr bwMode="auto">
          <a:xfrm rot="1512387">
            <a:off x="4357688" y="1397695"/>
            <a:ext cx="3671887" cy="36734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63921" name="Line 17"/>
          <p:cNvSpPr>
            <a:spLocks noChangeShapeType="1"/>
          </p:cNvSpPr>
          <p:nvPr/>
        </p:nvSpPr>
        <p:spPr bwMode="auto">
          <a:xfrm rot="1512387" flipV="1">
            <a:off x="6376988" y="2220020"/>
            <a:ext cx="1295400" cy="129540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63922" name="Line 18"/>
          <p:cNvSpPr>
            <a:spLocks noChangeShapeType="1"/>
          </p:cNvSpPr>
          <p:nvPr/>
        </p:nvSpPr>
        <p:spPr bwMode="auto">
          <a:xfrm flipV="1">
            <a:off x="6156325" y="1097658"/>
            <a:ext cx="0" cy="417671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63923" name="Line 19"/>
          <p:cNvSpPr>
            <a:spLocks noChangeShapeType="1"/>
          </p:cNvSpPr>
          <p:nvPr/>
        </p:nvSpPr>
        <p:spPr bwMode="auto">
          <a:xfrm>
            <a:off x="3924300" y="3185220"/>
            <a:ext cx="4824413"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63924" name="Line 20"/>
          <p:cNvSpPr>
            <a:spLocks noChangeShapeType="1"/>
          </p:cNvSpPr>
          <p:nvPr/>
        </p:nvSpPr>
        <p:spPr bwMode="auto">
          <a:xfrm>
            <a:off x="6156325" y="3186808"/>
            <a:ext cx="1295400" cy="129540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63925" name="Line 21"/>
          <p:cNvSpPr>
            <a:spLocks noChangeShapeType="1"/>
          </p:cNvSpPr>
          <p:nvPr/>
        </p:nvSpPr>
        <p:spPr bwMode="auto">
          <a:xfrm flipV="1">
            <a:off x="4356100" y="1313558"/>
            <a:ext cx="3671888" cy="36734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63926" name="Line 22"/>
          <p:cNvSpPr>
            <a:spLocks noChangeShapeType="1"/>
          </p:cNvSpPr>
          <p:nvPr/>
        </p:nvSpPr>
        <p:spPr bwMode="auto">
          <a:xfrm rot="20087613">
            <a:off x="6372225" y="2824858"/>
            <a:ext cx="1295400" cy="129540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763927" name="Line 23"/>
          <p:cNvSpPr>
            <a:spLocks noChangeShapeType="1"/>
          </p:cNvSpPr>
          <p:nvPr/>
        </p:nvSpPr>
        <p:spPr bwMode="auto">
          <a:xfrm rot="20087613" flipV="1">
            <a:off x="4356100" y="1313558"/>
            <a:ext cx="3671888" cy="36734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2400">
              <a:solidFill>
                <a:srgbClr val="000000"/>
              </a:solidFill>
              <a:latin typeface="Times New Roman" panose="02020603050405020304" pitchFamily="18" charset="0"/>
            </a:endParaRPr>
          </a:p>
        </p:txBody>
      </p:sp>
      <p:sp>
        <p:nvSpPr>
          <p:cNvPr id="25" name="Rectangle 7"/>
          <p:cNvSpPr>
            <a:spLocks noChangeArrowheads="1"/>
          </p:cNvSpPr>
          <p:nvPr/>
        </p:nvSpPr>
        <p:spPr bwMode="auto">
          <a:xfrm>
            <a:off x="475882" y="174716"/>
            <a:ext cx="52341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800" b="1" dirty="0" smtClean="0">
                <a:solidFill>
                  <a:srgbClr val="0070C0"/>
                </a:solidFill>
                <a:latin typeface="Arial Unicode MS" panose="020B0604020202020204" pitchFamily="34" charset="-122"/>
              </a:rPr>
              <a:t>示例：权</a:t>
            </a:r>
            <a:r>
              <a:rPr lang="zh-CN" altLang="en-US" sz="2800" b="1" dirty="0">
                <a:solidFill>
                  <a:srgbClr val="0070C0"/>
                </a:solidFill>
                <a:latin typeface="Arial Unicode MS" panose="020B0604020202020204" pitchFamily="34" charset="-122"/>
              </a:rPr>
              <a:t>空间、解矢量与解空间</a:t>
            </a:r>
          </a:p>
        </p:txBody>
      </p:sp>
      <p:sp>
        <p:nvSpPr>
          <p:cNvPr id="24" name="Text Box 13"/>
          <p:cNvSpPr txBox="1">
            <a:spLocks noChangeArrowheads="1"/>
          </p:cNvSpPr>
          <p:nvPr/>
        </p:nvSpPr>
        <p:spPr bwMode="auto">
          <a:xfrm>
            <a:off x="489701" y="881336"/>
            <a:ext cx="3198061" cy="541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zh-CN" altLang="en-US" sz="2400" b="1" dirty="0">
                <a:solidFill>
                  <a:srgbClr val="000000"/>
                </a:solidFill>
                <a:latin typeface="Arial Unicode MS" panose="020B0604020202020204" pitchFamily="34" charset="-122"/>
              </a:rPr>
              <a:t>    </a:t>
            </a:r>
            <a:r>
              <a:rPr kumimoji="1" lang="zh-CN" altLang="en-US" sz="2400" b="1" dirty="0" smtClean="0">
                <a:solidFill>
                  <a:srgbClr val="000000"/>
                </a:solidFill>
                <a:latin typeface="Arial Unicode MS" panose="020B0604020202020204" pitchFamily="34" charset="-122"/>
              </a:rPr>
              <a:t>先看</a:t>
            </a:r>
            <a:r>
              <a:rPr kumimoji="1" lang="zh-CN" altLang="en-US" sz="2400" b="1" dirty="0">
                <a:solidFill>
                  <a:srgbClr val="000000"/>
                </a:solidFill>
                <a:latin typeface="Arial Unicode MS" panose="020B0604020202020204" pitchFamily="34" charset="-122"/>
              </a:rPr>
              <a:t>一个简单的情况。</a:t>
            </a:r>
            <a:r>
              <a:rPr kumimoji="1" lang="zh-CN" altLang="en-US" sz="2400" b="1" dirty="0" smtClean="0">
                <a:solidFill>
                  <a:srgbClr val="000000"/>
                </a:solidFill>
                <a:latin typeface="Arial Unicode MS" panose="020B0604020202020204" pitchFamily="34" charset="-122"/>
              </a:rPr>
              <a:t>设</a:t>
            </a:r>
            <a:r>
              <a:rPr kumimoji="1" lang="en-US" altLang="zh-CN" sz="2400" b="1" dirty="0" smtClean="0">
                <a:solidFill>
                  <a:srgbClr val="000000"/>
                </a:solidFill>
                <a:latin typeface="Arial Unicode MS" panose="020B0604020202020204" pitchFamily="34" charset="-122"/>
              </a:rPr>
              <a:t>4</a:t>
            </a:r>
            <a:r>
              <a:rPr kumimoji="1" lang="zh-CN" altLang="en-US" sz="2400" b="1" dirty="0" smtClean="0">
                <a:solidFill>
                  <a:srgbClr val="000000"/>
                </a:solidFill>
                <a:latin typeface="Arial Unicode MS" panose="020B0604020202020204" pitchFamily="34" charset="-122"/>
              </a:rPr>
              <a:t>个一</a:t>
            </a:r>
            <a:r>
              <a:rPr kumimoji="1" lang="zh-CN" altLang="en-US" sz="2400" b="1" dirty="0">
                <a:solidFill>
                  <a:srgbClr val="000000"/>
                </a:solidFill>
                <a:latin typeface="Arial Unicode MS" panose="020B0604020202020204" pitchFamily="34" charset="-122"/>
              </a:rPr>
              <a:t>维数</a:t>
            </a:r>
            <a:r>
              <a:rPr kumimoji="1" lang="zh-CN" altLang="en-US" sz="2400" b="1" dirty="0" smtClean="0">
                <a:solidFill>
                  <a:srgbClr val="000000"/>
                </a:solidFill>
                <a:latin typeface="Arial Unicode MS" panose="020B0604020202020204" pitchFamily="34" charset="-122"/>
              </a:rPr>
              <a:t>据</a:t>
            </a:r>
            <a:r>
              <a:rPr kumimoji="1" lang="en-US" altLang="zh-CN" sz="2400" b="1" dirty="0" smtClean="0">
                <a:solidFill>
                  <a:srgbClr val="000000"/>
                </a:solidFill>
                <a:latin typeface="Arial Unicode MS" panose="020B0604020202020204" pitchFamily="34" charset="-122"/>
              </a:rPr>
              <a:t>x</a:t>
            </a:r>
            <a:r>
              <a:rPr kumimoji="1" lang="en-US" altLang="zh-CN" sz="2400" b="1" baseline="-25000" dirty="0" smtClean="0">
                <a:solidFill>
                  <a:srgbClr val="000000"/>
                </a:solidFill>
                <a:latin typeface="Arial Unicode MS" panose="020B0604020202020204" pitchFamily="34" charset="-122"/>
              </a:rPr>
              <a:t>1</a:t>
            </a:r>
            <a:r>
              <a:rPr kumimoji="1" lang="en-US" altLang="zh-CN" sz="2400" b="1" dirty="0" smtClean="0">
                <a:solidFill>
                  <a:srgbClr val="000000"/>
                </a:solidFill>
                <a:latin typeface="Arial Unicode MS" panose="020B0604020202020204" pitchFamily="34" charset="-122"/>
              </a:rPr>
              <a:t>=1</a:t>
            </a:r>
            <a:r>
              <a:rPr kumimoji="1" lang="zh-CN" altLang="en-US" sz="2400" b="1" dirty="0" smtClean="0">
                <a:solidFill>
                  <a:srgbClr val="000000"/>
                </a:solidFill>
                <a:latin typeface="Arial Unicode MS" panose="020B0604020202020204" pitchFamily="34" charset="-122"/>
              </a:rPr>
              <a:t>，</a:t>
            </a:r>
            <a:r>
              <a:rPr kumimoji="1" lang="en-US" altLang="zh-CN" sz="2400" b="1" dirty="0" smtClean="0">
                <a:solidFill>
                  <a:srgbClr val="000000"/>
                </a:solidFill>
                <a:latin typeface="Arial Unicode MS" panose="020B0604020202020204" pitchFamily="34" charset="-122"/>
              </a:rPr>
              <a:t>x</a:t>
            </a:r>
            <a:r>
              <a:rPr kumimoji="1" lang="en-US" altLang="zh-CN" sz="2400" b="1" baseline="-25000" dirty="0" smtClean="0">
                <a:solidFill>
                  <a:srgbClr val="000000"/>
                </a:solidFill>
                <a:latin typeface="Arial Unicode MS" panose="020B0604020202020204" pitchFamily="34" charset="-122"/>
              </a:rPr>
              <a:t>2</a:t>
            </a:r>
            <a:r>
              <a:rPr kumimoji="1" lang="en-US" altLang="zh-CN" sz="2400" b="1" dirty="0" smtClean="0">
                <a:solidFill>
                  <a:srgbClr val="000000"/>
                </a:solidFill>
                <a:latin typeface="Arial Unicode MS" panose="020B0604020202020204" pitchFamily="34" charset="-122"/>
              </a:rPr>
              <a:t>=2</a:t>
            </a:r>
            <a:r>
              <a:rPr kumimoji="1" lang="zh-CN" altLang="en-US" sz="2400" b="1" dirty="0" smtClean="0">
                <a:solidFill>
                  <a:srgbClr val="000000"/>
                </a:solidFill>
                <a:latin typeface="Arial Unicode MS" panose="020B0604020202020204" pitchFamily="34" charset="-122"/>
              </a:rPr>
              <a:t>属于    </a:t>
            </a:r>
            <a:r>
              <a:rPr kumimoji="1" lang="en-US" altLang="zh-CN" sz="2400" b="1" dirty="0" smtClean="0">
                <a:solidFill>
                  <a:srgbClr val="000000"/>
                </a:solidFill>
                <a:latin typeface="Arial Unicode MS" panose="020B0604020202020204" pitchFamily="34" charset="-122"/>
              </a:rPr>
              <a:t>, x</a:t>
            </a:r>
            <a:r>
              <a:rPr kumimoji="1" lang="en-US" altLang="zh-CN" sz="2400" b="1" baseline="-25000" dirty="0" smtClean="0">
                <a:solidFill>
                  <a:srgbClr val="000000"/>
                </a:solidFill>
                <a:latin typeface="Arial Unicode MS" panose="020B0604020202020204" pitchFamily="34" charset="-122"/>
              </a:rPr>
              <a:t>3</a:t>
            </a:r>
            <a:r>
              <a:rPr kumimoji="1" lang="en-US" altLang="zh-CN" sz="2400" b="1" dirty="0" smtClean="0">
                <a:solidFill>
                  <a:srgbClr val="000000"/>
                </a:solidFill>
                <a:latin typeface="Arial Unicode MS" panose="020B0604020202020204" pitchFamily="34" charset="-122"/>
              </a:rPr>
              <a:t>=-1</a:t>
            </a:r>
            <a:r>
              <a:rPr kumimoji="1" lang="zh-CN" altLang="en-US" sz="2400" b="1" dirty="0" smtClean="0">
                <a:solidFill>
                  <a:srgbClr val="000000"/>
                </a:solidFill>
                <a:latin typeface="Arial Unicode MS" panose="020B0604020202020204" pitchFamily="34" charset="-122"/>
              </a:rPr>
              <a:t>，</a:t>
            </a:r>
            <a:r>
              <a:rPr kumimoji="1" lang="en-US" altLang="zh-CN" sz="2400" b="1" dirty="0" smtClean="0">
                <a:solidFill>
                  <a:srgbClr val="000000"/>
                </a:solidFill>
                <a:latin typeface="Arial Unicode MS" panose="020B0604020202020204" pitchFamily="34" charset="-122"/>
              </a:rPr>
              <a:t>x</a:t>
            </a:r>
            <a:r>
              <a:rPr kumimoji="1" lang="en-US" altLang="zh-CN" sz="2400" b="1" baseline="-25000" dirty="0" smtClean="0">
                <a:solidFill>
                  <a:srgbClr val="000000"/>
                </a:solidFill>
                <a:latin typeface="Arial Unicode MS" panose="020B0604020202020204" pitchFamily="34" charset="-122"/>
              </a:rPr>
              <a:t>4</a:t>
            </a:r>
            <a:r>
              <a:rPr kumimoji="1" lang="en-US" altLang="zh-CN" sz="2400" b="1" dirty="0" smtClean="0">
                <a:solidFill>
                  <a:srgbClr val="000000"/>
                </a:solidFill>
                <a:latin typeface="Arial Unicode MS" panose="020B0604020202020204" pitchFamily="34" charset="-122"/>
              </a:rPr>
              <a:t>=-</a:t>
            </a:r>
            <a:r>
              <a:rPr kumimoji="1" lang="en-US" altLang="zh-CN" sz="2400" b="1" dirty="0">
                <a:solidFill>
                  <a:srgbClr val="000000"/>
                </a:solidFill>
                <a:latin typeface="Arial Unicode MS" panose="020B0604020202020204" pitchFamily="34" charset="-122"/>
              </a:rPr>
              <a:t>2</a:t>
            </a:r>
            <a:r>
              <a:rPr kumimoji="1" lang="zh-CN" altLang="en-US" sz="2400" b="1" dirty="0" smtClean="0">
                <a:solidFill>
                  <a:srgbClr val="000000"/>
                </a:solidFill>
                <a:latin typeface="Arial Unicode MS" panose="020B0604020202020204" pitchFamily="34" charset="-122"/>
              </a:rPr>
              <a:t>属于    </a:t>
            </a:r>
            <a:r>
              <a:rPr kumimoji="1" lang="en-US" altLang="zh-CN" sz="2400" b="1" dirty="0" smtClean="0">
                <a:solidFill>
                  <a:srgbClr val="000000"/>
                </a:solidFill>
                <a:latin typeface="Arial Unicode MS" panose="020B0604020202020204" pitchFamily="34" charset="-122"/>
              </a:rPr>
              <a:t>,</a:t>
            </a:r>
            <a:r>
              <a:rPr kumimoji="1" lang="zh-CN" altLang="en-US" sz="2400" b="1" dirty="0" smtClean="0">
                <a:solidFill>
                  <a:srgbClr val="000000"/>
                </a:solidFill>
                <a:latin typeface="Arial Unicode MS" panose="020B0604020202020204" pitchFamily="34" charset="-122"/>
              </a:rPr>
              <a:t>求：将这两类区分</a:t>
            </a:r>
            <a:r>
              <a:rPr kumimoji="1" lang="zh-CN" altLang="en-US" sz="2400" b="1" dirty="0">
                <a:solidFill>
                  <a:srgbClr val="000000"/>
                </a:solidFill>
                <a:latin typeface="Arial Unicode MS" panose="020B0604020202020204" pitchFamily="34" charset="-122"/>
              </a:rPr>
              <a:t>开</a:t>
            </a:r>
            <a:r>
              <a:rPr kumimoji="1" lang="zh-CN" altLang="en-US" sz="2400" b="1" dirty="0" smtClean="0">
                <a:solidFill>
                  <a:srgbClr val="000000"/>
                </a:solidFill>
                <a:latin typeface="Arial Unicode MS" panose="020B0604020202020204" pitchFamily="34" charset="-122"/>
              </a:rPr>
              <a:t>的线性判别函数的系数</a:t>
            </a:r>
            <a:r>
              <a:rPr kumimoji="1" lang="en-US" altLang="zh-CN" sz="2400" dirty="0" smtClean="0">
                <a:solidFill>
                  <a:srgbClr val="000000"/>
                </a:solidFill>
                <a:latin typeface="Arial Unicode MS" panose="020B0604020202020204" pitchFamily="34" charset="-122"/>
              </a:rPr>
              <a:t>w</a:t>
            </a:r>
            <a:r>
              <a:rPr kumimoji="1" lang="en-US" altLang="zh-CN" sz="2400" baseline="-25000" dirty="0" smtClean="0">
                <a:solidFill>
                  <a:srgbClr val="000000"/>
                </a:solidFill>
                <a:latin typeface="Arial Unicode MS" panose="020B0604020202020204" pitchFamily="34" charset="-122"/>
              </a:rPr>
              <a:t>0</a:t>
            </a:r>
            <a:r>
              <a:rPr kumimoji="1" lang="zh-CN" altLang="en-US" sz="2400" dirty="0" smtClean="0">
                <a:solidFill>
                  <a:srgbClr val="000000"/>
                </a:solidFill>
                <a:latin typeface="Arial Unicode MS" panose="020B0604020202020204" pitchFamily="34" charset="-122"/>
              </a:rPr>
              <a:t>，</a:t>
            </a:r>
            <a:r>
              <a:rPr kumimoji="1" lang="en-US" altLang="zh-CN" sz="2400" dirty="0">
                <a:solidFill>
                  <a:srgbClr val="000000"/>
                </a:solidFill>
                <a:latin typeface="Arial Unicode MS" panose="020B0604020202020204" pitchFamily="34" charset="-122"/>
              </a:rPr>
              <a:t>w</a:t>
            </a:r>
            <a:r>
              <a:rPr kumimoji="1" lang="en-US" altLang="zh-CN" sz="2400" baseline="-25000" dirty="0">
                <a:solidFill>
                  <a:srgbClr val="000000"/>
                </a:solidFill>
                <a:latin typeface="Arial Unicode MS" panose="020B0604020202020204" pitchFamily="34" charset="-122"/>
              </a:rPr>
              <a:t>1</a:t>
            </a:r>
            <a:r>
              <a:rPr kumimoji="1" lang="zh-CN" altLang="en-US" sz="2400" b="1" dirty="0" smtClean="0">
                <a:solidFill>
                  <a:srgbClr val="000000"/>
                </a:solidFill>
                <a:latin typeface="Arial Unicode MS" panose="020B0604020202020204" pitchFamily="34" charset="-122"/>
              </a:rPr>
              <a:t>。</a:t>
            </a:r>
            <a:endParaRPr kumimoji="1" lang="en-US" altLang="zh-CN" sz="2400" b="1" dirty="0" smtClean="0">
              <a:solidFill>
                <a:srgbClr val="000000"/>
              </a:solidFill>
              <a:latin typeface="Arial Unicode MS" panose="020B0604020202020204" pitchFamily="34" charset="-122"/>
            </a:endParaRPr>
          </a:p>
          <a:p>
            <a:pPr>
              <a:lnSpc>
                <a:spcPct val="120000"/>
              </a:lnSpc>
            </a:pPr>
            <a:r>
              <a:rPr kumimoji="1" lang="zh-CN" altLang="en-US" sz="2400" b="1" dirty="0" smtClean="0">
                <a:solidFill>
                  <a:srgbClr val="C00000"/>
                </a:solidFill>
                <a:latin typeface="Times New Roman" panose="02020603050405020304" pitchFamily="18" charset="0"/>
                <a:cs typeface="Times New Roman" panose="02020603050405020304" pitchFamily="18" charset="0"/>
              </a:rPr>
              <a:t>解：</a:t>
            </a:r>
            <a:endParaRPr kumimoji="1" lang="en-US" altLang="zh-CN" sz="2400" b="1" dirty="0" smtClean="0">
              <a:solidFill>
                <a:srgbClr val="C00000"/>
              </a:solidFill>
              <a:latin typeface="Times New Roman" panose="02020603050405020304" pitchFamily="18" charset="0"/>
              <a:cs typeface="Times New Roman" panose="02020603050405020304" pitchFamily="18" charset="0"/>
            </a:endParaRPr>
          </a:p>
          <a:p>
            <a:pPr>
              <a:lnSpc>
                <a:spcPct val="120000"/>
              </a:lnSpc>
            </a:pPr>
            <a:r>
              <a:rPr kumimoji="1" lang="en-US" altLang="zh-CN" sz="2400" b="1" i="1" dirty="0" smtClean="0">
                <a:solidFill>
                  <a:srgbClr val="000000"/>
                </a:solidFill>
                <a:latin typeface="Times New Roman" panose="02020603050405020304" pitchFamily="18" charset="0"/>
                <a:cs typeface="Times New Roman" panose="02020603050405020304" pitchFamily="18" charset="0"/>
              </a:rPr>
              <a:t>X</a:t>
            </a:r>
            <a:r>
              <a:rPr kumimoji="1" lang="en-US" altLang="zh-CN" sz="2400" b="1" i="1" baseline="30000" dirty="0" smtClean="0">
                <a:solidFill>
                  <a:srgbClr val="000000"/>
                </a:solidFill>
                <a:latin typeface="Times New Roman" panose="02020603050405020304" pitchFamily="18" charset="0"/>
                <a:cs typeface="Times New Roman" panose="02020603050405020304" pitchFamily="18" charset="0"/>
              </a:rPr>
              <a:t>1</a:t>
            </a:r>
            <a:r>
              <a:rPr kumimoji="1" lang="en-US" altLang="zh-CN" sz="2400" b="1" dirty="0" smtClean="0">
                <a:solidFill>
                  <a:srgbClr val="000000"/>
                </a:solidFill>
                <a:latin typeface="Arial Unicode MS" panose="020B0604020202020204" pitchFamily="34" charset="-122"/>
              </a:rPr>
              <a:t>=(1,1)</a:t>
            </a:r>
            <a:r>
              <a:rPr kumimoji="1" lang="zh-CN" altLang="en-US" sz="2400" b="1" dirty="0" smtClean="0">
                <a:solidFill>
                  <a:srgbClr val="000000"/>
                </a:solidFill>
                <a:latin typeface="Arial Unicode MS" panose="020B0604020202020204" pitchFamily="34" charset="-122"/>
              </a:rPr>
              <a:t>，</a:t>
            </a:r>
            <a:r>
              <a:rPr kumimoji="1" lang="en-US" altLang="zh-CN" sz="2400" b="1" i="1" dirty="0">
                <a:solidFill>
                  <a:srgbClr val="000000"/>
                </a:solidFill>
                <a:latin typeface="Times New Roman" panose="02020603050405020304" pitchFamily="18" charset="0"/>
                <a:cs typeface="Times New Roman" panose="02020603050405020304" pitchFamily="18" charset="0"/>
              </a:rPr>
              <a:t> </a:t>
            </a:r>
            <a:endParaRPr kumimoji="1" lang="en-US" altLang="zh-CN" sz="2400" b="1" i="1" dirty="0" smtClean="0">
              <a:solidFill>
                <a:srgbClr val="000000"/>
              </a:solidFill>
              <a:latin typeface="Times New Roman" panose="02020603050405020304" pitchFamily="18" charset="0"/>
              <a:cs typeface="Times New Roman" panose="02020603050405020304" pitchFamily="18" charset="0"/>
            </a:endParaRPr>
          </a:p>
          <a:p>
            <a:pPr>
              <a:lnSpc>
                <a:spcPct val="120000"/>
              </a:lnSpc>
            </a:pPr>
            <a:r>
              <a:rPr kumimoji="1" lang="en-US" altLang="zh-CN" sz="2400" b="1" i="1" dirty="0" smtClean="0">
                <a:solidFill>
                  <a:srgbClr val="000000"/>
                </a:solidFill>
                <a:latin typeface="Times New Roman" panose="02020603050405020304" pitchFamily="18" charset="0"/>
                <a:cs typeface="Times New Roman" panose="02020603050405020304" pitchFamily="18" charset="0"/>
              </a:rPr>
              <a:t>X</a:t>
            </a:r>
            <a:r>
              <a:rPr kumimoji="1" lang="en-US" altLang="zh-CN" sz="2400" b="1" i="1" baseline="30000" dirty="0" smtClean="0">
                <a:solidFill>
                  <a:srgbClr val="000000"/>
                </a:solidFill>
                <a:latin typeface="Times New Roman" panose="02020603050405020304" pitchFamily="18" charset="0"/>
                <a:cs typeface="Times New Roman" panose="02020603050405020304" pitchFamily="18" charset="0"/>
              </a:rPr>
              <a:t>1</a:t>
            </a:r>
            <a:r>
              <a:rPr kumimoji="1" lang="en-US" altLang="zh-CN" sz="2400" b="1" dirty="0" smtClean="0">
                <a:solidFill>
                  <a:srgbClr val="000000"/>
                </a:solidFill>
                <a:latin typeface="Arial Unicode MS" panose="020B0604020202020204" pitchFamily="34" charset="-122"/>
              </a:rPr>
              <a:t>=(2,1</a:t>
            </a:r>
            <a:r>
              <a:rPr kumimoji="1" lang="en-US" altLang="zh-CN" sz="2400" b="1" dirty="0">
                <a:solidFill>
                  <a:srgbClr val="000000"/>
                </a:solidFill>
                <a:latin typeface="Arial Unicode MS" panose="020B0604020202020204" pitchFamily="34" charset="-122"/>
              </a:rPr>
              <a:t>)</a:t>
            </a:r>
            <a:r>
              <a:rPr kumimoji="1" lang="zh-CN" altLang="en-US" sz="2400" b="1" dirty="0" smtClean="0">
                <a:solidFill>
                  <a:srgbClr val="000000"/>
                </a:solidFill>
                <a:latin typeface="Arial Unicode MS" panose="020B0604020202020204" pitchFamily="34" charset="-122"/>
              </a:rPr>
              <a:t>，</a:t>
            </a:r>
            <a:endParaRPr kumimoji="1" lang="en-US" altLang="zh-CN" sz="2400" b="1" dirty="0" smtClean="0">
              <a:solidFill>
                <a:srgbClr val="000000"/>
              </a:solidFill>
              <a:latin typeface="Arial Unicode MS" panose="020B0604020202020204" pitchFamily="34" charset="-122"/>
            </a:endParaRPr>
          </a:p>
          <a:p>
            <a:pPr>
              <a:lnSpc>
                <a:spcPct val="120000"/>
              </a:lnSpc>
            </a:pPr>
            <a:r>
              <a:rPr kumimoji="1" lang="en-US" altLang="zh-CN" sz="2400" b="1" i="1" dirty="0" smtClean="0">
                <a:solidFill>
                  <a:srgbClr val="000000"/>
                </a:solidFill>
                <a:latin typeface="Times New Roman" panose="02020603050405020304" pitchFamily="18" charset="0"/>
                <a:cs typeface="Times New Roman" panose="02020603050405020304" pitchFamily="18" charset="0"/>
              </a:rPr>
              <a:t>X</a:t>
            </a:r>
            <a:r>
              <a:rPr kumimoji="1" lang="en-US" altLang="zh-CN" sz="2400" b="1" i="1" baseline="30000" dirty="0" smtClean="0">
                <a:solidFill>
                  <a:srgbClr val="000000"/>
                </a:solidFill>
                <a:latin typeface="Times New Roman" panose="02020603050405020304" pitchFamily="18" charset="0"/>
                <a:cs typeface="Times New Roman" panose="02020603050405020304" pitchFamily="18" charset="0"/>
              </a:rPr>
              <a:t>3</a:t>
            </a:r>
            <a:r>
              <a:rPr kumimoji="1" lang="en-US" altLang="zh-CN" sz="2400" b="1" dirty="0" smtClean="0">
                <a:solidFill>
                  <a:srgbClr val="000000"/>
                </a:solidFill>
                <a:latin typeface="Arial Unicode MS" panose="020B0604020202020204" pitchFamily="34" charset="-122"/>
              </a:rPr>
              <a:t>=(-1,1)</a:t>
            </a:r>
            <a:r>
              <a:rPr kumimoji="1" lang="zh-CN" altLang="en-US" sz="2400" b="1" dirty="0" smtClean="0">
                <a:solidFill>
                  <a:srgbClr val="000000"/>
                </a:solidFill>
                <a:latin typeface="Arial Unicode MS" panose="020B0604020202020204" pitchFamily="34" charset="-122"/>
              </a:rPr>
              <a:t>取反</a:t>
            </a:r>
            <a:r>
              <a:rPr kumimoji="1" lang="en-US" altLang="zh-CN" sz="2400" b="1" dirty="0" smtClean="0">
                <a:solidFill>
                  <a:srgbClr val="000000"/>
                </a:solidFill>
                <a:latin typeface="Arial Unicode MS" panose="020B0604020202020204" pitchFamily="34" charset="-122"/>
              </a:rPr>
              <a:t>=(1,-1)</a:t>
            </a:r>
            <a:r>
              <a:rPr kumimoji="1" lang="zh-CN" altLang="en-US" sz="2400" b="1" dirty="0" smtClean="0">
                <a:solidFill>
                  <a:srgbClr val="000000"/>
                </a:solidFill>
                <a:latin typeface="Arial Unicode MS" panose="020B0604020202020204" pitchFamily="34" charset="-122"/>
              </a:rPr>
              <a:t>，</a:t>
            </a:r>
            <a:endParaRPr kumimoji="1" lang="en-US" altLang="zh-CN" sz="2400" b="1" dirty="0" smtClean="0">
              <a:solidFill>
                <a:srgbClr val="000000"/>
              </a:solidFill>
              <a:latin typeface="Arial Unicode MS" panose="020B0604020202020204" pitchFamily="34" charset="-122"/>
            </a:endParaRPr>
          </a:p>
          <a:p>
            <a:pPr>
              <a:lnSpc>
                <a:spcPct val="120000"/>
              </a:lnSpc>
            </a:pPr>
            <a:r>
              <a:rPr kumimoji="1" lang="en-US" altLang="zh-CN" sz="2400" b="1" i="1" dirty="0" smtClean="0">
                <a:solidFill>
                  <a:srgbClr val="000000"/>
                </a:solidFill>
                <a:latin typeface="Times New Roman" panose="02020603050405020304" pitchFamily="18" charset="0"/>
                <a:cs typeface="Times New Roman" panose="02020603050405020304" pitchFamily="18" charset="0"/>
              </a:rPr>
              <a:t>X</a:t>
            </a:r>
            <a:r>
              <a:rPr kumimoji="1" lang="en-US" altLang="zh-CN" sz="2400" b="1" i="1" baseline="30000" dirty="0" smtClean="0">
                <a:solidFill>
                  <a:srgbClr val="000000"/>
                </a:solidFill>
                <a:latin typeface="Times New Roman" panose="02020603050405020304" pitchFamily="18" charset="0"/>
                <a:cs typeface="Times New Roman" panose="02020603050405020304" pitchFamily="18" charset="0"/>
              </a:rPr>
              <a:t>4</a:t>
            </a:r>
            <a:r>
              <a:rPr kumimoji="1" lang="en-US" altLang="zh-CN" sz="2400" b="1" dirty="0" smtClean="0">
                <a:solidFill>
                  <a:srgbClr val="000000"/>
                </a:solidFill>
                <a:latin typeface="Arial Unicode MS" panose="020B0604020202020204" pitchFamily="34" charset="-122"/>
              </a:rPr>
              <a:t>=(-2,1</a:t>
            </a:r>
            <a:r>
              <a:rPr kumimoji="1" lang="en-US" altLang="zh-CN" sz="2400" b="1" dirty="0">
                <a:solidFill>
                  <a:srgbClr val="000000"/>
                </a:solidFill>
                <a:latin typeface="Arial Unicode MS" panose="020B0604020202020204" pitchFamily="34" charset="-122"/>
              </a:rPr>
              <a:t>)</a:t>
            </a:r>
            <a:r>
              <a:rPr kumimoji="1" lang="zh-CN" altLang="en-US" sz="2400" b="1" dirty="0">
                <a:solidFill>
                  <a:srgbClr val="000000"/>
                </a:solidFill>
                <a:latin typeface="Arial Unicode MS" panose="020B0604020202020204" pitchFamily="34" charset="-122"/>
              </a:rPr>
              <a:t>取反</a:t>
            </a:r>
            <a:r>
              <a:rPr kumimoji="1" lang="en-US" altLang="zh-CN" sz="2400" b="1" dirty="0" smtClean="0">
                <a:solidFill>
                  <a:srgbClr val="000000"/>
                </a:solidFill>
                <a:latin typeface="Arial Unicode MS" panose="020B0604020202020204" pitchFamily="34" charset="-122"/>
              </a:rPr>
              <a:t>=(2,-1)</a:t>
            </a:r>
            <a:r>
              <a:rPr kumimoji="1" lang="zh-CN" altLang="en-US" sz="2400" b="1" dirty="0" smtClean="0">
                <a:solidFill>
                  <a:srgbClr val="000000"/>
                </a:solidFill>
                <a:latin typeface="Arial Unicode MS" panose="020B0604020202020204" pitchFamily="34" charset="-122"/>
              </a:rPr>
              <a:t>，</a:t>
            </a:r>
            <a:endParaRPr kumimoji="1" lang="zh-CN" altLang="en-US" sz="2400" b="1" dirty="0">
              <a:solidFill>
                <a:srgbClr val="000000"/>
              </a:solidFill>
              <a:latin typeface="Arial Unicode MS" panose="020B0604020202020204" pitchFamily="34" charset="-122"/>
            </a:endParaRPr>
          </a:p>
        </p:txBody>
      </p:sp>
      <p:graphicFrame>
        <p:nvGraphicFramePr>
          <p:cNvPr id="26" name="Object 54"/>
          <p:cNvGraphicFramePr>
            <a:graphicFrameLocks noChangeAspect="1"/>
          </p:cNvGraphicFramePr>
          <p:nvPr>
            <p:extLst>
              <p:ext uri="{D42A27DB-BD31-4B8C-83A1-F6EECF244321}">
                <p14:modId xmlns:p14="http://schemas.microsoft.com/office/powerpoint/2010/main" val="2887346208"/>
              </p:ext>
            </p:extLst>
          </p:nvPr>
        </p:nvGraphicFramePr>
        <p:xfrm>
          <a:off x="2750840" y="1771397"/>
          <a:ext cx="381000" cy="426889"/>
        </p:xfrm>
        <a:graphic>
          <a:graphicData uri="http://schemas.openxmlformats.org/presentationml/2006/ole">
            <mc:AlternateContent xmlns:mc="http://schemas.openxmlformats.org/markup-compatibility/2006">
              <mc:Choice xmlns:v="urn:schemas-microsoft-com:vml" Requires="v">
                <p:oleObj spid="_x0000_s106776" name="公式" r:id="rId4" imgW="177569" imgH="215619" progId="Equation.3">
                  <p:embed/>
                </p:oleObj>
              </mc:Choice>
              <mc:Fallback>
                <p:oleObj name="公式" r:id="rId4" imgW="177569"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0840" y="1771397"/>
                        <a:ext cx="381000" cy="426889"/>
                      </a:xfrm>
                      <a:prstGeom prst="rect">
                        <a:avLst/>
                      </a:prstGeom>
                      <a:noFill/>
                      <a:extLst/>
                    </p:spPr>
                  </p:pic>
                </p:oleObj>
              </mc:Fallback>
            </mc:AlternateContent>
          </a:graphicData>
        </a:graphic>
      </p:graphicFrame>
      <p:graphicFrame>
        <p:nvGraphicFramePr>
          <p:cNvPr id="30" name="Object 54"/>
          <p:cNvGraphicFramePr>
            <a:graphicFrameLocks noChangeAspect="1"/>
          </p:cNvGraphicFramePr>
          <p:nvPr>
            <p:extLst>
              <p:ext uri="{D42A27DB-BD31-4B8C-83A1-F6EECF244321}">
                <p14:modId xmlns:p14="http://schemas.microsoft.com/office/powerpoint/2010/main" val="3932564109"/>
              </p:ext>
            </p:extLst>
          </p:nvPr>
        </p:nvGraphicFramePr>
        <p:xfrm>
          <a:off x="2888950" y="2239297"/>
          <a:ext cx="407987" cy="450850"/>
        </p:xfrm>
        <a:graphic>
          <a:graphicData uri="http://schemas.openxmlformats.org/presentationml/2006/ole">
            <mc:AlternateContent xmlns:mc="http://schemas.openxmlformats.org/markup-compatibility/2006">
              <mc:Choice xmlns:v="urn:schemas-microsoft-com:vml" Requires="v">
                <p:oleObj spid="_x0000_s106777" name="Equation" r:id="rId6" imgW="190440" imgH="228600" progId="Equation.DSMT4">
                  <p:embed/>
                </p:oleObj>
              </mc:Choice>
              <mc:Fallback>
                <p:oleObj name="Equation" r:id="rId6" imgW="190440" imgH="228600" progId="Equation.DSMT4">
                  <p:embed/>
                  <p:pic>
                    <p:nvPicPr>
                      <p:cNvPr id="0" name=""/>
                      <p:cNvPicPr>
                        <a:picLocks noChangeAspect="1" noChangeArrowheads="1"/>
                      </p:cNvPicPr>
                      <p:nvPr/>
                    </p:nvPicPr>
                    <p:blipFill>
                      <a:blip r:embed="rId7"/>
                      <a:srcRect/>
                      <a:stretch>
                        <a:fillRect/>
                      </a:stretch>
                    </p:blipFill>
                    <p:spPr bwMode="auto">
                      <a:xfrm>
                        <a:off x="2888950" y="2239297"/>
                        <a:ext cx="407987" cy="450850"/>
                      </a:xfrm>
                      <a:prstGeom prst="rect">
                        <a:avLst/>
                      </a:prstGeom>
                      <a:noFill/>
                      <a:extLst/>
                    </p:spPr>
                  </p:pic>
                </p:oleObj>
              </mc:Fallback>
            </mc:AlternateContent>
          </a:graphicData>
        </a:graphic>
      </p:graphicFrame>
    </p:spTree>
    <p:extLst>
      <p:ext uri="{BB962C8B-B14F-4D97-AF65-F5344CB8AC3E}">
        <p14:creationId xmlns:p14="http://schemas.microsoft.com/office/powerpoint/2010/main" val="24779001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639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90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pPr eaLnBrk="0" hangingPunct="0">
              <a:buClr>
                <a:srgbClr val="FF9900"/>
              </a:buClr>
            </a:pPr>
            <a:r>
              <a:rPr lang="zh-CN" altLang="en-US" dirty="0" smtClean="0">
                <a:ea typeface="黑体" pitchFamily="2" charset="-122"/>
              </a:rPr>
              <a:t>四、线</a:t>
            </a:r>
            <a:r>
              <a:rPr lang="zh-CN" altLang="en-US" dirty="0">
                <a:ea typeface="黑体" pitchFamily="2" charset="-122"/>
              </a:rPr>
              <a:t>性判别函数的求解</a:t>
            </a:r>
          </a:p>
        </p:txBody>
      </p:sp>
      <p:graphicFrame>
        <p:nvGraphicFramePr>
          <p:cNvPr id="24" name="Object 41"/>
          <p:cNvGraphicFramePr>
            <a:graphicFrameLocks noChangeAspect="1"/>
          </p:cNvGraphicFramePr>
          <p:nvPr>
            <p:extLst/>
          </p:nvPr>
        </p:nvGraphicFramePr>
        <p:xfrm>
          <a:off x="1786062" y="2251423"/>
          <a:ext cx="4175125" cy="458787"/>
        </p:xfrm>
        <a:graphic>
          <a:graphicData uri="http://schemas.openxmlformats.org/presentationml/2006/ole">
            <mc:AlternateContent xmlns:mc="http://schemas.openxmlformats.org/markup-compatibility/2006">
              <mc:Choice xmlns:v="urn:schemas-microsoft-com:vml" Requires="v">
                <p:oleObj spid="_x0000_s189535" name="公式" r:id="rId3" imgW="2425680" imgH="241200" progId="Equation.3">
                  <p:embed/>
                </p:oleObj>
              </mc:Choice>
              <mc:Fallback>
                <p:oleObj name="公式" r:id="rId3" imgW="242568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6062" y="2251423"/>
                        <a:ext cx="4175125" cy="458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Rectangle 43"/>
          <p:cNvSpPr>
            <a:spLocks noChangeArrowheads="1"/>
          </p:cNvSpPr>
          <p:nvPr/>
        </p:nvSpPr>
        <p:spPr bwMode="auto">
          <a:xfrm>
            <a:off x="333500" y="3234085"/>
            <a:ext cx="8601075"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zh-CN" altLang="en-US" sz="2400" dirty="0">
                <a:solidFill>
                  <a:srgbClr val="000000"/>
                </a:solidFill>
                <a:latin typeface="Times New Roman" panose="02020603050405020304" pitchFamily="18" charset="0"/>
              </a:rPr>
              <a:t>只要求出权向量，分类器的设计即告完成。</a:t>
            </a:r>
            <a:r>
              <a:rPr lang="zh-CN" altLang="en-US" sz="2400" dirty="0">
                <a:solidFill>
                  <a:srgbClr val="FF0000"/>
                </a:solidFill>
                <a:latin typeface="Times New Roman" panose="02020603050405020304" pitchFamily="18" charset="0"/>
              </a:rPr>
              <a:t>本</a:t>
            </a:r>
            <a:r>
              <a:rPr lang="zh-CN" altLang="en-US" sz="2400" dirty="0" smtClean="0">
                <a:solidFill>
                  <a:srgbClr val="FF0000"/>
                </a:solidFill>
                <a:latin typeface="Times New Roman" panose="02020603050405020304" pitchFamily="18" charset="0"/>
              </a:rPr>
              <a:t>节</a:t>
            </a:r>
            <a:r>
              <a:rPr lang="zh-CN" altLang="en-US" sz="2400" dirty="0" smtClean="0">
                <a:solidFill>
                  <a:srgbClr val="000000"/>
                </a:solidFill>
                <a:latin typeface="Times New Roman" panose="02020603050405020304" pitchFamily="18" charset="0"/>
              </a:rPr>
              <a:t>介绍通过梯度算法</a:t>
            </a:r>
            <a:r>
              <a:rPr lang="zh-CN" altLang="en-US" sz="2400" dirty="0">
                <a:solidFill>
                  <a:srgbClr val="000000"/>
                </a:solidFill>
                <a:latin typeface="Times New Roman" panose="02020603050405020304" pitchFamily="18" charset="0"/>
              </a:rPr>
              <a:t>，利用已知类别的模式样本</a:t>
            </a:r>
            <a:r>
              <a:rPr lang="zh-CN" altLang="en-US" sz="2400" b="1" dirty="0" smtClean="0">
                <a:solidFill>
                  <a:srgbClr val="FF0000"/>
                </a:solidFill>
                <a:latin typeface="Times New Roman" panose="02020603050405020304" pitchFamily="18" charset="0"/>
              </a:rPr>
              <a:t>训练权向量</a:t>
            </a:r>
            <a:r>
              <a:rPr lang="en-US" altLang="zh-CN" sz="2400" b="1" i="1" dirty="0">
                <a:solidFill>
                  <a:srgbClr val="FF0000"/>
                </a:solidFill>
                <a:latin typeface="Times New Roman" panose="02020603050405020304" pitchFamily="18" charset="0"/>
              </a:rPr>
              <a:t>W</a:t>
            </a:r>
            <a:r>
              <a:rPr lang="zh-CN" altLang="en-US" sz="2400" dirty="0">
                <a:solidFill>
                  <a:srgbClr val="663300"/>
                </a:solidFill>
                <a:latin typeface="Times New Roman" panose="02020603050405020304" pitchFamily="18" charset="0"/>
              </a:rPr>
              <a:t>。</a:t>
            </a:r>
          </a:p>
        </p:txBody>
      </p:sp>
      <p:sp>
        <p:nvSpPr>
          <p:cNvPr id="26" name="Rectangle 44"/>
          <p:cNvSpPr>
            <a:spLocks noChangeArrowheads="1"/>
          </p:cNvSpPr>
          <p:nvPr/>
        </p:nvSpPr>
        <p:spPr bwMode="auto">
          <a:xfrm>
            <a:off x="352871" y="1268760"/>
            <a:ext cx="8683625"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对线性判别函数，当模式维数已知时，判别函数的形式实际上已经确定，如：三维时</a:t>
            </a:r>
            <a:endParaRPr lang="zh-CN" altLang="en-US" sz="2400" dirty="0">
              <a:solidFill>
                <a:srgbClr val="000000"/>
              </a:solidFill>
              <a:latin typeface="Arial" panose="020B0604020202020204" pitchFamily="34" charset="0"/>
            </a:endParaRPr>
          </a:p>
        </p:txBody>
      </p:sp>
      <p:graphicFrame>
        <p:nvGraphicFramePr>
          <p:cNvPr id="27" name="Object 45"/>
          <p:cNvGraphicFramePr>
            <a:graphicFrameLocks noChangeAspect="1"/>
          </p:cNvGraphicFramePr>
          <p:nvPr>
            <p:extLst/>
          </p:nvPr>
        </p:nvGraphicFramePr>
        <p:xfrm>
          <a:off x="1809875" y="2827685"/>
          <a:ext cx="1930400" cy="452438"/>
        </p:xfrm>
        <a:graphic>
          <a:graphicData uri="http://schemas.openxmlformats.org/presentationml/2006/ole">
            <mc:AlternateContent xmlns:mc="http://schemas.openxmlformats.org/markup-compatibility/2006">
              <mc:Choice xmlns:v="urn:schemas-microsoft-com:vml" Requires="v">
                <p:oleObj spid="_x0000_s189536" name="公式" r:id="rId5" imgW="1091880" imgH="253800" progId="Equation.3">
                  <p:embed/>
                </p:oleObj>
              </mc:Choice>
              <mc:Fallback>
                <p:oleObj name="公式" r:id="rId5" imgW="109188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9875" y="2827685"/>
                        <a:ext cx="1930400"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46"/>
          <p:cNvGraphicFramePr>
            <a:graphicFrameLocks noChangeAspect="1"/>
          </p:cNvGraphicFramePr>
          <p:nvPr>
            <p:extLst/>
          </p:nvPr>
        </p:nvGraphicFramePr>
        <p:xfrm>
          <a:off x="3883150" y="2826098"/>
          <a:ext cx="2157412" cy="471487"/>
        </p:xfrm>
        <a:graphic>
          <a:graphicData uri="http://schemas.openxmlformats.org/presentationml/2006/ole">
            <mc:AlternateContent xmlns:mc="http://schemas.openxmlformats.org/markup-compatibility/2006">
              <mc:Choice xmlns:v="urn:schemas-microsoft-com:vml" Requires="v">
                <p:oleObj spid="_x0000_s189537" name="公式" r:id="rId7" imgW="1282680" imgH="253800" progId="Equation.3">
                  <p:embed/>
                </p:oleObj>
              </mc:Choice>
              <mc:Fallback>
                <p:oleObj name="公式" r:id="rId7" imgW="128268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3150" y="2826098"/>
                        <a:ext cx="2157412"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478783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smtClean="0"/>
              <a:t>线性判别函数的梯度法求解</a:t>
            </a:r>
            <a:endParaRPr lang="zh-CN" altLang="en-US" dirty="0"/>
          </a:p>
        </p:txBody>
      </p:sp>
      <p:sp>
        <p:nvSpPr>
          <p:cNvPr id="4" name="Rectangle 7"/>
          <p:cNvSpPr>
            <a:spLocks noChangeArrowheads="1"/>
          </p:cNvSpPr>
          <p:nvPr/>
        </p:nvSpPr>
        <p:spPr bwMode="auto">
          <a:xfrm>
            <a:off x="447675" y="1903413"/>
            <a:ext cx="8696325"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tabLst>
                <a:tab pos="304800" algn="l"/>
              </a:tabLst>
              <a:defRPr>
                <a:solidFill>
                  <a:schemeClr val="tx1"/>
                </a:solidFill>
                <a:latin typeface="Arial" panose="020B0604020202020204" pitchFamily="34" charset="0"/>
                <a:ea typeface="宋体" panose="02010600030101010101" pitchFamily="2" charset="-122"/>
              </a:defRPr>
            </a:lvl1pPr>
            <a:lvl2pPr>
              <a:tabLst>
                <a:tab pos="304800" algn="l"/>
              </a:tabLst>
              <a:defRPr>
                <a:solidFill>
                  <a:schemeClr val="tx1"/>
                </a:solidFill>
                <a:latin typeface="Arial" panose="020B0604020202020204" pitchFamily="34" charset="0"/>
                <a:ea typeface="宋体" panose="02010600030101010101" pitchFamily="2" charset="-122"/>
              </a:defRPr>
            </a:lvl2pPr>
            <a:lvl3pPr>
              <a:tabLst>
                <a:tab pos="304800" algn="l"/>
              </a:tabLst>
              <a:defRPr>
                <a:solidFill>
                  <a:schemeClr val="tx1"/>
                </a:solidFill>
                <a:latin typeface="Arial" panose="020B0604020202020204" pitchFamily="34" charset="0"/>
                <a:ea typeface="宋体" panose="02010600030101010101" pitchFamily="2" charset="-122"/>
              </a:defRPr>
            </a:lvl3pPr>
            <a:lvl4pPr>
              <a:tabLst>
                <a:tab pos="304800" algn="l"/>
              </a:tabLst>
              <a:defRPr>
                <a:solidFill>
                  <a:schemeClr val="tx1"/>
                </a:solidFill>
                <a:latin typeface="Arial" panose="020B0604020202020204" pitchFamily="34" charset="0"/>
                <a:ea typeface="宋体" panose="02010600030101010101" pitchFamily="2" charset="-122"/>
              </a:defRPr>
            </a:lvl4pPr>
            <a:lvl5pPr>
              <a:tabLst>
                <a:tab pos="3048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3048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3048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3048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304800" algn="l"/>
              </a:tabLst>
              <a:defRPr>
                <a:solidFill>
                  <a:schemeClr val="tx1"/>
                </a:solidFill>
                <a:latin typeface="Arial" panose="020B0604020202020204" pitchFamily="34" charset="0"/>
                <a:ea typeface="宋体" panose="02010600030101010101" pitchFamily="2" charset="-122"/>
              </a:defRPr>
            </a:lvl9pPr>
          </a:lstStyle>
          <a:p>
            <a:pPr eaLnBrk="0" hangingPunct="0">
              <a:lnSpc>
                <a:spcPct val="125000"/>
              </a:lnSpc>
            </a:pP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设函数</a:t>
            </a:r>
            <a:r>
              <a:rPr lang="en-US" altLang="zh-CN" sz="2400" i="1" dirty="0">
                <a:solidFill>
                  <a:srgbClr val="000000"/>
                </a:solidFill>
                <a:latin typeface="Times New Roman" panose="02020603050405020304" pitchFamily="18" charset="0"/>
              </a:rPr>
              <a:t>f </a:t>
            </a:r>
            <a:r>
              <a:rPr lang="en-US" altLang="zh-CN" sz="2400"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Y</a:t>
            </a:r>
            <a:r>
              <a:rPr lang="en-US" altLang="zh-CN"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是向量                             的函数，则</a:t>
            </a:r>
            <a:r>
              <a:rPr lang="en-US" altLang="zh-CN" sz="2400" i="1" dirty="0">
                <a:solidFill>
                  <a:srgbClr val="000000"/>
                </a:solidFill>
                <a:latin typeface="Times New Roman" panose="02020603050405020304" pitchFamily="18" charset="0"/>
              </a:rPr>
              <a:t>f </a:t>
            </a:r>
            <a:r>
              <a:rPr lang="en-US" altLang="zh-CN" sz="2400"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Y</a:t>
            </a:r>
            <a:r>
              <a:rPr lang="en-US" altLang="zh-CN"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的梯度</a:t>
            </a:r>
          </a:p>
          <a:p>
            <a:pPr eaLnBrk="0" hangingPunct="0">
              <a:lnSpc>
                <a:spcPct val="125000"/>
              </a:lnSpc>
            </a:pPr>
            <a:r>
              <a:rPr lang="zh-CN" altLang="en-US" sz="2400" dirty="0">
                <a:solidFill>
                  <a:srgbClr val="000000"/>
                </a:solidFill>
                <a:latin typeface="Times New Roman" panose="02020603050405020304" pitchFamily="18" charset="0"/>
              </a:rPr>
              <a:t>定义为：</a:t>
            </a:r>
          </a:p>
        </p:txBody>
      </p:sp>
      <p:graphicFrame>
        <p:nvGraphicFramePr>
          <p:cNvPr id="5" name="Object 6"/>
          <p:cNvGraphicFramePr>
            <a:graphicFrameLocks noChangeAspect="1"/>
          </p:cNvGraphicFramePr>
          <p:nvPr>
            <p:extLst/>
          </p:nvPr>
        </p:nvGraphicFramePr>
        <p:xfrm>
          <a:off x="3524250" y="2016125"/>
          <a:ext cx="2228850" cy="482600"/>
        </p:xfrm>
        <a:graphic>
          <a:graphicData uri="http://schemas.openxmlformats.org/presentationml/2006/ole">
            <mc:AlternateContent xmlns:mc="http://schemas.openxmlformats.org/markup-compatibility/2006">
              <mc:Choice xmlns:v="urn:schemas-microsoft-com:vml" Requires="v">
                <p:oleObj spid="_x0000_s128166" name="公式" r:id="rId3" imgW="1206360" imgH="241200" progId="Equation.3">
                  <p:embed/>
                </p:oleObj>
              </mc:Choice>
              <mc:Fallback>
                <p:oleObj name="公式" r:id="rId3" imgW="120636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0" y="2016125"/>
                        <a:ext cx="222885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nvPr>
        </p:nvGraphicFramePr>
        <p:xfrm>
          <a:off x="2219325" y="2584450"/>
          <a:ext cx="4981575" cy="1014413"/>
        </p:xfrm>
        <a:graphic>
          <a:graphicData uri="http://schemas.openxmlformats.org/presentationml/2006/ole">
            <mc:AlternateContent xmlns:mc="http://schemas.openxmlformats.org/markup-compatibility/2006">
              <mc:Choice xmlns:v="urn:schemas-microsoft-com:vml" Requires="v">
                <p:oleObj spid="_x0000_s128167" name="公式" r:id="rId5" imgW="2476440" imgH="507960" progId="Equation.3">
                  <p:embed/>
                </p:oleObj>
              </mc:Choice>
              <mc:Fallback>
                <p:oleObj name="公式" r:id="rId5" imgW="2476440" imgH="5079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9325" y="2584450"/>
                        <a:ext cx="4981575" cy="1014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9"/>
          <p:cNvSpPr>
            <a:spLocks noChangeArrowheads="1"/>
          </p:cNvSpPr>
          <p:nvPr/>
        </p:nvSpPr>
        <p:spPr bwMode="auto">
          <a:xfrm>
            <a:off x="444500" y="4835694"/>
            <a:ext cx="8448675"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eaLnBrk="0" hangingPunct="0">
              <a:lnSpc>
                <a:spcPct val="125000"/>
              </a:lnSpc>
            </a:pPr>
            <a:r>
              <a:rPr lang="zh-CN" altLang="en-US" sz="2400" dirty="0">
                <a:solidFill>
                  <a:srgbClr val="000000"/>
                </a:solidFill>
                <a:latin typeface="Times New Roman" panose="02020603050405020304" pitchFamily="18" charset="0"/>
              </a:rPr>
              <a:t>梯度的</a:t>
            </a:r>
            <a:r>
              <a:rPr lang="zh-CN" altLang="en-US" sz="2400" b="1" dirty="0">
                <a:solidFill>
                  <a:srgbClr val="990000"/>
                </a:solidFill>
                <a:latin typeface="Times New Roman" panose="02020603050405020304" pitchFamily="18" charset="0"/>
              </a:rPr>
              <a:t>方向</a:t>
            </a:r>
            <a:r>
              <a:rPr lang="zh-CN" altLang="en-US" sz="2400" dirty="0">
                <a:solidFill>
                  <a:srgbClr val="000000"/>
                </a:solidFill>
                <a:latin typeface="Times New Roman" panose="02020603050405020304" pitchFamily="18" charset="0"/>
              </a:rPr>
              <a:t>是函数 </a:t>
            </a:r>
            <a:r>
              <a:rPr lang="en-US" altLang="zh-CN" sz="2400" i="1" dirty="0">
                <a:solidFill>
                  <a:srgbClr val="000000"/>
                </a:solidFill>
                <a:latin typeface="Times New Roman" panose="02020603050405020304" pitchFamily="18" charset="0"/>
              </a:rPr>
              <a:t>f </a:t>
            </a:r>
            <a:r>
              <a:rPr lang="en-US" altLang="zh-CN" sz="2400"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Y</a:t>
            </a:r>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在</a:t>
            </a:r>
            <a:r>
              <a:rPr lang="en-US" altLang="zh-CN" sz="2400" i="1" dirty="0">
                <a:solidFill>
                  <a:srgbClr val="000000"/>
                </a:solidFill>
                <a:latin typeface="Times New Roman" panose="02020603050405020304" pitchFamily="18" charset="0"/>
              </a:rPr>
              <a:t>Y</a:t>
            </a:r>
            <a:r>
              <a:rPr lang="zh-CN" altLang="en-US" sz="2400" dirty="0">
                <a:solidFill>
                  <a:srgbClr val="000000"/>
                </a:solidFill>
                <a:latin typeface="Times New Roman" panose="02020603050405020304" pitchFamily="18" charset="0"/>
              </a:rPr>
              <a:t>点增长最快的方向，</a:t>
            </a:r>
          </a:p>
          <a:p>
            <a:pPr eaLnBrk="0" hangingPunct="0">
              <a:lnSpc>
                <a:spcPct val="125000"/>
              </a:lnSpc>
            </a:pPr>
            <a:r>
              <a:rPr lang="zh-CN" altLang="en-US" sz="2400" dirty="0">
                <a:solidFill>
                  <a:srgbClr val="000000"/>
                </a:solidFill>
                <a:latin typeface="Times New Roman" panose="02020603050405020304" pitchFamily="18" charset="0"/>
              </a:rPr>
              <a:t>梯度的</a:t>
            </a:r>
            <a:r>
              <a:rPr lang="zh-CN" altLang="en-US" sz="2400" b="1" dirty="0">
                <a:solidFill>
                  <a:srgbClr val="990000"/>
                </a:solidFill>
                <a:latin typeface="Times New Roman" panose="02020603050405020304" pitchFamily="18" charset="0"/>
              </a:rPr>
              <a:t>模</a:t>
            </a:r>
            <a:r>
              <a:rPr lang="zh-CN" altLang="en-US" sz="2400" dirty="0">
                <a:solidFill>
                  <a:srgbClr val="000000"/>
                </a:solidFill>
                <a:latin typeface="Times New Roman" panose="02020603050405020304" pitchFamily="18" charset="0"/>
              </a:rPr>
              <a:t>是</a:t>
            </a:r>
            <a:r>
              <a:rPr lang="en-US" altLang="zh-CN" sz="2400" i="1" dirty="0">
                <a:solidFill>
                  <a:srgbClr val="000000"/>
                </a:solidFill>
                <a:latin typeface="Times New Roman" panose="02020603050405020304" pitchFamily="18" charset="0"/>
              </a:rPr>
              <a:t>f </a:t>
            </a:r>
            <a:r>
              <a:rPr lang="en-US" altLang="zh-CN" sz="2400"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Y</a:t>
            </a:r>
            <a:r>
              <a:rPr lang="en-US" altLang="zh-CN"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在增长最快的方向上的增长率 </a:t>
            </a:r>
            <a:r>
              <a:rPr lang="en-US" altLang="zh-CN"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增长率最大值</a:t>
            </a:r>
            <a:r>
              <a:rPr lang="en-US" altLang="zh-CN" sz="2400" dirty="0" smtClean="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p:txBody>
      </p:sp>
      <p:sp>
        <p:nvSpPr>
          <p:cNvPr id="8" name="Rectangle 10"/>
          <p:cNvSpPr>
            <a:spLocks noChangeArrowheads="1"/>
          </p:cNvSpPr>
          <p:nvPr/>
        </p:nvSpPr>
        <p:spPr bwMode="auto">
          <a:xfrm>
            <a:off x="433908" y="1493838"/>
            <a:ext cx="32019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lvl="1"/>
            <a:r>
              <a:rPr lang="en-US" altLang="zh-CN" sz="2400" b="1" dirty="0">
                <a:solidFill>
                  <a:srgbClr val="0070C0"/>
                </a:solidFill>
                <a:latin typeface="Times New Roman" panose="02020603050405020304" pitchFamily="18" charset="0"/>
              </a:rPr>
              <a:t>1.   </a:t>
            </a:r>
            <a:r>
              <a:rPr lang="zh-CN" altLang="en-US" sz="2400" b="1" dirty="0">
                <a:solidFill>
                  <a:srgbClr val="0070C0"/>
                </a:solidFill>
                <a:latin typeface="Times New Roman" panose="02020603050405020304" pitchFamily="18" charset="0"/>
              </a:rPr>
              <a:t>梯度概念</a:t>
            </a:r>
          </a:p>
        </p:txBody>
      </p:sp>
      <p:sp>
        <p:nvSpPr>
          <p:cNvPr id="9" name="Rectangle 12"/>
          <p:cNvSpPr>
            <a:spLocks noChangeArrowheads="1"/>
          </p:cNvSpPr>
          <p:nvPr/>
        </p:nvSpPr>
        <p:spPr bwMode="auto">
          <a:xfrm>
            <a:off x="444500" y="3471863"/>
            <a:ext cx="8591996"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nSpc>
                <a:spcPct val="125000"/>
              </a:lnSpc>
            </a:pPr>
            <a:r>
              <a:rPr lang="en-US" altLang="zh-CN" sz="2400" b="1" dirty="0">
                <a:solidFill>
                  <a:srgbClr val="800000"/>
                </a:solidFill>
                <a:latin typeface="Times New Roman" panose="02020603050405020304" pitchFamily="18" charset="0"/>
              </a:rPr>
              <a:t>   </a:t>
            </a:r>
            <a:r>
              <a:rPr lang="zh-CN" altLang="en-US" sz="2400" b="1" dirty="0" smtClean="0">
                <a:solidFill>
                  <a:srgbClr val="800000"/>
                </a:solidFill>
                <a:latin typeface="Times New Roman" panose="02020603050405020304" pitchFamily="18" charset="0"/>
              </a:rPr>
              <a:t>梯度</a:t>
            </a:r>
            <a:r>
              <a:rPr lang="zh-CN" altLang="en-US" sz="2400" b="1" dirty="0">
                <a:solidFill>
                  <a:srgbClr val="800000"/>
                </a:solidFill>
                <a:latin typeface="Times New Roman" panose="02020603050405020304" pitchFamily="18" charset="0"/>
              </a:rPr>
              <a:t>向量 最重要的性质之一</a:t>
            </a:r>
            <a:r>
              <a:rPr lang="zh-CN" altLang="en-US" sz="2400" b="1" dirty="0" smtClean="0">
                <a:solidFill>
                  <a:srgbClr val="800000"/>
                </a:solidFill>
                <a:latin typeface="Times New Roman" panose="02020603050405020304" pitchFamily="18" charset="0"/>
              </a:rPr>
              <a:t>：</a:t>
            </a:r>
            <a:endParaRPr lang="en-US" altLang="zh-CN" sz="2400" b="1" dirty="0">
              <a:solidFill>
                <a:srgbClr val="800000"/>
              </a:solidFill>
              <a:latin typeface="Times New Roman" panose="02020603050405020304" pitchFamily="18" charset="0"/>
            </a:endParaRPr>
          </a:p>
          <a:p>
            <a:pPr indent="0">
              <a:lnSpc>
                <a:spcPct val="125000"/>
              </a:lnSpc>
            </a:pPr>
            <a:r>
              <a:rPr lang="zh-CN" altLang="en-US" sz="2400" b="1" dirty="0" smtClean="0">
                <a:solidFill>
                  <a:srgbClr val="800000"/>
                </a:solidFill>
                <a:latin typeface="Times New Roman" panose="02020603050405020304" pitchFamily="18" charset="0"/>
              </a:rPr>
              <a:t>        当函数 </a:t>
            </a:r>
            <a:r>
              <a:rPr lang="en-US" altLang="zh-CN" sz="2400" b="1" i="1" dirty="0">
                <a:solidFill>
                  <a:srgbClr val="800000"/>
                </a:solidFill>
                <a:latin typeface="Times New Roman" panose="02020603050405020304" pitchFamily="18" charset="0"/>
              </a:rPr>
              <a:t>f </a:t>
            </a:r>
            <a:r>
              <a:rPr lang="zh-CN" altLang="en-US" sz="2400" b="1" dirty="0" smtClean="0">
                <a:solidFill>
                  <a:srgbClr val="800000"/>
                </a:solidFill>
                <a:latin typeface="Times New Roman" panose="02020603050405020304" pitchFamily="18" charset="0"/>
              </a:rPr>
              <a:t>的自变量沿梯度变化时，函数的增长最快</a:t>
            </a:r>
            <a:endParaRPr lang="zh-CN" altLang="en-US" sz="2400" b="1" dirty="0">
              <a:solidFill>
                <a:srgbClr val="800000"/>
              </a:solidFill>
              <a:latin typeface="Times New Roman" panose="02020603050405020304" pitchFamily="18" charset="0"/>
            </a:endParaRPr>
          </a:p>
        </p:txBody>
      </p:sp>
      <p:sp>
        <p:nvSpPr>
          <p:cNvPr id="10" name="Rectangle 14"/>
          <p:cNvSpPr>
            <a:spLocks noChangeArrowheads="1"/>
          </p:cNvSpPr>
          <p:nvPr/>
        </p:nvSpPr>
        <p:spPr bwMode="auto">
          <a:xfrm>
            <a:off x="320923" y="955576"/>
            <a:ext cx="4683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a:r>
              <a:rPr lang="zh-CN" altLang="en-US" sz="2400" b="1" dirty="0" smtClean="0">
                <a:solidFill>
                  <a:srgbClr val="0070C0"/>
                </a:solidFill>
                <a:latin typeface="Times New Roman" panose="02020603050405020304" pitchFamily="18" charset="0"/>
              </a:rPr>
              <a:t>（一）梯度求解算法的基本原理</a:t>
            </a:r>
            <a:endParaRPr lang="zh-CN" altLang="en-US" sz="2400" b="1" dirty="0">
              <a:solidFill>
                <a:srgbClr val="0070C0"/>
              </a:solidFill>
              <a:latin typeface="Times New Roman" panose="02020603050405020304" pitchFamily="18" charset="0"/>
            </a:endParaRPr>
          </a:p>
        </p:txBody>
      </p:sp>
      <p:sp>
        <p:nvSpPr>
          <p:cNvPr id="11" name="Rectangle 15"/>
          <p:cNvSpPr>
            <a:spLocks noChangeArrowheads="1"/>
          </p:cNvSpPr>
          <p:nvPr/>
        </p:nvSpPr>
        <p:spPr bwMode="auto">
          <a:xfrm>
            <a:off x="417591" y="6019800"/>
            <a:ext cx="7879080"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nSpc>
                <a:spcPct val="125000"/>
              </a:lnSpc>
            </a:pPr>
            <a:r>
              <a:rPr lang="zh-CN" altLang="en-US" sz="2400" dirty="0">
                <a:solidFill>
                  <a:srgbClr val="000000"/>
                </a:solidFill>
                <a:latin typeface="Times New Roman" panose="02020603050405020304" pitchFamily="18" charset="0"/>
              </a:rPr>
              <a:t>显然：</a:t>
            </a:r>
            <a:r>
              <a:rPr lang="zh-CN" altLang="en-US" sz="2400" dirty="0">
                <a:solidFill>
                  <a:srgbClr val="800000"/>
                </a:solidFill>
                <a:latin typeface="Times New Roman" panose="02020603050405020304" pitchFamily="18" charset="0"/>
              </a:rPr>
              <a:t>负梯度指出了最陡</a:t>
            </a:r>
            <a:r>
              <a:rPr lang="zh-CN" altLang="en-US" sz="2400" dirty="0" smtClean="0">
                <a:solidFill>
                  <a:srgbClr val="800000"/>
                </a:solidFill>
                <a:latin typeface="Times New Roman" panose="02020603050405020304" pitchFamily="18" charset="0"/>
              </a:rPr>
              <a:t>下降方向</a:t>
            </a:r>
            <a:r>
              <a:rPr lang="en-US" altLang="zh-CN" sz="2400" dirty="0" smtClean="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梯度算法的依据。</a:t>
            </a:r>
            <a:endParaRPr lang="zh-CN" altLang="en-US" sz="2400" dirty="0">
              <a:solidFill>
                <a:srgbClr val="FF0000"/>
              </a:solidFill>
              <a:latin typeface="Times New Roman" panose="02020603050405020304" pitchFamily="18" charset="0"/>
            </a:endParaRPr>
          </a:p>
        </p:txBody>
      </p:sp>
      <p:sp>
        <p:nvSpPr>
          <p:cNvPr id="12" name="Rectangle 16"/>
          <p:cNvSpPr>
            <a:spLocks noChangeArrowheads="1"/>
          </p:cNvSpPr>
          <p:nvPr/>
        </p:nvSpPr>
        <p:spPr bwMode="auto">
          <a:xfrm>
            <a:off x="433908" y="4397476"/>
            <a:ext cx="800219" cy="506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nSpc>
                <a:spcPct val="125000"/>
              </a:lnSpc>
            </a:pPr>
            <a:r>
              <a:rPr lang="zh-CN" altLang="en-US" sz="2400" dirty="0">
                <a:solidFill>
                  <a:srgbClr val="000000"/>
                </a:solidFill>
                <a:latin typeface="Times New Roman" panose="02020603050405020304" pitchFamily="18" charset="0"/>
              </a:rPr>
              <a:t>即：</a:t>
            </a:r>
          </a:p>
        </p:txBody>
      </p:sp>
    </p:spTree>
    <p:extLst>
      <p:ext uri="{BB962C8B-B14F-4D97-AF65-F5344CB8AC3E}">
        <p14:creationId xmlns:p14="http://schemas.microsoft.com/office/powerpoint/2010/main" val="120145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8" name="Rectangle 8"/>
          <p:cNvSpPr>
            <a:spLocks noChangeArrowheads="1"/>
          </p:cNvSpPr>
          <p:nvPr/>
        </p:nvSpPr>
        <p:spPr bwMode="auto">
          <a:xfrm>
            <a:off x="444946" y="476250"/>
            <a:ext cx="398303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zh-CN" sz="2400" b="1" dirty="0">
                <a:solidFill>
                  <a:srgbClr val="0070C0"/>
                </a:solidFill>
                <a:latin typeface="Arial" panose="020B0604020202020204" pitchFamily="34" charset="0"/>
              </a:rPr>
              <a:t>2.   </a:t>
            </a:r>
            <a:r>
              <a:rPr lang="zh-CN" altLang="en-US" sz="2400" b="1" dirty="0">
                <a:solidFill>
                  <a:srgbClr val="0070C0"/>
                </a:solidFill>
                <a:latin typeface="Arial" panose="020B0604020202020204" pitchFamily="34" charset="0"/>
              </a:rPr>
              <a:t>梯度算法</a:t>
            </a:r>
          </a:p>
        </p:txBody>
      </p:sp>
      <p:sp>
        <p:nvSpPr>
          <p:cNvPr id="220176" name="Rectangle 16"/>
          <p:cNvSpPr>
            <a:spLocks noChangeArrowheads="1"/>
          </p:cNvSpPr>
          <p:nvPr/>
        </p:nvSpPr>
        <p:spPr bwMode="auto">
          <a:xfrm>
            <a:off x="271463" y="962025"/>
            <a:ext cx="8872537"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en-US" altLang="zh-CN" sz="2400">
                <a:solidFill>
                  <a:srgbClr val="000000"/>
                </a:solidFill>
                <a:latin typeface="Times New Roman" panose="02020603050405020304" pitchFamily="18" charset="0"/>
              </a:rPr>
              <a:t>         </a:t>
            </a:r>
            <a:r>
              <a:rPr lang="zh-CN" altLang="en-US" sz="2400">
                <a:solidFill>
                  <a:srgbClr val="000000"/>
                </a:solidFill>
                <a:latin typeface="Times New Roman" panose="02020603050405020304" pitchFamily="18" charset="0"/>
              </a:rPr>
              <a:t>设两个线性可分的模式类</a:t>
            </a:r>
            <a:r>
              <a:rPr lang="el-GR" altLang="zh-CN" sz="2400" i="1">
                <a:solidFill>
                  <a:srgbClr val="000000"/>
                </a:solidFill>
                <a:latin typeface="Times New Roman" panose="02020603050405020304" pitchFamily="18" charset="0"/>
              </a:rPr>
              <a:t>ω</a:t>
            </a:r>
            <a:r>
              <a:rPr lang="el-GR" altLang="zh-CN" sz="2400" baseline="-25000">
                <a:solidFill>
                  <a:srgbClr val="000000"/>
                </a:solidFill>
                <a:latin typeface="Times New Roman" panose="02020603050405020304" pitchFamily="18" charset="0"/>
              </a:rPr>
              <a:t>1</a:t>
            </a:r>
            <a:r>
              <a:rPr lang="zh-CN" altLang="el-GR" sz="2400">
                <a:solidFill>
                  <a:srgbClr val="000000"/>
                </a:solidFill>
                <a:latin typeface="Times New Roman" panose="02020603050405020304" pitchFamily="18" charset="0"/>
              </a:rPr>
              <a:t>和</a:t>
            </a:r>
            <a:r>
              <a:rPr lang="el-GR" altLang="zh-CN" sz="2400" i="1">
                <a:solidFill>
                  <a:srgbClr val="000000"/>
                </a:solidFill>
                <a:latin typeface="Times New Roman" panose="02020603050405020304" pitchFamily="18" charset="0"/>
              </a:rPr>
              <a:t>ω</a:t>
            </a:r>
            <a:r>
              <a:rPr lang="el-GR" altLang="zh-CN" sz="2400" baseline="-25000">
                <a:solidFill>
                  <a:srgbClr val="000000"/>
                </a:solidFill>
                <a:latin typeface="Times New Roman" panose="02020603050405020304" pitchFamily="18" charset="0"/>
              </a:rPr>
              <a:t>2</a:t>
            </a:r>
            <a:r>
              <a:rPr lang="zh-CN" altLang="en-US" sz="2400">
                <a:solidFill>
                  <a:srgbClr val="000000"/>
                </a:solidFill>
                <a:latin typeface="Times New Roman" panose="02020603050405020304" pitchFamily="18" charset="0"/>
              </a:rPr>
              <a:t>的样本共</a:t>
            </a:r>
            <a:r>
              <a:rPr lang="en-US" altLang="zh-CN" sz="2400" i="1">
                <a:solidFill>
                  <a:srgbClr val="000000"/>
                </a:solidFill>
                <a:latin typeface="Times New Roman" panose="02020603050405020304" pitchFamily="18" charset="0"/>
              </a:rPr>
              <a:t>N</a:t>
            </a:r>
            <a:r>
              <a:rPr lang="zh-CN" altLang="en-US" sz="2400">
                <a:solidFill>
                  <a:srgbClr val="000000"/>
                </a:solidFill>
                <a:latin typeface="Times New Roman" panose="02020603050405020304" pitchFamily="18" charset="0"/>
              </a:rPr>
              <a:t>个，</a:t>
            </a:r>
            <a:r>
              <a:rPr lang="el-GR" altLang="zh-CN" sz="2400" i="1">
                <a:solidFill>
                  <a:srgbClr val="000000"/>
                </a:solidFill>
                <a:latin typeface="Times New Roman" panose="02020603050405020304" pitchFamily="18" charset="0"/>
              </a:rPr>
              <a:t>ω</a:t>
            </a:r>
            <a:r>
              <a:rPr lang="el-GR" altLang="zh-CN" sz="2400" baseline="-25000">
                <a:solidFill>
                  <a:srgbClr val="000000"/>
                </a:solidFill>
                <a:latin typeface="Times New Roman" panose="02020603050405020304" pitchFamily="18" charset="0"/>
              </a:rPr>
              <a:t>2</a:t>
            </a:r>
            <a:r>
              <a:rPr lang="zh-CN" altLang="en-US" sz="2400">
                <a:solidFill>
                  <a:srgbClr val="000000"/>
                </a:solidFill>
                <a:latin typeface="Times New Roman" panose="02020603050405020304" pitchFamily="18" charset="0"/>
              </a:rPr>
              <a:t>类样本</a:t>
            </a:r>
          </a:p>
          <a:p>
            <a:pPr>
              <a:lnSpc>
                <a:spcPct val="125000"/>
              </a:lnSpc>
            </a:pPr>
            <a:r>
              <a:rPr lang="zh-CN" altLang="en-US" sz="2400">
                <a:solidFill>
                  <a:srgbClr val="000000"/>
                </a:solidFill>
                <a:latin typeface="Times New Roman" panose="02020603050405020304" pitchFamily="18" charset="0"/>
              </a:rPr>
              <a:t>乘</a:t>
            </a:r>
            <a:r>
              <a:rPr lang="en-US" altLang="zh-CN" sz="2400">
                <a:solidFill>
                  <a:srgbClr val="000000"/>
                </a:solidFill>
                <a:latin typeface="Times New Roman" panose="02020603050405020304" pitchFamily="18" charset="0"/>
              </a:rPr>
              <a:t>(-1)</a:t>
            </a:r>
            <a:r>
              <a:rPr lang="zh-CN" altLang="en-US" sz="2400">
                <a:solidFill>
                  <a:srgbClr val="000000"/>
                </a:solidFill>
                <a:latin typeface="Times New Roman" panose="02020603050405020304" pitchFamily="18" charset="0"/>
              </a:rPr>
              <a:t>。将两类样本分开的判决函数</a:t>
            </a:r>
            <a:r>
              <a:rPr lang="en-US" altLang="zh-CN" sz="2400" i="1">
                <a:solidFill>
                  <a:srgbClr val="000000"/>
                </a:solidFill>
                <a:latin typeface="Times New Roman" panose="02020603050405020304" pitchFamily="18" charset="0"/>
              </a:rPr>
              <a:t>d</a:t>
            </a:r>
            <a:r>
              <a:rPr lang="en-US" altLang="zh-CN" sz="2400">
                <a:solidFill>
                  <a:srgbClr val="000000"/>
                </a:solidFill>
                <a:latin typeface="Times New Roman" panose="02020603050405020304" pitchFamily="18" charset="0"/>
              </a:rPr>
              <a:t>(</a:t>
            </a:r>
            <a:r>
              <a:rPr lang="en-US" altLang="zh-CN" sz="2400" b="1" i="1">
                <a:solidFill>
                  <a:srgbClr val="000000"/>
                </a:solidFill>
                <a:latin typeface="Times New Roman" panose="02020603050405020304" pitchFamily="18" charset="0"/>
              </a:rPr>
              <a:t>X</a:t>
            </a:r>
            <a:r>
              <a:rPr lang="en-US" altLang="zh-CN" sz="2400">
                <a:solidFill>
                  <a:srgbClr val="000000"/>
                </a:solidFill>
                <a:latin typeface="Times New Roman" panose="02020603050405020304" pitchFamily="18" charset="0"/>
              </a:rPr>
              <a:t>)</a:t>
            </a:r>
            <a:r>
              <a:rPr lang="zh-CN" altLang="en-US" sz="2400">
                <a:solidFill>
                  <a:srgbClr val="000000"/>
                </a:solidFill>
                <a:latin typeface="Times New Roman" panose="02020603050405020304" pitchFamily="18" charset="0"/>
              </a:rPr>
              <a:t>应满足：</a:t>
            </a:r>
            <a:endParaRPr lang="el-GR" altLang="zh-CN" sz="2400">
              <a:solidFill>
                <a:srgbClr val="000000"/>
              </a:solidFill>
              <a:latin typeface="Times New Roman" panose="02020603050405020304" pitchFamily="18" charset="0"/>
            </a:endParaRPr>
          </a:p>
        </p:txBody>
      </p:sp>
      <p:sp>
        <p:nvSpPr>
          <p:cNvPr id="220180" name="Rectangle 20"/>
          <p:cNvSpPr>
            <a:spLocks noChangeArrowheads="1"/>
          </p:cNvSpPr>
          <p:nvPr/>
        </p:nvSpPr>
        <p:spPr bwMode="auto">
          <a:xfrm>
            <a:off x="215900" y="2771775"/>
            <a:ext cx="8953500" cy="146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eaLnBrk="0" hangingPunct="0">
              <a:lnSpc>
                <a:spcPct val="125000"/>
              </a:lnSpc>
            </a:pPr>
            <a:r>
              <a:rPr lang="en-US" altLang="zh-CN" sz="2400">
                <a:solidFill>
                  <a:srgbClr val="000000"/>
                </a:solidFill>
                <a:latin typeface="Times New Roman" panose="02020603050405020304" pitchFamily="18" charset="0"/>
              </a:rPr>
              <a:t>        </a:t>
            </a:r>
            <a:r>
              <a:rPr lang="zh-CN" altLang="en-US" sz="2400">
                <a:solidFill>
                  <a:srgbClr val="000000"/>
                </a:solidFill>
                <a:latin typeface="Times New Roman" panose="02020603050405020304" pitchFamily="18" charset="0"/>
              </a:rPr>
              <a:t>梯度算法的目的仍然是求一个满足上述条件的权向量，</a:t>
            </a:r>
            <a:r>
              <a:rPr lang="zh-CN" altLang="en-US" sz="2400">
                <a:solidFill>
                  <a:srgbClr val="800000"/>
                </a:solidFill>
                <a:latin typeface="Times New Roman" panose="02020603050405020304" pitchFamily="18" charset="0"/>
              </a:rPr>
              <a:t>主导</a:t>
            </a:r>
          </a:p>
          <a:p>
            <a:pPr eaLnBrk="0" hangingPunct="0">
              <a:lnSpc>
                <a:spcPct val="125000"/>
              </a:lnSpc>
            </a:pPr>
            <a:r>
              <a:rPr lang="zh-CN" altLang="en-US" sz="2400">
                <a:solidFill>
                  <a:srgbClr val="800000"/>
                </a:solidFill>
                <a:latin typeface="Times New Roman" panose="02020603050405020304" pitchFamily="18" charset="0"/>
              </a:rPr>
              <a:t>思想是将联立不等式求解</a:t>
            </a:r>
            <a:r>
              <a:rPr lang="en-US" altLang="zh-CN" sz="2400" b="1" i="1">
                <a:solidFill>
                  <a:srgbClr val="800000"/>
                </a:solidFill>
                <a:latin typeface="Times New Roman" panose="02020603050405020304" pitchFamily="18" charset="0"/>
              </a:rPr>
              <a:t>W</a:t>
            </a:r>
            <a:r>
              <a:rPr lang="zh-CN" altLang="en-US" sz="2400">
                <a:solidFill>
                  <a:srgbClr val="800000"/>
                </a:solidFill>
                <a:latin typeface="Times New Roman" panose="02020603050405020304" pitchFamily="18" charset="0"/>
              </a:rPr>
              <a:t>的问题，转换成求准则函数极小值的</a:t>
            </a:r>
          </a:p>
          <a:p>
            <a:pPr eaLnBrk="0" hangingPunct="0">
              <a:lnSpc>
                <a:spcPct val="125000"/>
              </a:lnSpc>
            </a:pPr>
            <a:r>
              <a:rPr lang="zh-CN" altLang="en-US" sz="2400">
                <a:solidFill>
                  <a:srgbClr val="800000"/>
                </a:solidFill>
                <a:latin typeface="Times New Roman" panose="02020603050405020304" pitchFamily="18" charset="0"/>
              </a:rPr>
              <a:t>问题。</a:t>
            </a:r>
            <a:endParaRPr lang="zh-CN" altLang="en-US" sz="2400">
              <a:solidFill>
                <a:srgbClr val="800000"/>
              </a:solidFill>
              <a:latin typeface="Arial" panose="020B0604020202020204" pitchFamily="34" charset="0"/>
            </a:endParaRPr>
          </a:p>
        </p:txBody>
      </p:sp>
      <p:grpSp>
        <p:nvGrpSpPr>
          <p:cNvPr id="220191" name="Group 31"/>
          <p:cNvGrpSpPr>
            <a:grpSpLocks/>
          </p:cNvGrpSpPr>
          <p:nvPr/>
        </p:nvGrpSpPr>
        <p:grpSpPr bwMode="auto">
          <a:xfrm>
            <a:off x="1417638" y="2060575"/>
            <a:ext cx="6996112" cy="533400"/>
            <a:chOff x="893" y="1298"/>
            <a:chExt cx="4407" cy="336"/>
          </a:xfrm>
        </p:grpSpPr>
        <p:graphicFrame>
          <p:nvGraphicFramePr>
            <p:cNvPr id="220172" name="Object 12"/>
            <p:cNvGraphicFramePr>
              <a:graphicFrameLocks noChangeAspect="1"/>
            </p:cNvGraphicFramePr>
            <p:nvPr/>
          </p:nvGraphicFramePr>
          <p:xfrm>
            <a:off x="893" y="1330"/>
            <a:ext cx="2752" cy="304"/>
          </p:xfrm>
          <a:graphic>
            <a:graphicData uri="http://schemas.openxmlformats.org/presentationml/2006/ole">
              <mc:AlternateContent xmlns:mc="http://schemas.openxmlformats.org/markup-compatibility/2006">
                <mc:Choice xmlns:v="urn:schemas-microsoft-com:vml" Requires="v">
                  <p:oleObj spid="_x0000_s129108" name="公式" r:id="rId3" imgW="2374560" imgH="241200" progId="Equation.3">
                    <p:embed/>
                  </p:oleObj>
                </mc:Choice>
                <mc:Fallback>
                  <p:oleObj name="公式" r:id="rId3" imgW="237456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 y="1330"/>
                          <a:ext cx="2752"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0181" name="Rectangle 21"/>
            <p:cNvSpPr>
              <a:spLocks noChangeArrowheads="1"/>
            </p:cNvSpPr>
            <p:nvPr/>
          </p:nvSpPr>
          <p:spPr bwMode="auto">
            <a:xfrm>
              <a:off x="3316" y="1298"/>
              <a:ext cx="19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solidFill>
                    <a:srgbClr val="000000"/>
                  </a:solidFill>
                  <a:latin typeface="Times New Roman" panose="02020603050405020304" pitchFamily="18" charset="0"/>
                </a:rPr>
                <a:t>——</a:t>
              </a:r>
              <a:r>
                <a:rPr lang="en-US" altLang="zh-CN" sz="2400" i="1">
                  <a:solidFill>
                    <a:srgbClr val="000000"/>
                  </a:solidFill>
                  <a:latin typeface="Times New Roman" panose="02020603050405020304" pitchFamily="18" charset="0"/>
                </a:rPr>
                <a:t>N</a:t>
              </a:r>
              <a:r>
                <a:rPr lang="zh-CN" altLang="en-US" sz="2400">
                  <a:solidFill>
                    <a:srgbClr val="000000"/>
                  </a:solidFill>
                  <a:latin typeface="Times New Roman" panose="02020603050405020304" pitchFamily="18" charset="0"/>
                </a:rPr>
                <a:t>个不等式</a:t>
              </a:r>
            </a:p>
          </p:txBody>
        </p:sp>
      </p:grpSp>
      <p:sp>
        <p:nvSpPr>
          <p:cNvPr id="220188" name="Rectangle 28"/>
          <p:cNvSpPr>
            <a:spLocks noChangeArrowheads="1"/>
          </p:cNvSpPr>
          <p:nvPr/>
        </p:nvSpPr>
        <p:spPr bwMode="auto">
          <a:xfrm>
            <a:off x="287338" y="5475288"/>
            <a:ext cx="8662987"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en-US" altLang="zh-CN" sz="2400" dirty="0">
                <a:solidFill>
                  <a:srgbClr val="000000"/>
                </a:solidFill>
                <a:latin typeface="Times New Roman" panose="02020603050405020304" pitchFamily="18" charset="0"/>
              </a:rPr>
              <a:t>       </a:t>
            </a:r>
            <a:r>
              <a:rPr lang="zh-CN" altLang="en-US" sz="2400" b="1" dirty="0" smtClean="0">
                <a:solidFill>
                  <a:srgbClr val="FF0000"/>
                </a:solidFill>
                <a:latin typeface="Times New Roman" panose="02020603050405020304" pitchFamily="18" charset="0"/>
              </a:rPr>
              <a:t>准则</a:t>
            </a:r>
            <a:r>
              <a:rPr lang="zh-CN" altLang="en-US" sz="2400" b="1" dirty="0">
                <a:solidFill>
                  <a:srgbClr val="FF0000"/>
                </a:solidFill>
                <a:latin typeface="Times New Roman" panose="02020603050405020304" pitchFamily="18" charset="0"/>
              </a:rPr>
              <a:t>函数的选取原则：</a:t>
            </a:r>
          </a:p>
          <a:p>
            <a:pPr>
              <a:lnSpc>
                <a:spcPct val="125000"/>
              </a:lnSpc>
            </a:pPr>
            <a:r>
              <a:rPr lang="zh-CN" altLang="en-US" sz="2400" dirty="0">
                <a:solidFill>
                  <a:srgbClr val="000000"/>
                </a:solidFill>
                <a:latin typeface="Times New Roman" panose="02020603050405020304" pitchFamily="18" charset="0"/>
              </a:rPr>
              <a:t>       具有唯一的最小值，并且这个最小值发生在</a:t>
            </a:r>
            <a:r>
              <a:rPr lang="en-US" altLang="zh-CN" sz="2400" b="1" i="1" dirty="0">
                <a:solidFill>
                  <a:srgbClr val="000000"/>
                </a:solidFill>
                <a:latin typeface="Times New Roman" panose="02020603050405020304" pitchFamily="18" charset="0"/>
              </a:rPr>
              <a:t>W</a:t>
            </a:r>
            <a:r>
              <a:rPr lang="en-US" altLang="zh-CN" sz="1000" i="1" dirty="0">
                <a:solidFill>
                  <a:srgbClr val="000000"/>
                </a:solidFill>
                <a:latin typeface="Times New Roman" panose="02020603050405020304" pitchFamily="18" charset="0"/>
              </a:rPr>
              <a:t> </a:t>
            </a:r>
            <a:r>
              <a:rPr lang="en-US" altLang="zh-CN" sz="2400" baseline="30000" dirty="0" err="1">
                <a:solidFill>
                  <a:srgbClr val="000000"/>
                </a:solidFill>
                <a:latin typeface="Times New Roman" panose="02020603050405020304" pitchFamily="18" charset="0"/>
              </a:rPr>
              <a:t>T</a:t>
            </a:r>
            <a:r>
              <a:rPr lang="en-US" altLang="zh-CN" sz="2400" b="1" i="1" dirty="0" err="1">
                <a:solidFill>
                  <a:srgbClr val="000000"/>
                </a:solidFill>
                <a:latin typeface="Times New Roman" panose="02020603050405020304" pitchFamily="18" charset="0"/>
              </a:rPr>
              <a:t>X</a:t>
            </a:r>
            <a:r>
              <a:rPr lang="en-US" altLang="zh-CN" sz="2400" i="1" baseline="-25000" dirty="0" err="1">
                <a:solidFill>
                  <a:srgbClr val="000000"/>
                </a:solidFill>
                <a:latin typeface="Times New Roman" panose="02020603050405020304" pitchFamily="18" charset="0"/>
              </a:rPr>
              <a:t>i</a:t>
            </a:r>
            <a:r>
              <a:rPr lang="en-US" altLang="zh-CN" sz="2400" dirty="0">
                <a:solidFill>
                  <a:srgbClr val="000000"/>
                </a:solidFill>
                <a:latin typeface="Times New Roman" panose="02020603050405020304" pitchFamily="18" charset="0"/>
              </a:rPr>
              <a:t>&gt;0</a:t>
            </a:r>
            <a:r>
              <a:rPr lang="zh-CN" altLang="en-US" sz="2400" dirty="0">
                <a:solidFill>
                  <a:srgbClr val="000000"/>
                </a:solidFill>
                <a:latin typeface="Times New Roman" panose="02020603050405020304" pitchFamily="18" charset="0"/>
              </a:rPr>
              <a:t>时。</a:t>
            </a:r>
            <a:endParaRPr lang="zh-CN" altLang="en-US" sz="2400" dirty="0">
              <a:solidFill>
                <a:srgbClr val="000000"/>
              </a:solidFill>
              <a:latin typeface="Arial" panose="020B0604020202020204" pitchFamily="34" charset="0"/>
            </a:endParaRPr>
          </a:p>
        </p:txBody>
      </p:sp>
      <p:sp>
        <p:nvSpPr>
          <p:cNvPr id="220190" name="Rectangle 30"/>
          <p:cNvSpPr>
            <a:spLocks noChangeArrowheads="1"/>
          </p:cNvSpPr>
          <p:nvPr/>
        </p:nvSpPr>
        <p:spPr bwMode="auto">
          <a:xfrm>
            <a:off x="257175" y="4298950"/>
            <a:ext cx="8685213"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r>
              <a:rPr lang="en-US" altLang="zh-CN" sz="2400">
                <a:solidFill>
                  <a:srgbClr val="000000"/>
                </a:solidFill>
                <a:latin typeface="Times New Roman" panose="02020603050405020304" pitchFamily="18" charset="0"/>
              </a:rPr>
              <a:t>        </a:t>
            </a:r>
            <a:r>
              <a:rPr lang="zh-CN" altLang="en-US" sz="2400">
                <a:solidFill>
                  <a:srgbClr val="000000"/>
                </a:solidFill>
                <a:latin typeface="Times New Roman" panose="02020603050405020304" pitchFamily="18" charset="0"/>
              </a:rPr>
              <a:t>用负梯度向量的值对权向量</a:t>
            </a:r>
            <a:r>
              <a:rPr lang="en-US" altLang="zh-CN" sz="2400" b="1" i="1">
                <a:solidFill>
                  <a:srgbClr val="000000"/>
                </a:solidFill>
                <a:latin typeface="Times New Roman" panose="02020603050405020304" pitchFamily="18" charset="0"/>
              </a:rPr>
              <a:t>W</a:t>
            </a:r>
            <a:r>
              <a:rPr lang="zh-CN" altLang="en-US" sz="2400">
                <a:solidFill>
                  <a:srgbClr val="000000"/>
                </a:solidFill>
                <a:latin typeface="Times New Roman" panose="02020603050405020304" pitchFamily="18" charset="0"/>
              </a:rPr>
              <a:t>进行修正，实现使准则函数达</a:t>
            </a:r>
          </a:p>
          <a:p>
            <a:pPr>
              <a:lnSpc>
                <a:spcPct val="125000"/>
              </a:lnSpc>
            </a:pPr>
            <a:r>
              <a:rPr lang="zh-CN" altLang="en-US" sz="2400">
                <a:solidFill>
                  <a:srgbClr val="000000"/>
                </a:solidFill>
                <a:latin typeface="Times New Roman" panose="02020603050405020304" pitchFamily="18" charset="0"/>
              </a:rPr>
              <a:t>到极小值的目的。 </a:t>
            </a:r>
          </a:p>
        </p:txBody>
      </p:sp>
    </p:spTree>
    <p:extLst>
      <p:ext uri="{BB962C8B-B14F-4D97-AF65-F5344CB8AC3E}">
        <p14:creationId xmlns:p14="http://schemas.microsoft.com/office/powerpoint/2010/main" val="1371831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0180"/>
                                        </p:tgtEl>
                                        <p:attrNameLst>
                                          <p:attrName>style.visibility</p:attrName>
                                        </p:attrNameLst>
                                      </p:cBhvr>
                                      <p:to>
                                        <p:strVal val="visible"/>
                                      </p:to>
                                    </p:set>
                                    <p:animEffect transition="in" filter="fade">
                                      <p:cBhvr>
                                        <p:cTn id="7" dur="500"/>
                                        <p:tgtEl>
                                          <p:spTgt spid="22018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0190"/>
                                        </p:tgtEl>
                                        <p:attrNameLst>
                                          <p:attrName>style.visibility</p:attrName>
                                        </p:attrNameLst>
                                      </p:cBhvr>
                                      <p:to>
                                        <p:strVal val="visible"/>
                                      </p:to>
                                    </p:set>
                                    <p:animEffect transition="in" filter="fade">
                                      <p:cBhvr>
                                        <p:cTn id="10" dur="500"/>
                                        <p:tgtEl>
                                          <p:spTgt spid="22019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0188"/>
                                        </p:tgtEl>
                                        <p:attrNameLst>
                                          <p:attrName>style.visibility</p:attrName>
                                        </p:attrNameLst>
                                      </p:cBhvr>
                                      <p:to>
                                        <p:strVal val="visible"/>
                                      </p:to>
                                    </p:set>
                                    <p:animEffect transition="in" filter="fade">
                                      <p:cBhvr>
                                        <p:cTn id="15" dur="500"/>
                                        <p:tgtEl>
                                          <p:spTgt spid="220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80" grpId="0"/>
      <p:bldP spid="220188" grpId="0"/>
      <p:bldP spid="22019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213" name="Group 29"/>
          <p:cNvGrpSpPr>
            <a:grpSpLocks/>
          </p:cNvGrpSpPr>
          <p:nvPr/>
        </p:nvGrpSpPr>
        <p:grpSpPr bwMode="auto">
          <a:xfrm>
            <a:off x="508000" y="434975"/>
            <a:ext cx="1585913" cy="554038"/>
            <a:chOff x="320" y="211"/>
            <a:chExt cx="999" cy="349"/>
          </a:xfrm>
        </p:grpSpPr>
        <p:sp>
          <p:nvSpPr>
            <p:cNvPr id="221203" name="Rectangle 19"/>
            <p:cNvSpPr>
              <a:spLocks noChangeArrowheads="1"/>
            </p:cNvSpPr>
            <p:nvPr/>
          </p:nvSpPr>
          <p:spPr bwMode="auto">
            <a:xfrm>
              <a:off x="320" y="280"/>
              <a:ext cx="936" cy="280"/>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endParaRPr lang="zh-CN" altLang="en-US" sz="2400">
                <a:solidFill>
                  <a:srgbClr val="000000"/>
                </a:solidFill>
                <a:latin typeface="Times New Roman" panose="02020603050405020304" pitchFamily="18" charset="0"/>
              </a:endParaRPr>
            </a:p>
          </p:txBody>
        </p:sp>
        <p:sp>
          <p:nvSpPr>
            <p:cNvPr id="221207" name="Rectangle 23"/>
            <p:cNvSpPr>
              <a:spLocks noChangeArrowheads="1"/>
            </p:cNvSpPr>
            <p:nvPr/>
          </p:nvSpPr>
          <p:spPr bwMode="auto">
            <a:xfrm>
              <a:off x="320" y="211"/>
              <a:ext cx="999"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nSpc>
                  <a:spcPct val="125000"/>
                </a:lnSpc>
              </a:pPr>
              <a:r>
                <a:rPr lang="zh-CN" altLang="en-US" sz="2400" dirty="0">
                  <a:solidFill>
                    <a:srgbClr val="000000"/>
                  </a:solidFill>
                  <a:latin typeface="Times New Roman" panose="02020603050405020304" pitchFamily="18" charset="0"/>
                </a:rPr>
                <a:t>基本思路：</a:t>
              </a:r>
            </a:p>
          </p:txBody>
        </p:sp>
      </p:grpSp>
      <p:sp>
        <p:nvSpPr>
          <p:cNvPr id="221193" name="Rectangle 9"/>
          <p:cNvSpPr>
            <a:spLocks noChangeArrowheads="1"/>
          </p:cNvSpPr>
          <p:nvPr/>
        </p:nvSpPr>
        <p:spPr bwMode="auto">
          <a:xfrm>
            <a:off x="496888" y="1019175"/>
            <a:ext cx="8251576" cy="1052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nSpc>
                <a:spcPct val="130000"/>
              </a:lnSpc>
            </a:pPr>
            <a:r>
              <a:rPr lang="en-US" altLang="zh-CN" sz="2400" dirty="0">
                <a:solidFill>
                  <a:srgbClr val="000000"/>
                </a:solidFill>
                <a:latin typeface="Times New Roman" panose="02020603050405020304" pitchFamily="18" charset="0"/>
              </a:rPr>
              <a:t>   </a:t>
            </a:r>
            <a:r>
              <a:rPr lang="zh-CN" altLang="en-US" sz="2400" dirty="0" smtClean="0">
                <a:solidFill>
                  <a:srgbClr val="000000"/>
                </a:solidFill>
                <a:latin typeface="Times New Roman" panose="02020603050405020304" pitchFamily="18" charset="0"/>
              </a:rPr>
              <a:t>定义</a:t>
            </a:r>
            <a:r>
              <a:rPr lang="zh-CN" altLang="en-US" sz="2400" dirty="0">
                <a:solidFill>
                  <a:srgbClr val="000000"/>
                </a:solidFill>
                <a:latin typeface="Times New Roman" panose="02020603050405020304" pitchFamily="18" charset="0"/>
              </a:rPr>
              <a:t>一个对错误分类敏感的准则函数</a:t>
            </a:r>
            <a:r>
              <a:rPr lang="en-US" altLang="zh-CN" sz="2400" i="1" dirty="0">
                <a:solidFill>
                  <a:srgbClr val="000000"/>
                </a:solidFill>
                <a:latin typeface="Times New Roman" panose="02020603050405020304" pitchFamily="18" charset="0"/>
              </a:rPr>
              <a:t>J</a:t>
            </a:r>
            <a:r>
              <a:rPr lang="en-US" altLang="zh-CN" sz="2400"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W</a:t>
            </a:r>
            <a:r>
              <a:rPr lang="en-US" altLang="zh-CN" sz="2400" dirty="0">
                <a:solidFill>
                  <a:srgbClr val="000000"/>
                </a:solidFill>
                <a:latin typeface="Times New Roman" panose="02020603050405020304" pitchFamily="18" charset="0"/>
              </a:rPr>
              <a:t>, </a:t>
            </a:r>
            <a:r>
              <a:rPr lang="en-US" altLang="zh-CN" sz="2400" b="1" i="1" dirty="0">
                <a:solidFill>
                  <a:srgbClr val="000000"/>
                </a:solidFill>
                <a:latin typeface="Times New Roman" panose="02020603050405020304" pitchFamily="18" charset="0"/>
              </a:rPr>
              <a:t>X</a:t>
            </a:r>
            <a:r>
              <a:rPr lang="en-US" altLang="zh-CN"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，在</a:t>
            </a:r>
            <a:r>
              <a:rPr lang="en-US" altLang="zh-CN" sz="2400" i="1" dirty="0">
                <a:solidFill>
                  <a:srgbClr val="000000"/>
                </a:solidFill>
                <a:latin typeface="Times New Roman" panose="02020603050405020304" pitchFamily="18" charset="0"/>
              </a:rPr>
              <a:t>J</a:t>
            </a:r>
            <a:r>
              <a:rPr lang="zh-CN" altLang="en-US" sz="2400" dirty="0">
                <a:solidFill>
                  <a:srgbClr val="000000"/>
                </a:solidFill>
                <a:latin typeface="Times New Roman" panose="02020603050405020304" pitchFamily="18" charset="0"/>
              </a:rPr>
              <a:t>的</a:t>
            </a:r>
            <a:r>
              <a:rPr lang="zh-CN" altLang="en-US" sz="2400" dirty="0" smtClean="0">
                <a:solidFill>
                  <a:srgbClr val="000000"/>
                </a:solidFill>
                <a:latin typeface="Times New Roman" panose="02020603050405020304" pitchFamily="18" charset="0"/>
              </a:rPr>
              <a:t>梯度方向</a:t>
            </a:r>
            <a:r>
              <a:rPr lang="zh-CN" altLang="en-US" sz="2400" dirty="0">
                <a:solidFill>
                  <a:srgbClr val="000000"/>
                </a:solidFill>
                <a:latin typeface="Times New Roman" panose="02020603050405020304" pitchFamily="18" charset="0"/>
              </a:rPr>
              <a:t>上对权向量</a:t>
            </a:r>
            <a:r>
              <a:rPr lang="zh-CN" altLang="en-US" sz="2400" dirty="0" smtClean="0">
                <a:solidFill>
                  <a:srgbClr val="000000"/>
                </a:solidFill>
                <a:latin typeface="Times New Roman" panose="02020603050405020304" pitchFamily="18" charset="0"/>
              </a:rPr>
              <a:t>进行更新，从</a:t>
            </a:r>
            <a:r>
              <a:rPr lang="en-US" altLang="zh-CN" sz="2400" b="1" i="1" dirty="0" smtClean="0">
                <a:solidFill>
                  <a:srgbClr val="000000"/>
                </a:solidFill>
                <a:latin typeface="Times New Roman" panose="02020603050405020304" pitchFamily="18" charset="0"/>
              </a:rPr>
              <a:t>W</a:t>
            </a:r>
            <a:r>
              <a:rPr lang="en-US" altLang="zh-CN" sz="2400" dirty="0" smtClean="0">
                <a:solidFill>
                  <a:srgbClr val="000000"/>
                </a:solidFill>
                <a:latin typeface="Times New Roman" panose="02020603050405020304" pitchFamily="18" charset="0"/>
              </a:rPr>
              <a:t>(</a:t>
            </a:r>
            <a:r>
              <a:rPr lang="en-US" altLang="zh-CN" sz="2400" i="1" dirty="0" smtClean="0">
                <a:solidFill>
                  <a:srgbClr val="000000"/>
                </a:solidFill>
                <a:latin typeface="Times New Roman" panose="02020603050405020304" pitchFamily="18" charset="0"/>
              </a:rPr>
              <a:t>k</a:t>
            </a:r>
            <a:r>
              <a:rPr lang="en-US" altLang="zh-CN" sz="2400" dirty="0" smtClean="0">
                <a:solidFill>
                  <a:srgbClr val="000000"/>
                </a:solidFill>
                <a:latin typeface="Times New Roman" panose="02020603050405020304" pitchFamily="18" charset="0"/>
              </a:rPr>
              <a:t>)</a:t>
            </a:r>
            <a:r>
              <a:rPr lang="zh-CN" altLang="en-US" sz="2400" dirty="0" smtClean="0">
                <a:solidFill>
                  <a:srgbClr val="000000"/>
                </a:solidFill>
                <a:latin typeface="Times New Roman" panose="02020603050405020304" pitchFamily="18" charset="0"/>
              </a:rPr>
              <a:t>计算</a:t>
            </a:r>
            <a:r>
              <a:rPr lang="en-US" altLang="zh-CN" sz="2400" b="1" i="1" dirty="0" smtClean="0">
                <a:solidFill>
                  <a:srgbClr val="000000"/>
                </a:solidFill>
                <a:latin typeface="Times New Roman" panose="02020603050405020304" pitchFamily="18" charset="0"/>
              </a:rPr>
              <a:t>W</a:t>
            </a:r>
            <a:r>
              <a:rPr lang="en-US" altLang="zh-CN" sz="2400" dirty="0" smtClean="0">
                <a:solidFill>
                  <a:srgbClr val="000000"/>
                </a:solidFill>
                <a:latin typeface="Times New Roman" panose="02020603050405020304" pitchFamily="18" charset="0"/>
              </a:rPr>
              <a:t>(</a:t>
            </a:r>
            <a:r>
              <a:rPr lang="en-US" altLang="zh-CN" sz="2400" i="1" dirty="0" smtClean="0">
                <a:solidFill>
                  <a:srgbClr val="000000"/>
                </a:solidFill>
                <a:latin typeface="Times New Roman" panose="02020603050405020304" pitchFamily="18" charset="0"/>
              </a:rPr>
              <a:t>k</a:t>
            </a:r>
            <a:r>
              <a:rPr lang="en-US" altLang="zh-CN" sz="2400" dirty="0" smtClean="0">
                <a:solidFill>
                  <a:srgbClr val="000000"/>
                </a:solidFill>
                <a:latin typeface="Times New Roman" panose="02020603050405020304" pitchFamily="18" charset="0"/>
              </a:rPr>
              <a:t>+1)</a:t>
            </a:r>
            <a:r>
              <a:rPr lang="zh-CN" altLang="en-US" sz="2400" dirty="0">
                <a:solidFill>
                  <a:srgbClr val="000000"/>
                </a:solidFill>
                <a:latin typeface="Times New Roman" panose="02020603050405020304" pitchFamily="18" charset="0"/>
              </a:rPr>
              <a:t>的递推</a:t>
            </a:r>
            <a:r>
              <a:rPr lang="zh-CN" altLang="en-US" sz="2400" dirty="0" smtClean="0">
                <a:solidFill>
                  <a:srgbClr val="000000"/>
                </a:solidFill>
                <a:latin typeface="Times New Roman" panose="02020603050405020304" pitchFamily="18" charset="0"/>
              </a:rPr>
              <a:t>关系为：</a:t>
            </a:r>
            <a:endParaRPr lang="zh-CN" altLang="en-US" sz="2400" dirty="0">
              <a:solidFill>
                <a:srgbClr val="000000"/>
              </a:solidFill>
              <a:latin typeface="Times New Roman" panose="02020603050405020304" pitchFamily="18" charset="0"/>
            </a:endParaRPr>
          </a:p>
        </p:txBody>
      </p:sp>
      <p:sp>
        <p:nvSpPr>
          <p:cNvPr id="221195" name="Rectangle 11"/>
          <p:cNvSpPr>
            <a:spLocks noChangeArrowheads="1"/>
          </p:cNvSpPr>
          <p:nvPr/>
        </p:nvSpPr>
        <p:spPr bwMode="auto">
          <a:xfrm>
            <a:off x="485829" y="3573347"/>
            <a:ext cx="4878259" cy="506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r>
              <a:rPr lang="zh-CN" altLang="en-US" sz="2400" dirty="0">
                <a:solidFill>
                  <a:srgbClr val="000000"/>
                </a:solidFill>
                <a:latin typeface="Times New Roman" panose="02020603050405020304" pitchFamily="18" charset="0"/>
              </a:rPr>
              <a:t>其中</a:t>
            </a:r>
            <a:r>
              <a:rPr lang="en-US" altLang="zh-CN" sz="2400" i="1" dirty="0">
                <a:solidFill>
                  <a:srgbClr val="000000"/>
                </a:solidFill>
                <a:latin typeface="Times New Roman" panose="02020603050405020304" pitchFamily="18" charset="0"/>
              </a:rPr>
              <a:t>c</a:t>
            </a:r>
            <a:r>
              <a:rPr lang="zh-CN" altLang="en-US" sz="2400" dirty="0" smtClean="0">
                <a:solidFill>
                  <a:srgbClr val="000000"/>
                </a:solidFill>
                <a:latin typeface="Times New Roman" panose="02020603050405020304" pitchFamily="18" charset="0"/>
              </a:rPr>
              <a:t>是固定的、正</a:t>
            </a:r>
            <a:r>
              <a:rPr lang="zh-CN" altLang="en-US" sz="2400" dirty="0">
                <a:solidFill>
                  <a:srgbClr val="000000"/>
                </a:solidFill>
                <a:latin typeface="Times New Roman" panose="02020603050405020304" pitchFamily="18" charset="0"/>
              </a:rPr>
              <a:t>的比例因子。	 </a:t>
            </a:r>
          </a:p>
        </p:txBody>
      </p:sp>
      <p:grpSp>
        <p:nvGrpSpPr>
          <p:cNvPr id="221214" name="Group 30"/>
          <p:cNvGrpSpPr>
            <a:grpSpLocks/>
          </p:cNvGrpSpPr>
          <p:nvPr/>
        </p:nvGrpSpPr>
        <p:grpSpPr bwMode="auto">
          <a:xfrm>
            <a:off x="620713" y="4294188"/>
            <a:ext cx="2798763" cy="495300"/>
            <a:chOff x="366" y="2080"/>
            <a:chExt cx="1763" cy="312"/>
          </a:xfrm>
        </p:grpSpPr>
        <p:sp>
          <p:nvSpPr>
            <p:cNvPr id="221212" name="Rectangle 28"/>
            <p:cNvSpPr>
              <a:spLocks noChangeArrowheads="1"/>
            </p:cNvSpPr>
            <p:nvPr/>
          </p:nvSpPr>
          <p:spPr bwMode="auto">
            <a:xfrm>
              <a:off x="376" y="2096"/>
              <a:ext cx="1520" cy="296"/>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endParaRPr lang="zh-CN" altLang="en-US" sz="2400">
                <a:solidFill>
                  <a:srgbClr val="000000"/>
                </a:solidFill>
                <a:latin typeface="Times New Roman" panose="02020603050405020304" pitchFamily="18" charset="0"/>
              </a:endParaRPr>
            </a:p>
          </p:txBody>
        </p:sp>
        <p:sp>
          <p:nvSpPr>
            <p:cNvPr id="221197" name="Rectangle 13"/>
            <p:cNvSpPr>
              <a:spLocks noChangeArrowheads="1"/>
            </p:cNvSpPr>
            <p:nvPr/>
          </p:nvSpPr>
          <p:spPr bwMode="auto">
            <a:xfrm>
              <a:off x="366" y="2080"/>
              <a:ext cx="1763" cy="288"/>
            </a:xfrm>
            <a:prstGeom prst="rect">
              <a:avLst/>
            </a:prstGeom>
            <a:noFill/>
            <a:ln>
              <a:noFill/>
            </a:ln>
            <a:effectLst/>
            <a:extLst>
              <a:ext uri="{909E8E84-426E-40DD-AFC4-6F175D3DCCD1}">
                <a14:hiddenFill xmlns:a14="http://schemas.microsoft.com/office/drawing/2010/main">
                  <a:solidFill>
                    <a:srgbClr val="FFD7A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zh-CN" altLang="en-US" sz="2400" dirty="0">
                  <a:solidFill>
                    <a:srgbClr val="000000"/>
                  </a:solidFill>
                  <a:latin typeface="Times New Roman" panose="02020603050405020304" pitchFamily="18" charset="0"/>
                </a:rPr>
                <a:t>梯度法求解步骤：</a:t>
              </a:r>
            </a:p>
          </p:txBody>
        </p:sp>
      </p:grpSp>
      <p:graphicFrame>
        <p:nvGraphicFramePr>
          <p:cNvPr id="221216" name="Object 32"/>
          <p:cNvGraphicFramePr>
            <a:graphicFrameLocks noChangeAspect="1"/>
          </p:cNvGraphicFramePr>
          <p:nvPr/>
        </p:nvGraphicFramePr>
        <p:xfrm>
          <a:off x="2093913" y="2206625"/>
          <a:ext cx="4976812" cy="431800"/>
        </p:xfrm>
        <a:graphic>
          <a:graphicData uri="http://schemas.openxmlformats.org/presentationml/2006/ole">
            <mc:AlternateContent xmlns:mc="http://schemas.openxmlformats.org/markup-compatibility/2006">
              <mc:Choice xmlns:v="urn:schemas-microsoft-com:vml" Requires="v">
                <p:oleObj spid="_x0000_s130214" name="公式" r:id="rId3" imgW="2489040" imgH="215640" progId="Equation.3">
                  <p:embed/>
                </p:oleObj>
              </mc:Choice>
              <mc:Fallback>
                <p:oleObj name="公式" r:id="rId3" imgW="248904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3913" y="2206625"/>
                        <a:ext cx="4976812"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1219" name="Rectangle 35"/>
          <p:cNvSpPr>
            <a:spLocks noChangeArrowheads="1"/>
          </p:cNvSpPr>
          <p:nvPr/>
        </p:nvSpPr>
        <p:spPr bwMode="auto">
          <a:xfrm>
            <a:off x="0" y="3524250"/>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endParaRPr lang="zh-CN" altLang="en-US" sz="2400">
              <a:solidFill>
                <a:srgbClr val="000000"/>
              </a:solidFill>
              <a:latin typeface="Times New Roman" panose="02020603050405020304" pitchFamily="18" charset="0"/>
            </a:endParaRPr>
          </a:p>
        </p:txBody>
      </p:sp>
      <p:graphicFrame>
        <p:nvGraphicFramePr>
          <p:cNvPr id="221218" name="Object 34"/>
          <p:cNvGraphicFramePr>
            <a:graphicFrameLocks noChangeAspect="1"/>
          </p:cNvGraphicFramePr>
          <p:nvPr/>
        </p:nvGraphicFramePr>
        <p:xfrm>
          <a:off x="2063750" y="2755900"/>
          <a:ext cx="4672013" cy="914400"/>
        </p:xfrm>
        <a:graphic>
          <a:graphicData uri="http://schemas.openxmlformats.org/presentationml/2006/ole">
            <mc:AlternateContent xmlns:mc="http://schemas.openxmlformats.org/markup-compatibility/2006">
              <mc:Choice xmlns:v="urn:schemas-microsoft-com:vml" Requires="v">
                <p:oleObj spid="_x0000_s130215" name="公式" r:id="rId5" imgW="2336760" imgH="457200" progId="Equation.3">
                  <p:embed/>
                </p:oleObj>
              </mc:Choice>
              <mc:Fallback>
                <p:oleObj name="公式" r:id="rId5" imgW="233676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3750" y="2755900"/>
                        <a:ext cx="4672013"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1222" name="Rectangle 38"/>
          <p:cNvSpPr>
            <a:spLocks noChangeArrowheads="1"/>
          </p:cNvSpPr>
          <p:nvPr/>
        </p:nvSpPr>
        <p:spPr bwMode="auto">
          <a:xfrm>
            <a:off x="361950" y="5002213"/>
            <a:ext cx="878205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zh-CN" altLang="en-US" sz="2400" dirty="0">
                <a:solidFill>
                  <a:srgbClr val="000000"/>
                </a:solidFill>
                <a:latin typeface="Times New Roman" panose="02020603050405020304" pitchFamily="18" charset="0"/>
              </a:rPr>
              <a:t>（</a:t>
            </a:r>
            <a:r>
              <a:rPr lang="en-US" altLang="zh-CN" sz="2400" dirty="0">
                <a:solidFill>
                  <a:srgbClr val="000000"/>
                </a:solidFill>
                <a:latin typeface="Times New Roman" panose="02020603050405020304" pitchFamily="18" charset="0"/>
              </a:rPr>
              <a:t>1</a:t>
            </a:r>
            <a:r>
              <a:rPr lang="zh-CN" altLang="en-US" sz="2400" dirty="0">
                <a:solidFill>
                  <a:srgbClr val="000000"/>
                </a:solidFill>
                <a:latin typeface="Times New Roman" panose="02020603050405020304" pitchFamily="18" charset="0"/>
                <a:cs typeface="Times New Roman" panose="02020603050405020304" pitchFamily="18" charset="0"/>
              </a:rPr>
              <a:t>）将</a:t>
            </a:r>
            <a:r>
              <a:rPr lang="zh-CN" altLang="en-US" sz="2400" dirty="0">
                <a:solidFill>
                  <a:srgbClr val="000000"/>
                </a:solidFill>
                <a:latin typeface="Times New Roman" panose="02020603050405020304" pitchFamily="18" charset="0"/>
              </a:rPr>
              <a:t>样本写成规范化增广向量形式，选择准则函数，设置初始权向量</a:t>
            </a:r>
            <a:r>
              <a:rPr lang="en-US" altLang="zh-CN" sz="2400" b="1" i="1" dirty="0">
                <a:solidFill>
                  <a:srgbClr val="000000"/>
                </a:solidFill>
                <a:latin typeface="Times New Roman" panose="02020603050405020304" pitchFamily="18" charset="0"/>
              </a:rPr>
              <a:t>W</a:t>
            </a:r>
            <a:r>
              <a:rPr lang="en-US" altLang="zh-CN" sz="2400" dirty="0">
                <a:solidFill>
                  <a:srgbClr val="000000"/>
                </a:solidFill>
                <a:latin typeface="Times New Roman" panose="02020603050405020304" pitchFamily="18" charset="0"/>
              </a:rPr>
              <a:t>(1)</a:t>
            </a:r>
            <a:r>
              <a:rPr lang="zh-CN" altLang="en-US" sz="2400" dirty="0">
                <a:solidFill>
                  <a:srgbClr val="000000"/>
                </a:solidFill>
                <a:latin typeface="Times New Roman" panose="02020603050405020304" pitchFamily="18" charset="0"/>
              </a:rPr>
              <a:t>，括号内为迭代次数</a:t>
            </a:r>
            <a:r>
              <a:rPr lang="en-US" altLang="zh-CN" sz="2400" i="1" dirty="0">
                <a:solidFill>
                  <a:srgbClr val="000000"/>
                </a:solidFill>
                <a:latin typeface="Times New Roman" panose="02020603050405020304" pitchFamily="18" charset="0"/>
              </a:rPr>
              <a:t>k</a:t>
            </a:r>
            <a:r>
              <a:rPr lang="en-US" altLang="zh-CN" sz="2400" dirty="0">
                <a:solidFill>
                  <a:srgbClr val="000000"/>
                </a:solidFill>
                <a:latin typeface="Times New Roman" panose="02020603050405020304" pitchFamily="18" charset="0"/>
              </a:rPr>
              <a:t>=1</a:t>
            </a:r>
            <a:r>
              <a:rPr lang="zh-CN" altLang="en-US" sz="2400" dirty="0">
                <a:solidFill>
                  <a:srgbClr val="000000"/>
                </a:solidFill>
                <a:latin typeface="Times New Roman" panose="02020603050405020304" pitchFamily="18" charset="0"/>
              </a:rPr>
              <a:t>。  </a:t>
            </a:r>
          </a:p>
        </p:txBody>
      </p:sp>
    </p:spTree>
    <p:extLst>
      <p:ext uri="{BB962C8B-B14F-4D97-AF65-F5344CB8AC3E}">
        <p14:creationId xmlns:p14="http://schemas.microsoft.com/office/powerpoint/2010/main" val="2587417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21214"/>
                                        </p:tgtEl>
                                        <p:attrNameLst>
                                          <p:attrName>style.visibility</p:attrName>
                                        </p:attrNameLst>
                                      </p:cBhvr>
                                      <p:to>
                                        <p:strVal val="visible"/>
                                      </p:to>
                                    </p:set>
                                    <p:animEffect transition="in" filter="fade">
                                      <p:cBhvr>
                                        <p:cTn id="7" dur="500"/>
                                        <p:tgtEl>
                                          <p:spTgt spid="2212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1222"/>
                                        </p:tgtEl>
                                        <p:attrNameLst>
                                          <p:attrName>style.visibility</p:attrName>
                                        </p:attrNameLst>
                                      </p:cBhvr>
                                      <p:to>
                                        <p:strVal val="visible"/>
                                      </p:to>
                                    </p:set>
                                    <p:animEffect transition="in" filter="fade">
                                      <p:cBhvr>
                                        <p:cTn id="10" dur="500"/>
                                        <p:tgtEl>
                                          <p:spTgt spid="221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2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16" name="Rectangle 12"/>
          <p:cNvSpPr>
            <a:spLocks noChangeArrowheads="1"/>
          </p:cNvSpPr>
          <p:nvPr/>
        </p:nvSpPr>
        <p:spPr bwMode="auto">
          <a:xfrm>
            <a:off x="-1055688" y="2322513"/>
            <a:ext cx="4252913"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5000"/>
              </a:lnSpc>
            </a:pPr>
            <a:r>
              <a:rPr lang="zh-CN" altLang="en-US" sz="2400">
                <a:solidFill>
                  <a:srgbClr val="000000"/>
                </a:solidFill>
                <a:latin typeface="Times New Roman" panose="02020603050405020304" pitchFamily="18" charset="0"/>
              </a:rPr>
              <a:t>权向量修正为：</a:t>
            </a:r>
          </a:p>
        </p:txBody>
      </p:sp>
      <p:graphicFrame>
        <p:nvGraphicFramePr>
          <p:cNvPr id="251918" name="Object 14"/>
          <p:cNvGraphicFramePr>
            <a:graphicFrameLocks noChangeAspect="1"/>
          </p:cNvGraphicFramePr>
          <p:nvPr/>
        </p:nvGraphicFramePr>
        <p:xfrm>
          <a:off x="2416175" y="1641475"/>
          <a:ext cx="3949700" cy="914400"/>
        </p:xfrm>
        <a:graphic>
          <a:graphicData uri="http://schemas.openxmlformats.org/presentationml/2006/ole">
            <mc:AlternateContent xmlns:mc="http://schemas.openxmlformats.org/markup-compatibility/2006">
              <mc:Choice xmlns:v="urn:schemas-microsoft-com:vml" Requires="v">
                <p:oleObj spid="_x0000_s131402" name="公式" r:id="rId3" imgW="1625400" imgH="457200" progId="Equation.3">
                  <p:embed/>
                </p:oleObj>
              </mc:Choice>
              <mc:Fallback>
                <p:oleObj name="公式" r:id="rId3" imgW="16254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175" y="1641475"/>
                        <a:ext cx="39497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1920" name="Object 16"/>
          <p:cNvGraphicFramePr>
            <a:graphicFrameLocks noChangeAspect="1"/>
          </p:cNvGraphicFramePr>
          <p:nvPr/>
        </p:nvGraphicFramePr>
        <p:xfrm>
          <a:off x="2365375" y="3124200"/>
          <a:ext cx="3387725" cy="431800"/>
        </p:xfrm>
        <a:graphic>
          <a:graphicData uri="http://schemas.openxmlformats.org/presentationml/2006/ole">
            <mc:AlternateContent xmlns:mc="http://schemas.openxmlformats.org/markup-compatibility/2006">
              <mc:Choice xmlns:v="urn:schemas-microsoft-com:vml" Requires="v">
                <p:oleObj spid="_x0000_s131403" name="公式" r:id="rId5" imgW="1612800" imgH="215640" progId="Equation.3">
                  <p:embed/>
                </p:oleObj>
              </mc:Choice>
              <mc:Fallback>
                <p:oleObj name="公式" r:id="rId5" imgW="161280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5375" y="3124200"/>
                        <a:ext cx="3387725"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1922" name="Rectangle 18"/>
          <p:cNvSpPr>
            <a:spLocks noChangeArrowheads="1"/>
          </p:cNvSpPr>
          <p:nvPr/>
        </p:nvSpPr>
        <p:spPr bwMode="auto">
          <a:xfrm>
            <a:off x="376238" y="3629025"/>
            <a:ext cx="8558212"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zh-CN" altLang="en-US" sz="2400">
                <a:solidFill>
                  <a:srgbClr val="000000"/>
                </a:solidFill>
                <a:latin typeface="Times New Roman" panose="02020603050405020304" pitchFamily="18" charset="0"/>
              </a:rPr>
              <a:t>迭代次数</a:t>
            </a:r>
            <a:r>
              <a:rPr lang="en-US" altLang="zh-CN" sz="2400" i="1">
                <a:solidFill>
                  <a:srgbClr val="000000"/>
                </a:solidFill>
                <a:latin typeface="Times New Roman" panose="02020603050405020304" pitchFamily="18" charset="0"/>
              </a:rPr>
              <a:t>k</a:t>
            </a:r>
            <a:r>
              <a:rPr lang="zh-CN" altLang="en-US" sz="2400">
                <a:solidFill>
                  <a:srgbClr val="000000"/>
                </a:solidFill>
                <a:latin typeface="Times New Roman" panose="02020603050405020304" pitchFamily="18" charset="0"/>
              </a:rPr>
              <a:t>加</a:t>
            </a:r>
            <a:r>
              <a:rPr lang="en-US" altLang="zh-CN" sz="2400">
                <a:solidFill>
                  <a:srgbClr val="000000"/>
                </a:solidFill>
                <a:latin typeface="Times New Roman" panose="02020603050405020304" pitchFamily="18" charset="0"/>
              </a:rPr>
              <a:t>1</a:t>
            </a:r>
            <a:r>
              <a:rPr lang="zh-CN" altLang="en-US" sz="2400">
                <a:solidFill>
                  <a:srgbClr val="000000"/>
                </a:solidFill>
                <a:latin typeface="Times New Roman" panose="02020603050405020304" pitchFamily="18" charset="0"/>
              </a:rPr>
              <a:t>，输入下一个训练样本，计算新的权向量，直至对全部训练样本完成一轮迭代。 </a:t>
            </a:r>
          </a:p>
        </p:txBody>
      </p:sp>
      <p:grpSp>
        <p:nvGrpSpPr>
          <p:cNvPr id="251932" name="Group 28"/>
          <p:cNvGrpSpPr>
            <a:grpSpLocks/>
          </p:cNvGrpSpPr>
          <p:nvPr/>
        </p:nvGrpSpPr>
        <p:grpSpPr bwMode="auto">
          <a:xfrm>
            <a:off x="171450" y="4976813"/>
            <a:ext cx="8763000" cy="1016000"/>
            <a:chOff x="54" y="2973"/>
            <a:chExt cx="5706" cy="640"/>
          </a:xfrm>
        </p:grpSpPr>
        <p:sp>
          <p:nvSpPr>
            <p:cNvPr id="251925" name="Rectangle 21"/>
            <p:cNvSpPr>
              <a:spLocks noChangeArrowheads="1"/>
            </p:cNvSpPr>
            <p:nvPr/>
          </p:nvSpPr>
          <p:spPr bwMode="auto">
            <a:xfrm>
              <a:off x="54" y="2973"/>
              <a:ext cx="5706" cy="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zh-CN" altLang="en-US" sz="2400" dirty="0">
                  <a:solidFill>
                    <a:srgbClr val="000000"/>
                  </a:solidFill>
                  <a:latin typeface="Times New Roman" panose="02020603050405020304" pitchFamily="18" charset="0"/>
                </a:rPr>
                <a:t>（</a:t>
              </a:r>
              <a:r>
                <a:rPr lang="en-US" altLang="zh-CN" sz="2400" dirty="0">
                  <a:solidFill>
                    <a:srgbClr val="000000"/>
                  </a:solidFill>
                  <a:latin typeface="Times New Roman" panose="02020603050405020304" pitchFamily="18" charset="0"/>
                </a:rPr>
                <a:t>3</a:t>
              </a:r>
              <a:r>
                <a:rPr lang="zh-CN" altLang="en-US" sz="2400" dirty="0">
                  <a:solidFill>
                    <a:srgbClr val="000000"/>
                  </a:solidFill>
                  <a:latin typeface="Times New Roman" panose="02020603050405020304" pitchFamily="18" charset="0"/>
                </a:rPr>
                <a:t>）</a:t>
              </a:r>
              <a:r>
                <a:rPr lang="zh-CN" altLang="en-US" sz="2400" dirty="0" smtClean="0">
                  <a:solidFill>
                    <a:srgbClr val="000000"/>
                  </a:solidFill>
                  <a:latin typeface="Times New Roman" panose="02020603050405020304" pitchFamily="18" charset="0"/>
                </a:rPr>
                <a:t>在每一</a:t>
              </a:r>
              <a:r>
                <a:rPr lang="zh-CN" altLang="en-US" sz="2400" dirty="0">
                  <a:solidFill>
                    <a:srgbClr val="000000"/>
                  </a:solidFill>
                  <a:latin typeface="Times New Roman" panose="02020603050405020304" pitchFamily="18" charset="0"/>
                </a:rPr>
                <a:t>轮迭代中，如果有一个样本使              ，</a:t>
              </a:r>
              <a:r>
                <a:rPr lang="zh-CN" altLang="en-US" sz="2400" dirty="0" smtClean="0">
                  <a:solidFill>
                    <a:srgbClr val="000000"/>
                  </a:solidFill>
                  <a:latin typeface="Times New Roman" panose="02020603050405020304" pitchFamily="18" charset="0"/>
                </a:rPr>
                <a:t>回到</a:t>
              </a:r>
              <a:r>
                <a:rPr lang="zh-CN" altLang="en-US" sz="2400" dirty="0">
                  <a:solidFill>
                    <a:srgbClr val="000000"/>
                  </a:solidFill>
                  <a:latin typeface="Times New Roman" panose="02020603050405020304" pitchFamily="18" charset="0"/>
                </a:rPr>
                <a:t>（</a:t>
              </a:r>
              <a:r>
                <a:rPr lang="en-US" altLang="zh-CN" sz="2400" dirty="0" smtClean="0">
                  <a:solidFill>
                    <a:srgbClr val="000000"/>
                  </a:solidFill>
                  <a:latin typeface="Times New Roman" panose="02020603050405020304" pitchFamily="18" charset="0"/>
                </a:rPr>
                <a:t>2</a:t>
              </a:r>
              <a:r>
                <a:rPr lang="zh-CN" altLang="en-US" sz="2400" dirty="0" smtClean="0">
                  <a:solidFill>
                    <a:srgbClr val="000000"/>
                  </a:solidFill>
                  <a:latin typeface="Times New Roman" panose="02020603050405020304" pitchFamily="18" charset="0"/>
                </a:rPr>
                <a:t>）进行下一</a:t>
              </a:r>
              <a:r>
                <a:rPr lang="zh-CN" altLang="en-US" sz="2400" dirty="0">
                  <a:solidFill>
                    <a:srgbClr val="000000"/>
                  </a:solidFill>
                  <a:latin typeface="Times New Roman" panose="02020603050405020304" pitchFamily="18" charset="0"/>
                </a:rPr>
                <a:t>轮迭代。否则</a:t>
              </a:r>
              <a:r>
                <a:rPr lang="zh-CN" altLang="en-US" sz="2400" dirty="0" smtClean="0">
                  <a:solidFill>
                    <a:srgbClr val="000000"/>
                  </a:solidFill>
                  <a:latin typeface="Times New Roman" panose="02020603050405020304" pitchFamily="18" charset="0"/>
                </a:rPr>
                <a:t>，</a:t>
              </a:r>
              <a:r>
                <a:rPr lang="en-US" altLang="zh-CN" sz="2400" b="1" i="1" dirty="0" smtClean="0">
                  <a:solidFill>
                    <a:srgbClr val="000000"/>
                  </a:solidFill>
                  <a:latin typeface="Times New Roman" panose="02020603050405020304" pitchFamily="18" charset="0"/>
                </a:rPr>
                <a:t>W</a:t>
              </a:r>
              <a:r>
                <a:rPr lang="zh-CN" altLang="en-US" sz="2400" dirty="0">
                  <a:solidFill>
                    <a:srgbClr val="000000"/>
                  </a:solidFill>
                  <a:latin typeface="Times New Roman" panose="02020603050405020304" pitchFamily="18" charset="0"/>
                </a:rPr>
                <a:t>不再变化，算法收敛。</a:t>
              </a:r>
            </a:p>
          </p:txBody>
        </p:sp>
        <p:graphicFrame>
          <p:nvGraphicFramePr>
            <p:cNvPr id="251924" name="Object 20"/>
            <p:cNvGraphicFramePr>
              <a:graphicFrameLocks noChangeAspect="1"/>
            </p:cNvGraphicFramePr>
            <p:nvPr>
              <p:extLst>
                <p:ext uri="{D42A27DB-BD31-4B8C-83A1-F6EECF244321}">
                  <p14:modId xmlns:p14="http://schemas.microsoft.com/office/powerpoint/2010/main" val="2053629846"/>
                </p:ext>
              </p:extLst>
            </p:nvPr>
          </p:nvGraphicFramePr>
          <p:xfrm>
            <a:off x="3761" y="3050"/>
            <a:ext cx="652" cy="243"/>
          </p:xfrm>
          <a:graphic>
            <a:graphicData uri="http://schemas.openxmlformats.org/presentationml/2006/ole">
              <mc:AlternateContent xmlns:mc="http://schemas.openxmlformats.org/markup-compatibility/2006">
                <mc:Choice xmlns:v="urn:schemas-microsoft-com:vml" Requires="v">
                  <p:oleObj spid="_x0000_s131404" name="公式" r:id="rId7" imgW="482181" imgH="177646" progId="Equation.3">
                    <p:embed/>
                  </p:oleObj>
                </mc:Choice>
                <mc:Fallback>
                  <p:oleObj name="公式" r:id="rId7" imgW="482181" imgH="1776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61" y="3050"/>
                          <a:ext cx="652"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51933" name="Group 29"/>
          <p:cNvGrpSpPr>
            <a:grpSpLocks/>
          </p:cNvGrpSpPr>
          <p:nvPr/>
        </p:nvGrpSpPr>
        <p:grpSpPr bwMode="auto">
          <a:xfrm>
            <a:off x="228600" y="469900"/>
            <a:ext cx="8555038" cy="1006475"/>
            <a:chOff x="234" y="395"/>
            <a:chExt cx="5389" cy="634"/>
          </a:xfrm>
        </p:grpSpPr>
        <p:sp>
          <p:nvSpPr>
            <p:cNvPr id="251930" name="Rectangle 26"/>
            <p:cNvSpPr>
              <a:spLocks noChangeArrowheads="1"/>
            </p:cNvSpPr>
            <p:nvPr/>
          </p:nvSpPr>
          <p:spPr bwMode="auto">
            <a:xfrm>
              <a:off x="234" y="395"/>
              <a:ext cx="5389"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r>
                <a:rPr lang="zh-CN" altLang="en-US" sz="2400">
                  <a:solidFill>
                    <a:srgbClr val="000000"/>
                  </a:solidFill>
                  <a:latin typeface="Times New Roman" panose="02020603050405020304" pitchFamily="18" charset="0"/>
                </a:rPr>
                <a:t>（</a:t>
              </a:r>
              <a:r>
                <a:rPr lang="en-US" altLang="zh-CN" sz="2400">
                  <a:solidFill>
                    <a:srgbClr val="000000"/>
                  </a:solidFill>
                  <a:latin typeface="Times New Roman" panose="02020603050405020304" pitchFamily="18" charset="0"/>
                </a:rPr>
                <a:t>2</a:t>
              </a:r>
              <a:r>
                <a:rPr lang="zh-CN" altLang="en-US" sz="2400">
                  <a:solidFill>
                    <a:srgbClr val="000000"/>
                  </a:solidFill>
                  <a:latin typeface="Times New Roman" panose="02020603050405020304" pitchFamily="18" charset="0"/>
                </a:rPr>
                <a:t>）依次输入训练样本</a:t>
              </a:r>
              <a:r>
                <a:rPr lang="en-US" altLang="zh-CN" sz="2400" b="1" i="1">
                  <a:solidFill>
                    <a:srgbClr val="000000"/>
                  </a:solidFill>
                  <a:latin typeface="Times New Roman" panose="02020603050405020304" pitchFamily="18" charset="0"/>
                </a:rPr>
                <a:t>X</a:t>
              </a:r>
              <a:r>
                <a:rPr lang="zh-CN" altLang="en-US" sz="2400">
                  <a:solidFill>
                    <a:srgbClr val="000000"/>
                  </a:solidFill>
                  <a:latin typeface="Times New Roman" panose="02020603050405020304" pitchFamily="18" charset="0"/>
                </a:rPr>
                <a:t>。设第</a:t>
              </a:r>
              <a:r>
                <a:rPr lang="en-US" altLang="zh-CN" sz="2400" i="1">
                  <a:solidFill>
                    <a:srgbClr val="000000"/>
                  </a:solidFill>
                  <a:latin typeface="Times New Roman" panose="02020603050405020304" pitchFamily="18" charset="0"/>
                </a:rPr>
                <a:t>k</a:t>
              </a:r>
              <a:r>
                <a:rPr lang="zh-CN" altLang="en-US" sz="2400">
                  <a:solidFill>
                    <a:srgbClr val="000000"/>
                  </a:solidFill>
                  <a:latin typeface="Times New Roman" panose="02020603050405020304" pitchFamily="18" charset="0"/>
                </a:rPr>
                <a:t>次迭代时输入样本为</a:t>
              </a:r>
              <a:r>
                <a:rPr lang="en-US" altLang="zh-CN" sz="2400" b="1" i="1">
                  <a:solidFill>
                    <a:srgbClr val="000000"/>
                  </a:solidFill>
                  <a:latin typeface="Times New Roman" panose="02020603050405020304" pitchFamily="18" charset="0"/>
                </a:rPr>
                <a:t>X</a:t>
              </a:r>
              <a:r>
                <a:rPr lang="en-US" altLang="zh-CN" sz="2400" i="1" baseline="-25000">
                  <a:solidFill>
                    <a:srgbClr val="000000"/>
                  </a:solidFill>
                  <a:latin typeface="Times New Roman" panose="02020603050405020304" pitchFamily="18" charset="0"/>
                </a:rPr>
                <a:t>i</a:t>
              </a:r>
              <a:r>
                <a:rPr lang="zh-CN" altLang="en-US" sz="2400">
                  <a:solidFill>
                    <a:srgbClr val="000000"/>
                  </a:solidFill>
                  <a:latin typeface="Times New Roman" panose="02020603050405020304" pitchFamily="18" charset="0"/>
                </a:rPr>
                <a:t>，此时</a:t>
              </a:r>
            </a:p>
            <a:p>
              <a:pPr>
                <a:lnSpc>
                  <a:spcPct val="125000"/>
                </a:lnSpc>
              </a:pPr>
              <a:r>
                <a:rPr lang="zh-CN" altLang="en-US" sz="2400">
                  <a:solidFill>
                    <a:srgbClr val="000000"/>
                  </a:solidFill>
                  <a:latin typeface="Times New Roman" panose="02020603050405020304" pitchFamily="18" charset="0"/>
                </a:rPr>
                <a:t>          已有权向量</a:t>
              </a:r>
              <a:r>
                <a:rPr lang="en-US" altLang="zh-CN" sz="2400" b="1" i="1">
                  <a:solidFill>
                    <a:srgbClr val="000000"/>
                  </a:solidFill>
                  <a:latin typeface="Times New Roman" panose="02020603050405020304" pitchFamily="18" charset="0"/>
                </a:rPr>
                <a:t>W</a:t>
              </a:r>
              <a:r>
                <a:rPr lang="en-US" altLang="zh-CN" sz="2400">
                  <a:solidFill>
                    <a:srgbClr val="000000"/>
                  </a:solidFill>
                  <a:latin typeface="Times New Roman" panose="02020603050405020304" pitchFamily="18" charset="0"/>
                </a:rPr>
                <a:t>(</a:t>
              </a:r>
              <a:r>
                <a:rPr lang="en-US" altLang="zh-CN" sz="2400" i="1">
                  <a:solidFill>
                    <a:srgbClr val="000000"/>
                  </a:solidFill>
                  <a:latin typeface="Times New Roman" panose="02020603050405020304" pitchFamily="18" charset="0"/>
                </a:rPr>
                <a:t>k</a:t>
              </a:r>
              <a:r>
                <a:rPr lang="en-US" altLang="zh-CN" sz="2400">
                  <a:solidFill>
                    <a:srgbClr val="000000"/>
                  </a:solidFill>
                  <a:latin typeface="Times New Roman" panose="02020603050405020304" pitchFamily="18" charset="0"/>
                </a:rPr>
                <a:t>)</a:t>
              </a:r>
              <a:r>
                <a:rPr lang="zh-CN" altLang="en-US" sz="2400">
                  <a:solidFill>
                    <a:srgbClr val="000000"/>
                  </a:solidFill>
                  <a:latin typeface="Times New Roman" panose="02020603050405020304" pitchFamily="18" charset="0"/>
                </a:rPr>
                <a:t>，求          ：</a:t>
              </a:r>
            </a:p>
          </p:txBody>
        </p:sp>
        <p:graphicFrame>
          <p:nvGraphicFramePr>
            <p:cNvPr id="251931" name="Object 27"/>
            <p:cNvGraphicFramePr>
              <a:graphicFrameLocks noChangeAspect="1"/>
            </p:cNvGraphicFramePr>
            <p:nvPr/>
          </p:nvGraphicFramePr>
          <p:xfrm>
            <a:off x="2482" y="774"/>
            <a:ext cx="462" cy="250"/>
          </p:xfrm>
          <a:graphic>
            <a:graphicData uri="http://schemas.openxmlformats.org/presentationml/2006/ole">
              <mc:AlternateContent xmlns:mc="http://schemas.openxmlformats.org/markup-compatibility/2006">
                <mc:Choice xmlns:v="urn:schemas-microsoft-com:vml" Requires="v">
                  <p:oleObj spid="_x0000_s131405" name="公式" r:id="rId9" imgW="431613" imgH="203112" progId="Equation.3">
                    <p:embed/>
                  </p:oleObj>
                </mc:Choice>
                <mc:Fallback>
                  <p:oleObj name="公式" r:id="rId9" imgW="431613" imgH="20311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2" y="774"/>
                          <a:ext cx="462" cy="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292474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51932"/>
                                        </p:tgtEl>
                                        <p:attrNameLst>
                                          <p:attrName>style.visibility</p:attrName>
                                        </p:attrNameLst>
                                      </p:cBhvr>
                                      <p:to>
                                        <p:strVal val="visible"/>
                                      </p:to>
                                    </p:set>
                                    <p:animEffect transition="in" filter="fade">
                                      <p:cBhvr>
                                        <p:cTn id="7" dur="500"/>
                                        <p:tgtEl>
                                          <p:spTgt spid="251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2933" name="Rectangle 5"/>
          <p:cNvSpPr>
            <a:spLocks noChangeArrowheads="1"/>
          </p:cNvSpPr>
          <p:nvPr/>
        </p:nvSpPr>
        <p:spPr bwMode="auto">
          <a:xfrm>
            <a:off x="107504" y="354013"/>
            <a:ext cx="8791575"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t" anchorCtr="0">
            <a:spAutoFit/>
          </a:bodyPr>
          <a:lstStyle/>
          <a:p>
            <a:pPr>
              <a:lnSpc>
                <a:spcPct val="125000"/>
              </a:lnSpc>
            </a:pPr>
            <a:r>
              <a:rPr lang="zh-CN" altLang="en-US" sz="2400" b="1" dirty="0" smtClean="0">
                <a:solidFill>
                  <a:srgbClr val="0070C0"/>
                </a:solidFill>
                <a:latin typeface="Times New Roman" panose="02020603050405020304" pitchFamily="18" charset="0"/>
                <a:cs typeface="Times New Roman" panose="02020603050405020304" pitchFamily="18" charset="0"/>
              </a:rPr>
              <a:t>例</a:t>
            </a:r>
            <a:r>
              <a:rPr lang="en-US" altLang="zh-CN" sz="2400" b="1" dirty="0" smtClean="0">
                <a:solidFill>
                  <a:srgbClr val="0070C0"/>
                </a:solidFill>
                <a:latin typeface="Times New Roman" panose="02020603050405020304" pitchFamily="18" charset="0"/>
              </a:rPr>
              <a:t>10</a:t>
            </a:r>
            <a:r>
              <a:rPr lang="en-US" altLang="zh-CN" sz="2400" dirty="0" smtClean="0">
                <a:solidFill>
                  <a:srgbClr val="0070C0"/>
                </a:solidFill>
                <a:latin typeface="Times New Roman" panose="02020603050405020304" pitchFamily="18" charset="0"/>
              </a:rPr>
              <a:t>  </a:t>
            </a:r>
            <a:r>
              <a:rPr lang="zh-CN" altLang="en-US" sz="2400" dirty="0">
                <a:solidFill>
                  <a:srgbClr val="000000"/>
                </a:solidFill>
                <a:latin typeface="Times New Roman" panose="02020603050405020304" pitchFamily="18" charset="0"/>
                <a:cs typeface="Times New Roman" panose="02020603050405020304" pitchFamily="18" charset="0"/>
              </a:rPr>
              <a:t>选择准则函数 </a:t>
            </a:r>
            <a:r>
              <a:rPr lang="zh-CN" altLang="en-US" sz="2400" dirty="0">
                <a:solidFill>
                  <a:srgbClr val="000000"/>
                </a:solidFill>
                <a:latin typeface="Times New Roman" panose="02020603050405020304" pitchFamily="18" charset="0"/>
              </a:rPr>
              <a:t>，                                          ，简单地考虑</a:t>
            </a:r>
          </a:p>
          <a:p>
            <a:pPr>
              <a:lnSpc>
                <a:spcPct val="125000"/>
              </a:lnSpc>
            </a:pPr>
            <a:r>
              <a:rPr lang="en-US" altLang="zh-CN" sz="2400" b="1" i="1" dirty="0">
                <a:solidFill>
                  <a:srgbClr val="000000"/>
                </a:solidFill>
                <a:latin typeface="Times New Roman" panose="02020603050405020304" pitchFamily="18" charset="0"/>
              </a:rPr>
              <a:t>X</a:t>
            </a:r>
            <a:r>
              <a:rPr lang="zh-CN" altLang="en-US" sz="2400" dirty="0">
                <a:solidFill>
                  <a:srgbClr val="000000"/>
                </a:solidFill>
                <a:latin typeface="Times New Roman" panose="02020603050405020304" pitchFamily="18" charset="0"/>
              </a:rPr>
              <a:t>为一维增广模式的情况</a:t>
            </a:r>
            <a:r>
              <a:rPr lang="en-US" altLang="zh-CN" sz="2400" b="1" i="1" dirty="0" smtClean="0">
                <a:solidFill>
                  <a:srgbClr val="000000"/>
                </a:solidFill>
                <a:latin typeface="Times New Roman" panose="02020603050405020304" pitchFamily="18" charset="0"/>
              </a:rPr>
              <a:t>X</a:t>
            </a:r>
            <a:r>
              <a:rPr lang="en-US" altLang="zh-CN" sz="2400" dirty="0" smtClean="0">
                <a:solidFill>
                  <a:srgbClr val="000000"/>
                </a:solidFill>
                <a:latin typeface="Times New Roman" panose="02020603050405020304" pitchFamily="18" charset="0"/>
              </a:rPr>
              <a:t>=[0,1]</a:t>
            </a:r>
            <a:r>
              <a:rPr lang="zh-CN" altLang="en-US" sz="2400" dirty="0" smtClean="0">
                <a:solidFill>
                  <a:srgbClr val="000000"/>
                </a:solidFill>
                <a:latin typeface="Times New Roman" panose="02020603050405020304" pitchFamily="18" charset="0"/>
              </a:rPr>
              <a:t>，此时</a:t>
            </a:r>
            <a:r>
              <a:rPr lang="en-US" altLang="zh-CN" sz="2400" b="1" i="1" dirty="0" smtClean="0">
                <a:solidFill>
                  <a:srgbClr val="FF0000"/>
                </a:solidFill>
                <a:latin typeface="Times New Roman" panose="02020603050405020304" pitchFamily="18" charset="0"/>
              </a:rPr>
              <a:t>W</a:t>
            </a:r>
            <a:r>
              <a:rPr lang="en-US" altLang="zh-CN" sz="2400" dirty="0" smtClean="0">
                <a:solidFill>
                  <a:srgbClr val="FF0000"/>
                </a:solidFill>
                <a:latin typeface="Times New Roman" panose="02020603050405020304" pitchFamily="18" charset="0"/>
              </a:rPr>
              <a:t>=[</a:t>
            </a:r>
            <a:r>
              <a:rPr lang="en-US" altLang="zh-CN" sz="2400" i="1" dirty="0" smtClean="0">
                <a:solidFill>
                  <a:srgbClr val="FF0000"/>
                </a:solidFill>
                <a:latin typeface="Times New Roman" panose="02020603050405020304" pitchFamily="18" charset="0"/>
              </a:rPr>
              <a:t>w</a:t>
            </a:r>
            <a:r>
              <a:rPr lang="en-US" altLang="zh-CN" sz="2400" baseline="-25000" dirty="0" smtClean="0">
                <a:solidFill>
                  <a:srgbClr val="FF0000"/>
                </a:solidFill>
                <a:latin typeface="Times New Roman" panose="02020603050405020304" pitchFamily="18" charset="0"/>
              </a:rPr>
              <a:t>1</a:t>
            </a:r>
            <a:r>
              <a:rPr lang="en-US" altLang="zh-CN" sz="2400" i="1" dirty="0" smtClean="0">
                <a:solidFill>
                  <a:srgbClr val="FF0000"/>
                </a:solidFill>
                <a:latin typeface="Times New Roman" panose="02020603050405020304" pitchFamily="18" charset="0"/>
              </a:rPr>
              <a:t> w</a:t>
            </a:r>
            <a:r>
              <a:rPr lang="en-US" altLang="zh-CN" sz="2400" baseline="-25000" dirty="0" smtClean="0">
                <a:solidFill>
                  <a:srgbClr val="FF0000"/>
                </a:solidFill>
                <a:latin typeface="Times New Roman" panose="02020603050405020304" pitchFamily="18" charset="0"/>
              </a:rPr>
              <a:t>2</a:t>
            </a:r>
            <a:r>
              <a:rPr lang="en-US" altLang="zh-CN" sz="2400" dirty="0" smtClean="0">
                <a:solidFill>
                  <a:srgbClr val="FF0000"/>
                </a:solidFill>
                <a:latin typeface="Times New Roman" panose="02020603050405020304" pitchFamily="18" charset="0"/>
              </a:rPr>
              <a:t>] </a:t>
            </a:r>
            <a:r>
              <a:rPr lang="zh-CN" altLang="en-US" sz="2400" dirty="0" smtClean="0">
                <a:solidFill>
                  <a:srgbClr val="000000"/>
                </a:solidFill>
                <a:latin typeface="Times New Roman" panose="02020603050405020304" pitchFamily="18" charset="0"/>
              </a:rPr>
              <a:t>，因为</a:t>
            </a:r>
            <a:r>
              <a:rPr lang="en-US" altLang="zh-CN" sz="2400" dirty="0" smtClean="0">
                <a:solidFill>
                  <a:srgbClr val="000000"/>
                </a:solidFill>
                <a:latin typeface="Times New Roman" panose="02020603050405020304" pitchFamily="18" charset="0"/>
              </a:rPr>
              <a:t>X</a:t>
            </a:r>
            <a:r>
              <a:rPr lang="zh-CN" altLang="en-US" sz="2400" dirty="0" smtClean="0">
                <a:solidFill>
                  <a:srgbClr val="000000"/>
                </a:solidFill>
                <a:latin typeface="Times New Roman" panose="02020603050405020304" pitchFamily="18" charset="0"/>
              </a:rPr>
              <a:t>的第</a:t>
            </a:r>
            <a:r>
              <a:rPr lang="en-US" altLang="zh-CN" sz="2400" dirty="0" smtClean="0">
                <a:solidFill>
                  <a:srgbClr val="000000"/>
                </a:solidFill>
                <a:latin typeface="Times New Roman" panose="02020603050405020304" pitchFamily="18" charset="0"/>
              </a:rPr>
              <a:t>1</a:t>
            </a:r>
            <a:r>
              <a:rPr lang="zh-CN" altLang="en-US" sz="2400" dirty="0" smtClean="0">
                <a:solidFill>
                  <a:srgbClr val="000000"/>
                </a:solidFill>
                <a:latin typeface="Times New Roman" panose="02020603050405020304" pitchFamily="18" charset="0"/>
              </a:rPr>
              <a:t>项为</a:t>
            </a:r>
            <a:r>
              <a:rPr lang="en-US" altLang="zh-CN" sz="2400" dirty="0" smtClean="0">
                <a:solidFill>
                  <a:srgbClr val="000000"/>
                </a:solidFill>
                <a:latin typeface="Times New Roman" panose="02020603050405020304" pitchFamily="18" charset="0"/>
              </a:rPr>
              <a:t>0</a:t>
            </a:r>
            <a:r>
              <a:rPr lang="zh-CN" altLang="en-US" sz="2400" dirty="0" smtClean="0">
                <a:solidFill>
                  <a:srgbClr val="000000"/>
                </a:solidFill>
                <a:latin typeface="Times New Roman" panose="02020603050405020304" pitchFamily="18" charset="0"/>
              </a:rPr>
              <a:t>，简记为</a:t>
            </a:r>
            <a:r>
              <a:rPr lang="zh-CN" altLang="en-US" sz="2400" dirty="0" smtClean="0">
                <a:solidFill>
                  <a:srgbClr val="FF0000"/>
                </a:solidFill>
                <a:latin typeface="Times New Roman" panose="02020603050405020304" pitchFamily="18" charset="0"/>
              </a:rPr>
              <a:t>标量：</a:t>
            </a:r>
            <a:endParaRPr lang="zh-CN" altLang="en-US" sz="2400" dirty="0">
              <a:solidFill>
                <a:srgbClr val="000000"/>
              </a:solidFill>
              <a:latin typeface="Times New Roman" panose="02020603050405020304" pitchFamily="18" charset="0"/>
            </a:endParaRPr>
          </a:p>
        </p:txBody>
      </p:sp>
      <p:graphicFrame>
        <p:nvGraphicFramePr>
          <p:cNvPr id="252932" name="Object 4"/>
          <p:cNvGraphicFramePr>
            <a:graphicFrameLocks noChangeAspect="1"/>
          </p:cNvGraphicFramePr>
          <p:nvPr>
            <p:extLst/>
          </p:nvPr>
        </p:nvGraphicFramePr>
        <p:xfrm>
          <a:off x="3229227" y="413879"/>
          <a:ext cx="3444875" cy="561975"/>
        </p:xfrm>
        <a:graphic>
          <a:graphicData uri="http://schemas.openxmlformats.org/presentationml/2006/ole">
            <mc:AlternateContent xmlns:mc="http://schemas.openxmlformats.org/markup-compatibility/2006">
              <mc:Choice xmlns:v="urn:schemas-microsoft-com:vml" Requires="v">
                <p:oleObj spid="_x0000_s132836" name="公式" r:id="rId3" imgW="1625400" imgH="279360" progId="Equation.3">
                  <p:embed/>
                </p:oleObj>
              </mc:Choice>
              <mc:Fallback>
                <p:oleObj name="公式" r:id="rId3" imgW="1625400" imgH="2793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9227" y="413879"/>
                        <a:ext cx="3444875" cy="561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2936" name="Rectangle 8"/>
          <p:cNvSpPr>
            <a:spLocks noChangeArrowheads="1"/>
          </p:cNvSpPr>
          <p:nvPr/>
        </p:nvSpPr>
        <p:spPr bwMode="auto">
          <a:xfrm>
            <a:off x="0" y="3300413"/>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endParaRPr lang="zh-CN" altLang="en-US" sz="2400">
              <a:solidFill>
                <a:srgbClr val="000000"/>
              </a:solidFill>
              <a:latin typeface="Times New Roman" panose="02020603050405020304" pitchFamily="18" charset="0"/>
            </a:endParaRPr>
          </a:p>
        </p:txBody>
      </p:sp>
      <p:graphicFrame>
        <p:nvGraphicFramePr>
          <p:cNvPr id="252935" name="Object 7"/>
          <p:cNvGraphicFramePr>
            <a:graphicFrameLocks noChangeAspect="1"/>
          </p:cNvGraphicFramePr>
          <p:nvPr>
            <p:extLst/>
          </p:nvPr>
        </p:nvGraphicFramePr>
        <p:xfrm>
          <a:off x="3241675" y="1350963"/>
          <a:ext cx="2438400" cy="508000"/>
        </p:xfrm>
        <a:graphic>
          <a:graphicData uri="http://schemas.openxmlformats.org/presentationml/2006/ole">
            <mc:AlternateContent xmlns:mc="http://schemas.openxmlformats.org/markup-compatibility/2006">
              <mc:Choice xmlns:v="urn:schemas-microsoft-com:vml" Requires="v">
                <p:oleObj spid="_x0000_s132837" name="Equation" r:id="rId5" imgW="1143000" imgH="253800" progId="Equation.DSMT4">
                  <p:embed/>
                </p:oleObj>
              </mc:Choice>
              <mc:Fallback>
                <p:oleObj name="Equation" r:id="rId5" imgW="1143000" imgH="253800" progId="Equation.DSMT4">
                  <p:embed/>
                  <p:pic>
                    <p:nvPicPr>
                      <p:cNvPr id="0" name=""/>
                      <p:cNvPicPr>
                        <a:picLocks noChangeAspect="1" noChangeArrowheads="1"/>
                      </p:cNvPicPr>
                      <p:nvPr/>
                    </p:nvPicPr>
                    <p:blipFill>
                      <a:blip r:embed="rId6"/>
                      <a:srcRect/>
                      <a:stretch>
                        <a:fillRect/>
                      </a:stretch>
                    </p:blipFill>
                    <p:spPr bwMode="auto">
                      <a:xfrm>
                        <a:off x="3241675" y="1350963"/>
                        <a:ext cx="24384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2937" name="Rectangle 9"/>
          <p:cNvSpPr>
            <a:spLocks noChangeArrowheads="1"/>
          </p:cNvSpPr>
          <p:nvPr/>
        </p:nvSpPr>
        <p:spPr bwMode="auto">
          <a:xfrm>
            <a:off x="420688" y="1815207"/>
            <a:ext cx="573746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b="1" dirty="0" smtClean="0">
                <a:latin typeface="Times New Roman" panose="02020603050405020304" pitchFamily="18" charset="0"/>
              </a:rPr>
              <a:t>如果</a:t>
            </a:r>
            <a:r>
              <a:rPr lang="zh-CN" altLang="en-US" sz="2400" b="1" dirty="0" smtClean="0">
                <a:solidFill>
                  <a:srgbClr val="FF0000"/>
                </a:solidFill>
                <a:latin typeface="Times New Roman" panose="02020603050405020304" pitchFamily="18" charset="0"/>
              </a:rPr>
              <a:t>当前的</a:t>
            </a:r>
            <a:r>
              <a:rPr lang="en-US" altLang="zh-CN" sz="2400" b="1" i="1" dirty="0" smtClean="0">
                <a:solidFill>
                  <a:srgbClr val="FF0000"/>
                </a:solidFill>
                <a:latin typeface="Times New Roman" panose="02020603050405020304" pitchFamily="18" charset="0"/>
              </a:rPr>
              <a:t>W</a:t>
            </a:r>
            <a:r>
              <a:rPr lang="zh-CN" altLang="en-US" sz="2400" b="1" dirty="0" smtClean="0">
                <a:solidFill>
                  <a:srgbClr val="FF0000"/>
                </a:solidFill>
                <a:latin typeface="Times New Roman" panose="02020603050405020304" pitchFamily="18" charset="0"/>
              </a:rPr>
              <a:t>使得当前的</a:t>
            </a:r>
            <a:r>
              <a:rPr lang="en-US" altLang="zh-CN" sz="2400" b="1" i="1" dirty="0" smtClean="0">
                <a:solidFill>
                  <a:srgbClr val="FF0000"/>
                </a:solidFill>
                <a:latin typeface="Times New Roman" panose="02020603050405020304" pitchFamily="18" charset="0"/>
              </a:rPr>
              <a:t>X</a:t>
            </a:r>
            <a:r>
              <a:rPr lang="zh-CN" altLang="en-US" sz="2400" b="1" dirty="0" smtClean="0">
                <a:solidFill>
                  <a:srgbClr val="FF0000"/>
                </a:solidFill>
                <a:latin typeface="Times New Roman" panose="02020603050405020304" pitchFamily="18" charset="0"/>
              </a:rPr>
              <a:t>被错分</a:t>
            </a:r>
            <a:r>
              <a:rPr lang="zh-CN" altLang="en-US" sz="2400" dirty="0" smtClean="0">
                <a:solidFill>
                  <a:srgbClr val="000000"/>
                </a:solidFill>
                <a:latin typeface="Times New Roman" panose="02020603050405020304" pitchFamily="18" charset="0"/>
              </a:rPr>
              <a:t>，即： </a:t>
            </a:r>
            <a:endParaRPr lang="zh-CN" altLang="en-US" sz="2400" dirty="0">
              <a:solidFill>
                <a:srgbClr val="000000"/>
              </a:solidFill>
              <a:latin typeface="Times New Roman" panose="02020603050405020304" pitchFamily="18" charset="0"/>
            </a:endParaRPr>
          </a:p>
        </p:txBody>
      </p:sp>
      <p:graphicFrame>
        <p:nvGraphicFramePr>
          <p:cNvPr id="252938" name="Object 10"/>
          <p:cNvGraphicFramePr>
            <a:graphicFrameLocks/>
          </p:cNvGraphicFramePr>
          <p:nvPr>
            <p:extLst/>
          </p:nvPr>
        </p:nvGraphicFramePr>
        <p:xfrm>
          <a:off x="946150" y="2836863"/>
          <a:ext cx="7094538" cy="971550"/>
        </p:xfrm>
        <a:graphic>
          <a:graphicData uri="http://schemas.openxmlformats.org/presentationml/2006/ole">
            <mc:AlternateContent xmlns:mc="http://schemas.openxmlformats.org/markup-compatibility/2006">
              <mc:Choice xmlns:v="urn:schemas-microsoft-com:vml" Requires="v">
                <p:oleObj spid="_x0000_s132838" name="Equation" r:id="rId7" imgW="3288960" imgH="444240" progId="Equation.DSMT4">
                  <p:embed/>
                </p:oleObj>
              </mc:Choice>
              <mc:Fallback>
                <p:oleObj name="Equation" r:id="rId7" imgW="3288960" imgH="444240" progId="Equation.DSMT4">
                  <p:embed/>
                  <p:pic>
                    <p:nvPicPr>
                      <p:cNvPr id="0" name=""/>
                      <p:cNvPicPr preferRelativeResize="0">
                        <a:picLocks noChangeArrowheads="1"/>
                      </p:cNvPicPr>
                      <p:nvPr/>
                    </p:nvPicPr>
                    <p:blipFill>
                      <a:blip r:embed="rId8"/>
                      <a:srcRect/>
                      <a:stretch>
                        <a:fillRect/>
                      </a:stretch>
                    </p:blipFill>
                    <p:spPr bwMode="auto">
                      <a:xfrm>
                        <a:off x="946150" y="2836863"/>
                        <a:ext cx="7094538" cy="97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2939" name="Object 11"/>
          <p:cNvGraphicFramePr>
            <a:graphicFrameLocks/>
          </p:cNvGraphicFramePr>
          <p:nvPr>
            <p:extLst>
              <p:ext uri="{D42A27DB-BD31-4B8C-83A1-F6EECF244321}">
                <p14:modId xmlns:p14="http://schemas.microsoft.com/office/powerpoint/2010/main" val="4277182898"/>
              </p:ext>
            </p:extLst>
          </p:nvPr>
        </p:nvGraphicFramePr>
        <p:xfrm>
          <a:off x="983531" y="2352675"/>
          <a:ext cx="5100637" cy="441325"/>
        </p:xfrm>
        <a:graphic>
          <a:graphicData uri="http://schemas.openxmlformats.org/presentationml/2006/ole">
            <mc:AlternateContent xmlns:mc="http://schemas.openxmlformats.org/markup-compatibility/2006">
              <mc:Choice xmlns:v="urn:schemas-microsoft-com:vml" Requires="v">
                <p:oleObj spid="_x0000_s132839" name="Equation" r:id="rId9" imgW="2577960" imgH="215640" progId="Equation.DSMT4">
                  <p:embed/>
                </p:oleObj>
              </mc:Choice>
              <mc:Fallback>
                <p:oleObj name="Equation" r:id="rId9" imgW="2577960" imgH="215640" progId="Equation.DSMT4">
                  <p:embed/>
                  <p:pic>
                    <p:nvPicPr>
                      <p:cNvPr id="0" name=""/>
                      <p:cNvPicPr preferRelativeResize="0">
                        <a:picLocks noChangeArrowheads="1"/>
                      </p:cNvPicPr>
                      <p:nvPr/>
                    </p:nvPicPr>
                    <p:blipFill>
                      <a:blip r:embed="rId10"/>
                      <a:srcRect/>
                      <a:stretch>
                        <a:fillRect/>
                      </a:stretch>
                    </p:blipFill>
                    <p:spPr bwMode="auto">
                      <a:xfrm>
                        <a:off x="983531" y="2352675"/>
                        <a:ext cx="5100637"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2941" name="Object 13"/>
          <p:cNvGraphicFramePr>
            <a:graphicFrameLocks/>
          </p:cNvGraphicFramePr>
          <p:nvPr>
            <p:extLst>
              <p:ext uri="{D42A27DB-BD31-4B8C-83A1-F6EECF244321}">
                <p14:modId xmlns:p14="http://schemas.microsoft.com/office/powerpoint/2010/main" val="3664465745"/>
              </p:ext>
            </p:extLst>
          </p:nvPr>
        </p:nvGraphicFramePr>
        <p:xfrm>
          <a:off x="953953" y="3866496"/>
          <a:ext cx="7148513" cy="527906"/>
        </p:xfrm>
        <a:graphic>
          <a:graphicData uri="http://schemas.openxmlformats.org/presentationml/2006/ole">
            <mc:AlternateContent xmlns:mc="http://schemas.openxmlformats.org/markup-compatibility/2006">
              <mc:Choice xmlns:v="urn:schemas-microsoft-com:vml" Requires="v">
                <p:oleObj spid="_x0000_s132840" name="Equation" r:id="rId11" imgW="3848040" imgH="253800" progId="Equation.DSMT4">
                  <p:embed/>
                </p:oleObj>
              </mc:Choice>
              <mc:Fallback>
                <p:oleObj name="Equation" r:id="rId11" imgW="3848040" imgH="253800" progId="Equation.DSMT4">
                  <p:embed/>
                  <p:pic>
                    <p:nvPicPr>
                      <p:cNvPr id="0" name=""/>
                      <p:cNvPicPr preferRelativeResize="0">
                        <a:picLocks noChangeArrowheads="1"/>
                      </p:cNvPicPr>
                      <p:nvPr/>
                    </p:nvPicPr>
                    <p:blipFill>
                      <a:blip r:embed="rId12"/>
                      <a:srcRect/>
                      <a:stretch>
                        <a:fillRect/>
                      </a:stretch>
                    </p:blipFill>
                    <p:spPr bwMode="auto">
                      <a:xfrm>
                        <a:off x="953953" y="3866496"/>
                        <a:ext cx="7148513" cy="5279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52943" name="Group 15"/>
          <p:cNvGrpSpPr>
            <a:grpSpLocks/>
          </p:cNvGrpSpPr>
          <p:nvPr/>
        </p:nvGrpSpPr>
        <p:grpSpPr bwMode="auto">
          <a:xfrm>
            <a:off x="3387725" y="4456113"/>
            <a:ext cx="3822700" cy="665162"/>
            <a:chOff x="2728" y="2560"/>
            <a:chExt cx="2408" cy="464"/>
          </a:xfrm>
        </p:grpSpPr>
        <p:sp>
          <p:nvSpPr>
            <p:cNvPr id="252944" name="AutoShape 16"/>
            <p:cNvSpPr>
              <a:spLocks noChangeArrowheads="1"/>
            </p:cNvSpPr>
            <p:nvPr/>
          </p:nvSpPr>
          <p:spPr bwMode="auto">
            <a:xfrm>
              <a:off x="2728" y="2560"/>
              <a:ext cx="2408" cy="464"/>
            </a:xfrm>
            <a:prstGeom prst="cloudCallout">
              <a:avLst>
                <a:gd name="adj1" fmla="val -53407"/>
                <a:gd name="adj2" fmla="val -77157"/>
              </a:avLst>
            </a:prstGeom>
            <a:solidFill>
              <a:srgbClr val="FFD7AF"/>
            </a:solidFill>
            <a:ln w="0">
              <a:solidFill>
                <a:schemeClr val="hlink"/>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5000"/>
                </a:lnSpc>
              </a:pPr>
              <a:endParaRPr lang="zh-CN" altLang="zh-CN" sz="2400">
                <a:solidFill>
                  <a:srgbClr val="000000"/>
                </a:solidFill>
                <a:latin typeface="Times New Roman" panose="02020603050405020304" pitchFamily="18" charset="0"/>
              </a:endParaRPr>
            </a:p>
          </p:txBody>
        </p:sp>
        <p:graphicFrame>
          <p:nvGraphicFramePr>
            <p:cNvPr id="252945" name="Object 17"/>
            <p:cNvGraphicFramePr>
              <a:graphicFrameLocks noChangeAspect="1"/>
            </p:cNvGraphicFramePr>
            <p:nvPr/>
          </p:nvGraphicFramePr>
          <p:xfrm>
            <a:off x="3070" y="2669"/>
            <a:ext cx="1526" cy="238"/>
          </p:xfrm>
          <a:graphic>
            <a:graphicData uri="http://schemas.openxmlformats.org/presentationml/2006/ole">
              <mc:AlternateContent xmlns:mc="http://schemas.openxmlformats.org/markup-compatibility/2006">
                <mc:Choice xmlns:v="urn:schemas-microsoft-com:vml" Requires="v">
                  <p:oleObj spid="_x0000_s132841" name="公式" r:id="rId13" imgW="1422360" imgH="215640" progId="Equation.3">
                    <p:embed/>
                  </p:oleObj>
                </mc:Choice>
                <mc:Fallback>
                  <p:oleObj name="公式" r:id="rId13" imgW="1422360" imgH="215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70" y="2669"/>
                          <a:ext cx="1526" cy="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52946" name="Rectangle 18"/>
          <p:cNvSpPr>
            <a:spLocks noChangeArrowheads="1"/>
          </p:cNvSpPr>
          <p:nvPr/>
        </p:nvSpPr>
        <p:spPr bwMode="auto">
          <a:xfrm>
            <a:off x="547688" y="4655493"/>
            <a:ext cx="265649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b="1" dirty="0" smtClean="0">
                <a:latin typeface="Times New Roman" panose="02020603050405020304" pitchFamily="18" charset="0"/>
              </a:rPr>
              <a:t>而在</a:t>
            </a:r>
            <a:r>
              <a:rPr lang="zh-CN" altLang="en-US" sz="2400" b="1" dirty="0" smtClean="0">
                <a:solidFill>
                  <a:srgbClr val="FF0000"/>
                </a:solidFill>
                <a:latin typeface="Times New Roman" panose="02020603050405020304" pitchFamily="18" charset="0"/>
              </a:rPr>
              <a:t>正确</a:t>
            </a:r>
            <a:r>
              <a:rPr lang="zh-CN" altLang="en-US" sz="2400" b="1" dirty="0">
                <a:solidFill>
                  <a:srgbClr val="FF0000"/>
                </a:solidFill>
                <a:latin typeface="Times New Roman" panose="02020603050405020304" pitchFamily="18" charset="0"/>
              </a:rPr>
              <a:t>分类</a:t>
            </a:r>
            <a:r>
              <a:rPr lang="zh-CN" altLang="en-US" sz="2400" dirty="0">
                <a:solidFill>
                  <a:srgbClr val="000000"/>
                </a:solidFill>
                <a:latin typeface="Times New Roman" panose="02020603050405020304" pitchFamily="18" charset="0"/>
              </a:rPr>
              <a:t>时：</a:t>
            </a:r>
            <a:endParaRPr lang="zh-CN" altLang="en-US" sz="2400" dirty="0">
              <a:solidFill>
                <a:srgbClr val="000000"/>
              </a:solidFill>
              <a:latin typeface="Arial" panose="020B0604020202020204" pitchFamily="34" charset="0"/>
            </a:endParaRPr>
          </a:p>
        </p:txBody>
      </p:sp>
      <p:graphicFrame>
        <p:nvGraphicFramePr>
          <p:cNvPr id="252947" name="Object 19"/>
          <p:cNvGraphicFramePr>
            <a:graphicFrameLocks/>
          </p:cNvGraphicFramePr>
          <p:nvPr/>
        </p:nvGraphicFramePr>
        <p:xfrm>
          <a:off x="1436688" y="5167313"/>
          <a:ext cx="3652837" cy="414337"/>
        </p:xfrm>
        <a:graphic>
          <a:graphicData uri="http://schemas.openxmlformats.org/presentationml/2006/ole">
            <mc:AlternateContent xmlns:mc="http://schemas.openxmlformats.org/markup-compatibility/2006">
              <mc:Choice xmlns:v="urn:schemas-microsoft-com:vml" Requires="v">
                <p:oleObj spid="_x0000_s132842" name="Equation" r:id="rId15" imgW="1841400" imgH="203040" progId="Equation.DSMT4">
                  <p:embed/>
                </p:oleObj>
              </mc:Choice>
              <mc:Fallback>
                <p:oleObj name="Equation" r:id="rId15" imgW="1841400" imgH="203040" progId="Equation.DSMT4">
                  <p:embed/>
                  <p:pic>
                    <p:nvPicPr>
                      <p:cNvPr id="0" name=""/>
                      <p:cNvPicPr preferRelativeResize="0">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36688" y="5167313"/>
                        <a:ext cx="3652837" cy="414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2948" name="Object 20"/>
          <p:cNvGraphicFramePr>
            <a:graphicFrameLocks/>
          </p:cNvGraphicFramePr>
          <p:nvPr/>
        </p:nvGraphicFramePr>
        <p:xfrm>
          <a:off x="5210175" y="5049838"/>
          <a:ext cx="2755900" cy="796925"/>
        </p:xfrm>
        <a:graphic>
          <a:graphicData uri="http://schemas.openxmlformats.org/presentationml/2006/ole">
            <mc:AlternateContent xmlns:mc="http://schemas.openxmlformats.org/markup-compatibility/2006">
              <mc:Choice xmlns:v="urn:schemas-microsoft-com:vml" Requires="v">
                <p:oleObj spid="_x0000_s132843" name="Equation" r:id="rId17" imgW="1320227" imgH="393529" progId="Equation.DSMT4">
                  <p:embed/>
                </p:oleObj>
              </mc:Choice>
              <mc:Fallback>
                <p:oleObj name="Equation" r:id="rId17" imgW="1320227" imgH="393529" progId="Equation.DSMT4">
                  <p:embed/>
                  <p:pic>
                    <p:nvPicPr>
                      <p:cNvPr id="0" name=""/>
                      <p:cNvPicPr preferRelativeResize="0">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10175" y="5049838"/>
                        <a:ext cx="2755900" cy="79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2950" name="Object 22"/>
          <p:cNvGraphicFramePr>
            <a:graphicFrameLocks/>
          </p:cNvGraphicFramePr>
          <p:nvPr/>
        </p:nvGraphicFramePr>
        <p:xfrm>
          <a:off x="909638" y="5837238"/>
          <a:ext cx="4344987" cy="474662"/>
        </p:xfrm>
        <a:graphic>
          <a:graphicData uri="http://schemas.openxmlformats.org/presentationml/2006/ole">
            <mc:AlternateContent xmlns:mc="http://schemas.openxmlformats.org/markup-compatibility/2006">
              <mc:Choice xmlns:v="urn:schemas-microsoft-com:vml" Requires="v">
                <p:oleObj spid="_x0000_s132844" name="公式" r:id="rId19" imgW="2082600" imgH="215640" progId="Equation.3">
                  <p:embed/>
                </p:oleObj>
              </mc:Choice>
              <mc:Fallback>
                <p:oleObj name="公式" r:id="rId19" imgW="2082600" imgH="215640" progId="Equation.3">
                  <p:embed/>
                  <p:pic>
                    <p:nvPicPr>
                      <p:cNvPr id="0" name=""/>
                      <p:cNvPicPr preferRelativeResize="0">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9638" y="5837238"/>
                        <a:ext cx="4344987" cy="474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2951" name="Rectangle 23"/>
          <p:cNvSpPr>
            <a:spLocks noChangeArrowheads="1"/>
          </p:cNvSpPr>
          <p:nvPr/>
        </p:nvSpPr>
        <p:spPr bwMode="auto">
          <a:xfrm>
            <a:off x="5159375" y="5852120"/>
            <a:ext cx="3308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dirty="0">
                <a:solidFill>
                  <a:srgbClr val="000000"/>
                </a:solidFill>
                <a:latin typeface="Times New Roman" panose="02020603050405020304" pitchFamily="18" charset="0"/>
              </a:rPr>
              <a:t>， 对权向量不做修正。</a:t>
            </a:r>
            <a:endParaRPr lang="zh-CN" altLang="en-US" sz="2400" dirty="0">
              <a:solidFill>
                <a:srgbClr val="000000"/>
              </a:solidFill>
              <a:latin typeface="Arial" panose="020B0604020202020204" pitchFamily="34" charset="0"/>
            </a:endParaRPr>
          </a:p>
        </p:txBody>
      </p:sp>
      <p:sp>
        <p:nvSpPr>
          <p:cNvPr id="20" name="Rectangle 9"/>
          <p:cNvSpPr>
            <a:spLocks noChangeArrowheads="1"/>
          </p:cNvSpPr>
          <p:nvPr/>
        </p:nvSpPr>
        <p:spPr bwMode="auto">
          <a:xfrm>
            <a:off x="5898102" y="1316955"/>
            <a:ext cx="305083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dirty="0">
                <a:solidFill>
                  <a:srgbClr val="00B0F0"/>
                </a:solidFill>
                <a:latin typeface="Times New Roman" panose="02020603050405020304" pitchFamily="18" charset="0"/>
              </a:rPr>
              <a:t>思考</a:t>
            </a:r>
            <a:r>
              <a:rPr lang="zh-CN" altLang="en-US" sz="2400" dirty="0" smtClean="0">
                <a:solidFill>
                  <a:srgbClr val="00B0F0"/>
                </a:solidFill>
                <a:latin typeface="Times New Roman" panose="02020603050405020304" pitchFamily="18" charset="0"/>
              </a:rPr>
              <a:t>：</a:t>
            </a:r>
            <a:r>
              <a:rPr lang="en-US" altLang="zh-CN" sz="2400" dirty="0" smtClean="0">
                <a:solidFill>
                  <a:srgbClr val="00B0F0"/>
                </a:solidFill>
                <a:latin typeface="Times New Roman" panose="02020603050405020304" pitchFamily="18" charset="0"/>
                <a:sym typeface="Wingdings" panose="05000000000000000000" pitchFamily="2" charset="2"/>
              </a:rPr>
              <a:t>|</a:t>
            </a:r>
            <a:r>
              <a:rPr lang="en-US" altLang="zh-CN" sz="2400" i="1" dirty="0" smtClean="0">
                <a:solidFill>
                  <a:srgbClr val="00B0F0"/>
                </a:solidFill>
                <a:latin typeface="Times New Roman" panose="02020603050405020304" pitchFamily="18" charset="0"/>
                <a:sym typeface="Wingdings" panose="05000000000000000000" pitchFamily="2" charset="2"/>
              </a:rPr>
              <a:t>w</a:t>
            </a:r>
            <a:r>
              <a:rPr lang="en-US" altLang="zh-CN" sz="2400" dirty="0" smtClean="0">
                <a:solidFill>
                  <a:srgbClr val="00B0F0"/>
                </a:solidFill>
                <a:latin typeface="Times New Roman" panose="02020603050405020304" pitchFamily="18" charset="0"/>
                <a:sym typeface="Wingdings" panose="05000000000000000000" pitchFamily="2" charset="2"/>
              </a:rPr>
              <a:t>|-</a:t>
            </a:r>
            <a:r>
              <a:rPr lang="en-US" altLang="zh-CN" sz="2400" i="1" dirty="0" smtClean="0">
                <a:solidFill>
                  <a:srgbClr val="00B0F0"/>
                </a:solidFill>
                <a:latin typeface="Times New Roman" panose="02020603050405020304" pitchFamily="18" charset="0"/>
                <a:sym typeface="Wingdings" panose="05000000000000000000" pitchFamily="2" charset="2"/>
              </a:rPr>
              <a:t>w</a:t>
            </a:r>
            <a:r>
              <a:rPr lang="zh-CN" altLang="en-US" sz="2400" dirty="0" smtClean="0">
                <a:solidFill>
                  <a:srgbClr val="00B0F0"/>
                </a:solidFill>
                <a:latin typeface="Times New Roman" panose="02020603050405020304" pitchFamily="18" charset="0"/>
                <a:sym typeface="Wingdings" panose="05000000000000000000" pitchFamily="2" charset="2"/>
              </a:rPr>
              <a:t>的导数？</a:t>
            </a:r>
            <a:r>
              <a:rPr lang="zh-CN" altLang="en-US" sz="2400" dirty="0" smtClean="0">
                <a:solidFill>
                  <a:srgbClr val="00B0F0"/>
                </a:solidFill>
                <a:latin typeface="Times New Roman" panose="02020603050405020304" pitchFamily="18" charset="0"/>
              </a:rPr>
              <a:t> </a:t>
            </a:r>
            <a:endParaRPr lang="zh-CN" altLang="en-US" sz="2400" dirty="0">
              <a:solidFill>
                <a:srgbClr val="00B0F0"/>
              </a:solidFill>
              <a:latin typeface="Times New Roman" panose="02020603050405020304" pitchFamily="18" charset="0"/>
            </a:endParaRPr>
          </a:p>
        </p:txBody>
      </p:sp>
    </p:spTree>
    <p:extLst>
      <p:ext uri="{BB962C8B-B14F-4D97-AF65-F5344CB8AC3E}">
        <p14:creationId xmlns:p14="http://schemas.microsoft.com/office/powerpoint/2010/main" val="933137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2946"/>
                                        </p:tgtEl>
                                        <p:attrNameLst>
                                          <p:attrName>style.visibility</p:attrName>
                                        </p:attrNameLst>
                                      </p:cBhvr>
                                      <p:to>
                                        <p:strVal val="visible"/>
                                      </p:to>
                                    </p:set>
                                    <p:animEffect transition="in" filter="fade">
                                      <p:cBhvr>
                                        <p:cTn id="7" dur="500"/>
                                        <p:tgtEl>
                                          <p:spTgt spid="252946"/>
                                        </p:tgtEl>
                                      </p:cBhvr>
                                    </p:animEffect>
                                  </p:childTnLst>
                                </p:cTn>
                              </p:par>
                              <p:par>
                                <p:cTn id="8" presetID="10" presetClass="entr" presetSubtype="0" fill="hold" nodeType="withEffect">
                                  <p:stCondLst>
                                    <p:cond delay="0"/>
                                  </p:stCondLst>
                                  <p:childTnLst>
                                    <p:set>
                                      <p:cBhvr>
                                        <p:cTn id="9" dur="1" fill="hold">
                                          <p:stCondLst>
                                            <p:cond delay="0"/>
                                          </p:stCondLst>
                                        </p:cTn>
                                        <p:tgtEl>
                                          <p:spTgt spid="252947"/>
                                        </p:tgtEl>
                                        <p:attrNameLst>
                                          <p:attrName>style.visibility</p:attrName>
                                        </p:attrNameLst>
                                      </p:cBhvr>
                                      <p:to>
                                        <p:strVal val="visible"/>
                                      </p:to>
                                    </p:set>
                                    <p:animEffect transition="in" filter="fade">
                                      <p:cBhvr>
                                        <p:cTn id="10" dur="500"/>
                                        <p:tgtEl>
                                          <p:spTgt spid="252947"/>
                                        </p:tgtEl>
                                      </p:cBhvr>
                                    </p:animEffect>
                                  </p:childTnLst>
                                </p:cTn>
                              </p:par>
                              <p:par>
                                <p:cTn id="11" presetID="10" presetClass="entr" presetSubtype="0" fill="hold" nodeType="withEffect">
                                  <p:stCondLst>
                                    <p:cond delay="0"/>
                                  </p:stCondLst>
                                  <p:childTnLst>
                                    <p:set>
                                      <p:cBhvr>
                                        <p:cTn id="12" dur="1" fill="hold">
                                          <p:stCondLst>
                                            <p:cond delay="0"/>
                                          </p:stCondLst>
                                        </p:cTn>
                                        <p:tgtEl>
                                          <p:spTgt spid="252948"/>
                                        </p:tgtEl>
                                        <p:attrNameLst>
                                          <p:attrName>style.visibility</p:attrName>
                                        </p:attrNameLst>
                                      </p:cBhvr>
                                      <p:to>
                                        <p:strVal val="visible"/>
                                      </p:to>
                                    </p:set>
                                    <p:animEffect transition="in" filter="fade">
                                      <p:cBhvr>
                                        <p:cTn id="13" dur="500"/>
                                        <p:tgtEl>
                                          <p:spTgt spid="252948"/>
                                        </p:tgtEl>
                                      </p:cBhvr>
                                    </p:animEffect>
                                  </p:childTnLst>
                                </p:cTn>
                              </p:par>
                              <p:par>
                                <p:cTn id="14" presetID="10" presetClass="entr" presetSubtype="0" fill="hold" nodeType="withEffect">
                                  <p:stCondLst>
                                    <p:cond delay="0"/>
                                  </p:stCondLst>
                                  <p:childTnLst>
                                    <p:set>
                                      <p:cBhvr>
                                        <p:cTn id="15" dur="1" fill="hold">
                                          <p:stCondLst>
                                            <p:cond delay="0"/>
                                          </p:stCondLst>
                                        </p:cTn>
                                        <p:tgtEl>
                                          <p:spTgt spid="252950"/>
                                        </p:tgtEl>
                                        <p:attrNameLst>
                                          <p:attrName>style.visibility</p:attrName>
                                        </p:attrNameLst>
                                      </p:cBhvr>
                                      <p:to>
                                        <p:strVal val="visible"/>
                                      </p:to>
                                    </p:set>
                                    <p:animEffect transition="in" filter="fade">
                                      <p:cBhvr>
                                        <p:cTn id="16" dur="500"/>
                                        <p:tgtEl>
                                          <p:spTgt spid="25295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2951"/>
                                        </p:tgtEl>
                                        <p:attrNameLst>
                                          <p:attrName>style.visibility</p:attrName>
                                        </p:attrNameLst>
                                      </p:cBhvr>
                                      <p:to>
                                        <p:strVal val="visible"/>
                                      </p:to>
                                    </p:set>
                                    <p:animEffect transition="in" filter="fade">
                                      <p:cBhvr>
                                        <p:cTn id="19" dur="500"/>
                                        <p:tgtEl>
                                          <p:spTgt spid="252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46" grpId="0"/>
      <p:bldP spid="252951"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437605">
            <a:off x="1259231" y="570938"/>
            <a:ext cx="6166398" cy="4942081"/>
          </a:xfrm>
          <a:prstGeom prst="rect">
            <a:avLst/>
          </a:prstGeom>
        </p:spPr>
      </p:pic>
      <p:sp>
        <p:nvSpPr>
          <p:cNvPr id="5" name="Rectangle 20"/>
          <p:cNvSpPr>
            <a:spLocks noChangeArrowheads="1"/>
          </p:cNvSpPr>
          <p:nvPr/>
        </p:nvSpPr>
        <p:spPr bwMode="auto">
          <a:xfrm>
            <a:off x="395536" y="5574432"/>
            <a:ext cx="8496944"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a:lnSpc>
                <a:spcPct val="125000"/>
              </a:lnSpc>
            </a:pPr>
            <a:r>
              <a:rPr lang="zh-CN" altLang="en-US" sz="2400" dirty="0" smtClean="0">
                <a:solidFill>
                  <a:srgbClr val="000000"/>
                </a:solidFill>
                <a:latin typeface="Times New Roman" panose="02020603050405020304" pitchFamily="18" charset="0"/>
              </a:rPr>
              <a:t>这是错误分类时，权向量调整示意图。此时</a:t>
            </a:r>
            <a:r>
              <a:rPr lang="zh-CN" altLang="en-US" sz="2400" dirty="0" smtClean="0">
                <a:solidFill>
                  <a:srgbClr val="FF0000"/>
                </a:solidFill>
                <a:latin typeface="Times New Roman" panose="02020603050405020304" pitchFamily="18" charset="0"/>
              </a:rPr>
              <a:t>梯度为</a:t>
            </a:r>
            <a:r>
              <a:rPr lang="en-US" altLang="zh-CN" sz="2400" dirty="0" smtClean="0">
                <a:solidFill>
                  <a:srgbClr val="FF0000"/>
                </a:solidFill>
                <a:latin typeface="Times New Roman" panose="02020603050405020304" pitchFamily="18" charset="0"/>
              </a:rPr>
              <a:t>-2</a:t>
            </a:r>
            <a:r>
              <a:rPr lang="zh-CN" altLang="en-US" sz="2400" dirty="0" smtClean="0">
                <a:solidFill>
                  <a:srgbClr val="FF0000"/>
                </a:solidFill>
                <a:latin typeface="Times New Roman" panose="02020603050405020304" pitchFamily="18" charset="0"/>
              </a:rPr>
              <a:t>，负梯度</a:t>
            </a:r>
            <a:endParaRPr lang="en-US" altLang="zh-CN" sz="2400" dirty="0" smtClean="0">
              <a:solidFill>
                <a:srgbClr val="FF0000"/>
              </a:solidFill>
              <a:latin typeface="Times New Roman" panose="02020603050405020304" pitchFamily="18" charset="0"/>
            </a:endParaRPr>
          </a:p>
          <a:p>
            <a:pPr>
              <a:lnSpc>
                <a:spcPct val="125000"/>
              </a:lnSpc>
            </a:pPr>
            <a:r>
              <a:rPr lang="zh-CN" altLang="en-US" sz="2400" dirty="0" smtClean="0">
                <a:solidFill>
                  <a:srgbClr val="FF0000"/>
                </a:solidFill>
                <a:latin typeface="Times New Roman" panose="02020603050405020304" pitchFamily="18" charset="0"/>
              </a:rPr>
              <a:t>为</a:t>
            </a:r>
            <a:r>
              <a:rPr lang="en-US" altLang="zh-CN" sz="2400" dirty="0" smtClean="0">
                <a:solidFill>
                  <a:srgbClr val="FF0000"/>
                </a:solidFill>
                <a:latin typeface="Times New Roman" panose="02020603050405020304" pitchFamily="18" charset="0"/>
              </a:rPr>
              <a:t>2</a:t>
            </a:r>
            <a:r>
              <a:rPr lang="zh-CN" altLang="en-US" sz="2400" dirty="0" smtClean="0">
                <a:solidFill>
                  <a:srgbClr val="000000"/>
                </a:solidFill>
                <a:latin typeface="Times New Roman" panose="02020603050405020304" pitchFamily="18" charset="0"/>
              </a:rPr>
              <a:t>，因此</a:t>
            </a:r>
            <a:r>
              <a:rPr lang="en-US" altLang="zh-CN" sz="2400" i="1" dirty="0" smtClean="0">
                <a:solidFill>
                  <a:srgbClr val="000000"/>
                </a:solidFill>
                <a:latin typeface="Times New Roman" panose="02020603050405020304" pitchFamily="18" charset="0"/>
              </a:rPr>
              <a:t>W(k+1)=W(k)+2</a:t>
            </a:r>
            <a:r>
              <a:rPr lang="zh-CN" altLang="en-US" sz="2400" dirty="0" smtClean="0">
                <a:solidFill>
                  <a:srgbClr val="000000"/>
                </a:solidFill>
                <a:latin typeface="Times New Roman" panose="02020603050405020304" pitchFamily="18" charset="0"/>
              </a:rPr>
              <a:t>，可见：</a:t>
            </a:r>
            <a:r>
              <a:rPr lang="en-US" altLang="zh-CN" sz="2400" i="1" dirty="0" smtClean="0">
                <a:solidFill>
                  <a:srgbClr val="000000"/>
                </a:solidFill>
                <a:latin typeface="Times New Roman" panose="02020603050405020304" pitchFamily="18" charset="0"/>
              </a:rPr>
              <a:t>J(w(k+1),1)&lt;J(w(k),</a:t>
            </a:r>
            <a:r>
              <a:rPr lang="en-US" altLang="zh-CN" sz="2400" i="1" dirty="0">
                <a:solidFill>
                  <a:srgbClr val="000000"/>
                </a:solidFill>
                <a:latin typeface="Times New Roman" panose="02020603050405020304" pitchFamily="18" charset="0"/>
              </a:rPr>
              <a:t>1)</a:t>
            </a:r>
            <a:endParaRPr lang="zh-CN" altLang="en-US" sz="2400" i="1"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657939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0842" y="1415484"/>
            <a:ext cx="8669946" cy="2308324"/>
          </a:xfrm>
          <a:prstGeom prst="rect">
            <a:avLst/>
          </a:prstGeom>
          <a:noFill/>
        </p:spPr>
        <p:txBody>
          <a:bodyPr wrap="square">
            <a:spAutoFit/>
          </a:bodyPr>
          <a:lstStyle/>
          <a:p>
            <a:pPr fontAlgn="auto">
              <a:lnSpc>
                <a:spcPct val="120000"/>
              </a:lnSpc>
              <a:spcBef>
                <a:spcPts val="0"/>
              </a:spcBef>
              <a:spcAft>
                <a:spcPts val="0"/>
              </a:spcAft>
              <a:defRPr/>
            </a:pPr>
            <a:r>
              <a:rPr lang="en-US" altLang="zh-CN" sz="2000" dirty="0" smtClean="0">
                <a:latin typeface="+mn-ea"/>
                <a:ea typeface="+mn-ea"/>
              </a:rPr>
              <a:t>        </a:t>
            </a:r>
            <a:r>
              <a:rPr lang="zh-CN" altLang="zh-CN" sz="2000" dirty="0" smtClean="0">
                <a:latin typeface="+mn-ea"/>
                <a:ea typeface="+mn-ea"/>
              </a:rPr>
              <a:t>一</a:t>
            </a:r>
            <a:r>
              <a:rPr lang="zh-CN" altLang="zh-CN" sz="2000" dirty="0">
                <a:latin typeface="+mn-ea"/>
                <a:ea typeface="+mn-ea"/>
              </a:rPr>
              <a:t>个分类问题是否属于</a:t>
            </a:r>
            <a:r>
              <a:rPr lang="zh-CN" altLang="zh-CN" sz="2000" b="1" dirty="0">
                <a:solidFill>
                  <a:srgbClr val="0000FF"/>
                </a:solidFill>
                <a:latin typeface="+mn-ea"/>
                <a:ea typeface="+mn-ea"/>
              </a:rPr>
              <a:t>线性可分</a:t>
            </a:r>
            <a:r>
              <a:rPr lang="zh-CN" altLang="zh-CN" sz="2000" dirty="0">
                <a:latin typeface="+mn-ea"/>
                <a:ea typeface="+mn-ea"/>
              </a:rPr>
              <a:t>，取决于是否有可能找到一个点、直线、平面或超平面来分离开两个相邻的类别</a:t>
            </a:r>
            <a:r>
              <a:rPr lang="zh-CN" altLang="zh-CN" sz="2000" dirty="0" smtClean="0">
                <a:latin typeface="+mn-ea"/>
                <a:ea typeface="+mn-ea"/>
              </a:rPr>
              <a:t>。</a:t>
            </a:r>
            <a:endParaRPr lang="en-US" altLang="zh-CN" sz="2000" dirty="0" smtClean="0">
              <a:latin typeface="+mn-ea"/>
              <a:ea typeface="+mn-ea"/>
            </a:endParaRPr>
          </a:p>
          <a:p>
            <a:pPr fontAlgn="auto">
              <a:lnSpc>
                <a:spcPct val="120000"/>
              </a:lnSpc>
              <a:spcBef>
                <a:spcPts val="0"/>
              </a:spcBef>
              <a:spcAft>
                <a:spcPts val="0"/>
              </a:spcAft>
              <a:defRPr/>
            </a:pPr>
            <a:r>
              <a:rPr lang="en-US" altLang="zh-CN" sz="2000" dirty="0">
                <a:latin typeface="+mn-ea"/>
                <a:ea typeface="+mn-ea"/>
              </a:rPr>
              <a:t> </a:t>
            </a:r>
            <a:r>
              <a:rPr lang="en-US" altLang="zh-CN" sz="2000" dirty="0" smtClean="0">
                <a:latin typeface="+mn-ea"/>
                <a:ea typeface="+mn-ea"/>
              </a:rPr>
              <a:t>       </a:t>
            </a:r>
            <a:r>
              <a:rPr lang="zh-CN" altLang="zh-CN" sz="2000" dirty="0" smtClean="0">
                <a:latin typeface="+mn-ea"/>
                <a:ea typeface="+mn-ea"/>
              </a:rPr>
              <a:t>如果</a:t>
            </a:r>
            <a:r>
              <a:rPr lang="zh-CN" altLang="zh-CN" sz="2000" dirty="0">
                <a:latin typeface="+mn-ea"/>
                <a:ea typeface="+mn-ea"/>
              </a:rPr>
              <a:t>每个</a:t>
            </a:r>
            <a:r>
              <a:rPr lang="zh-CN" altLang="zh-CN" sz="2000" dirty="0" smtClean="0">
                <a:latin typeface="+mn-ea"/>
                <a:ea typeface="+mn-ea"/>
              </a:rPr>
              <a:t>类别</a:t>
            </a:r>
            <a:r>
              <a:rPr lang="zh-CN" altLang="en-US" sz="2000" dirty="0" smtClean="0">
                <a:latin typeface="+mn-ea"/>
                <a:ea typeface="+mn-ea"/>
              </a:rPr>
              <a:t>样本</a:t>
            </a:r>
            <a:r>
              <a:rPr lang="zh-CN" altLang="zh-CN" sz="2000" dirty="0" smtClean="0">
                <a:latin typeface="+mn-ea"/>
                <a:ea typeface="+mn-ea"/>
              </a:rPr>
              <a:t>的</a:t>
            </a:r>
            <a:r>
              <a:rPr lang="zh-CN" altLang="zh-CN" sz="2000" dirty="0">
                <a:latin typeface="+mn-ea"/>
                <a:ea typeface="+mn-ea"/>
              </a:rPr>
              <a:t>分布范围本身是全连通的单一凸集，且互不重叠，则这两个类别一定是线性可分的，如</a:t>
            </a:r>
            <a:r>
              <a:rPr lang="zh-CN" altLang="zh-CN" sz="2000" dirty="0" smtClean="0">
                <a:latin typeface="+mn-ea"/>
                <a:ea typeface="+mn-ea"/>
              </a:rPr>
              <a:t>图所</a:t>
            </a:r>
            <a:r>
              <a:rPr lang="zh-CN" altLang="zh-CN" sz="2000" dirty="0">
                <a:latin typeface="+mn-ea"/>
                <a:ea typeface="+mn-ea"/>
              </a:rPr>
              <a:t>示</a:t>
            </a:r>
            <a:r>
              <a:rPr lang="zh-CN" altLang="zh-CN" sz="2000" dirty="0" smtClean="0">
                <a:latin typeface="+mn-ea"/>
                <a:ea typeface="+mn-ea"/>
              </a:rPr>
              <a:t>。</a:t>
            </a:r>
            <a:endParaRPr lang="en-US" altLang="zh-CN" sz="2000" dirty="0" smtClean="0">
              <a:latin typeface="+mn-ea"/>
              <a:ea typeface="+mn-ea"/>
            </a:endParaRPr>
          </a:p>
          <a:p>
            <a:pPr fontAlgn="auto">
              <a:lnSpc>
                <a:spcPct val="120000"/>
              </a:lnSpc>
              <a:spcBef>
                <a:spcPts val="0"/>
              </a:spcBef>
              <a:spcAft>
                <a:spcPts val="0"/>
              </a:spcAft>
              <a:defRPr/>
            </a:pPr>
            <a:r>
              <a:rPr lang="en-US" altLang="zh-CN" sz="2000" dirty="0">
                <a:latin typeface="+mn-ea"/>
                <a:ea typeface="+mn-ea"/>
              </a:rPr>
              <a:t> </a:t>
            </a:r>
            <a:r>
              <a:rPr lang="en-US" altLang="zh-CN" sz="2000" dirty="0" smtClean="0">
                <a:latin typeface="+mn-ea"/>
                <a:ea typeface="+mn-ea"/>
              </a:rPr>
              <a:t>      </a:t>
            </a:r>
            <a:r>
              <a:rPr lang="zh-CN" altLang="zh-CN" sz="2000" b="1" dirty="0" smtClean="0">
                <a:solidFill>
                  <a:srgbClr val="0000FF"/>
                </a:solidFill>
                <a:latin typeface="+mn-ea"/>
                <a:ea typeface="+mn-ea"/>
              </a:rPr>
              <a:t>线性</a:t>
            </a:r>
            <a:r>
              <a:rPr lang="zh-CN" altLang="zh-CN" sz="2000" b="1" dirty="0">
                <a:solidFill>
                  <a:srgbClr val="0000FF"/>
                </a:solidFill>
                <a:latin typeface="+mn-ea"/>
                <a:ea typeface="+mn-ea"/>
              </a:rPr>
              <a:t>分类算法</a:t>
            </a:r>
            <a:r>
              <a:rPr lang="zh-CN" altLang="zh-CN" sz="2000" dirty="0">
                <a:latin typeface="+mn-ea"/>
                <a:ea typeface="+mn-ea"/>
              </a:rPr>
              <a:t>主要</a:t>
            </a:r>
            <a:r>
              <a:rPr lang="zh-CN" altLang="zh-CN" sz="2000" dirty="0" smtClean="0">
                <a:latin typeface="+mn-ea"/>
                <a:ea typeface="+mn-ea"/>
              </a:rPr>
              <a:t>有</a:t>
            </a:r>
            <a:r>
              <a:rPr lang="zh-CN" altLang="en-US" sz="2000" dirty="0" smtClean="0">
                <a:latin typeface="+mn-ea"/>
                <a:ea typeface="+mn-ea"/>
              </a:rPr>
              <a:t>线性判别函数</a:t>
            </a:r>
            <a:r>
              <a:rPr lang="zh-CN" altLang="zh-CN" sz="2000" dirty="0" smtClean="0">
                <a:latin typeface="+mn-ea"/>
                <a:ea typeface="+mn-ea"/>
              </a:rPr>
              <a:t>、</a:t>
            </a:r>
            <a:r>
              <a:rPr lang="en-US" altLang="zh-CN" sz="2000" dirty="0" smtClean="0">
                <a:latin typeface="+mn-ea"/>
                <a:ea typeface="+mn-ea"/>
              </a:rPr>
              <a:t>Fisher</a:t>
            </a:r>
            <a:r>
              <a:rPr lang="zh-CN" altLang="en-US" sz="2000" dirty="0" smtClean="0">
                <a:latin typeface="+mn-ea"/>
                <a:ea typeface="+mn-ea"/>
              </a:rPr>
              <a:t>判别分析、单</a:t>
            </a:r>
            <a:r>
              <a:rPr lang="zh-CN" altLang="en-US" sz="2000" dirty="0">
                <a:latin typeface="+mn-ea"/>
                <a:ea typeface="+mn-ea"/>
              </a:rPr>
              <a:t>层感知</a:t>
            </a:r>
            <a:r>
              <a:rPr lang="zh-CN" altLang="en-US" sz="2000" dirty="0" smtClean="0">
                <a:latin typeface="+mn-ea"/>
                <a:ea typeface="+mn-ea"/>
              </a:rPr>
              <a:t>器、</a:t>
            </a:r>
            <a:r>
              <a:rPr lang="zh-CN" altLang="zh-CN" sz="2000" dirty="0" smtClean="0">
                <a:latin typeface="+mn-ea"/>
                <a:ea typeface="+mn-ea"/>
              </a:rPr>
              <a:t>逻辑回归等。</a:t>
            </a:r>
            <a:endParaRPr lang="zh-CN" altLang="en-US" sz="2000" dirty="0">
              <a:latin typeface="+mn-lt"/>
              <a:ea typeface="+mn-ea"/>
            </a:endParaRPr>
          </a:p>
        </p:txBody>
      </p:sp>
      <p:pic>
        <p:nvPicPr>
          <p:cNvPr id="17411"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716857"/>
            <a:ext cx="3930134" cy="2952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文本框 4"/>
          <p:cNvSpPr txBox="1">
            <a:spLocks noChangeArrowheads="1"/>
          </p:cNvSpPr>
          <p:nvPr/>
        </p:nvSpPr>
        <p:spPr bwMode="auto">
          <a:xfrm>
            <a:off x="5508104" y="5949280"/>
            <a:ext cx="22322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nstantia" panose="02030602050306030303" pitchFamily="18" charset="0"/>
                <a:ea typeface="宋体" panose="02010600030101010101" pitchFamily="2" charset="-122"/>
              </a:defRPr>
            </a:lvl1pPr>
            <a:lvl2pPr marL="742950" indent="-285750">
              <a:defRPr>
                <a:solidFill>
                  <a:schemeClr val="tx1"/>
                </a:solidFill>
                <a:latin typeface="Constantia" panose="02030602050306030303" pitchFamily="18" charset="0"/>
                <a:ea typeface="宋体" panose="02010600030101010101" pitchFamily="2" charset="-122"/>
              </a:defRPr>
            </a:lvl2pPr>
            <a:lvl3pPr marL="1143000" indent="-228600">
              <a:defRPr>
                <a:solidFill>
                  <a:schemeClr val="tx1"/>
                </a:solidFill>
                <a:latin typeface="Constantia" panose="02030602050306030303" pitchFamily="18" charset="0"/>
                <a:ea typeface="宋体" panose="02010600030101010101" pitchFamily="2" charset="-122"/>
              </a:defRPr>
            </a:lvl3pPr>
            <a:lvl4pPr marL="1600200" indent="-228600">
              <a:defRPr>
                <a:solidFill>
                  <a:schemeClr val="tx1"/>
                </a:solidFill>
                <a:latin typeface="Constantia" panose="02030602050306030303" pitchFamily="18" charset="0"/>
                <a:ea typeface="宋体" panose="02010600030101010101" pitchFamily="2" charset="-122"/>
              </a:defRPr>
            </a:lvl4pPr>
            <a:lvl5pPr marL="2057400" indent="-228600">
              <a:defRPr>
                <a:solidFill>
                  <a:schemeClr val="tx1"/>
                </a:solidFill>
                <a:latin typeface="Constantia" panose="02030602050306030303" pitchFamily="18" charset="0"/>
                <a:ea typeface="宋体" panose="02010600030101010101" pitchFamily="2" charset="-122"/>
              </a:defRPr>
            </a:lvl5pPr>
            <a:lvl6pPr marL="2514600" indent="-228600" fontAlgn="base">
              <a:spcBef>
                <a:spcPct val="0"/>
              </a:spcBef>
              <a:spcAft>
                <a:spcPct val="0"/>
              </a:spcAft>
              <a:defRPr>
                <a:solidFill>
                  <a:schemeClr val="tx1"/>
                </a:solidFill>
                <a:latin typeface="Constantia" panose="02030602050306030303" pitchFamily="18" charset="0"/>
                <a:ea typeface="宋体" panose="02010600030101010101" pitchFamily="2" charset="-122"/>
              </a:defRPr>
            </a:lvl6pPr>
            <a:lvl7pPr marL="2971800" indent="-228600" fontAlgn="base">
              <a:spcBef>
                <a:spcPct val="0"/>
              </a:spcBef>
              <a:spcAft>
                <a:spcPct val="0"/>
              </a:spcAft>
              <a:defRPr>
                <a:solidFill>
                  <a:schemeClr val="tx1"/>
                </a:solidFill>
                <a:latin typeface="Constantia" panose="02030602050306030303" pitchFamily="18" charset="0"/>
                <a:ea typeface="宋体" panose="02010600030101010101" pitchFamily="2" charset="-122"/>
              </a:defRPr>
            </a:lvl7pPr>
            <a:lvl8pPr marL="3429000" indent="-228600" fontAlgn="base">
              <a:spcBef>
                <a:spcPct val="0"/>
              </a:spcBef>
              <a:spcAft>
                <a:spcPct val="0"/>
              </a:spcAft>
              <a:defRPr>
                <a:solidFill>
                  <a:schemeClr val="tx1"/>
                </a:solidFill>
                <a:latin typeface="Constantia" panose="02030602050306030303" pitchFamily="18" charset="0"/>
                <a:ea typeface="宋体" panose="02010600030101010101" pitchFamily="2" charset="-122"/>
              </a:defRPr>
            </a:lvl8pPr>
            <a:lvl9pPr marL="3886200" indent="-228600" fontAlgn="base">
              <a:spcBef>
                <a:spcPct val="0"/>
              </a:spcBef>
              <a:spcAft>
                <a:spcPct val="0"/>
              </a:spcAft>
              <a:defRPr>
                <a:solidFill>
                  <a:schemeClr val="tx1"/>
                </a:solidFill>
                <a:latin typeface="Constantia" panose="02030602050306030303" pitchFamily="18" charset="0"/>
                <a:ea typeface="宋体" panose="02010600030101010101" pitchFamily="2" charset="-122"/>
              </a:defRPr>
            </a:lvl9pPr>
          </a:lstStyle>
          <a:p>
            <a:pPr algn="ctr"/>
            <a:r>
              <a:rPr lang="zh-CN" altLang="zh-CN" sz="2000" dirty="0" smtClean="0">
                <a:solidFill>
                  <a:srgbClr val="0000FF"/>
                </a:solidFill>
              </a:rPr>
              <a:t>线性</a:t>
            </a:r>
            <a:r>
              <a:rPr lang="zh-CN" altLang="zh-CN" sz="2000" dirty="0">
                <a:solidFill>
                  <a:srgbClr val="0000FF"/>
                </a:solidFill>
              </a:rPr>
              <a:t>可分</a:t>
            </a:r>
            <a:r>
              <a:rPr lang="zh-CN" altLang="zh-CN" sz="2000" dirty="0" smtClean="0">
                <a:solidFill>
                  <a:srgbClr val="0000FF"/>
                </a:solidFill>
              </a:rPr>
              <a:t>情况</a:t>
            </a:r>
            <a:endParaRPr lang="zh-CN" altLang="zh-CN" sz="2000" dirty="0">
              <a:solidFill>
                <a:srgbClr val="0000FF"/>
              </a:solidFill>
            </a:endParaRPr>
          </a:p>
        </p:txBody>
      </p:sp>
      <p:sp>
        <p:nvSpPr>
          <p:cNvPr id="4" name="文本占位符 3"/>
          <p:cNvSpPr>
            <a:spLocks noGrp="1"/>
          </p:cNvSpPr>
          <p:nvPr>
            <p:ph type="body" sz="quarter" idx="11"/>
          </p:nvPr>
        </p:nvSpPr>
        <p:spPr/>
        <p:txBody>
          <a:bodyPr/>
          <a:lstStyle/>
          <a:p>
            <a:r>
              <a:rPr lang="zh-CN" altLang="en-US" dirty="0" smtClean="0"/>
              <a:t>一、判别函数概念</a:t>
            </a:r>
            <a:endParaRPr lang="zh-CN" altLang="en-US" sz="2400" dirty="0"/>
          </a:p>
        </p:txBody>
      </p:sp>
      <p:sp>
        <p:nvSpPr>
          <p:cNvPr id="3" name="矩形 2"/>
          <p:cNvSpPr/>
          <p:nvPr/>
        </p:nvSpPr>
        <p:spPr>
          <a:xfrm>
            <a:off x="323528" y="1010989"/>
            <a:ext cx="3539752" cy="400110"/>
          </a:xfrm>
          <a:prstGeom prst="rect">
            <a:avLst/>
          </a:prstGeom>
        </p:spPr>
        <p:txBody>
          <a:bodyPr wrap="none">
            <a:spAutoFit/>
          </a:bodyPr>
          <a:lstStyle/>
          <a:p>
            <a:r>
              <a:rPr lang="zh-CN" altLang="en-US" sz="2000" b="1" dirty="0">
                <a:solidFill>
                  <a:srgbClr val="0070C0"/>
                </a:solidFill>
              </a:rPr>
              <a:t>线性可分概念与线性分类算法</a:t>
            </a:r>
            <a:endParaRPr lang="zh-CN" altLang="en-US" sz="2000" b="1" dirty="0">
              <a:solidFill>
                <a:srgbClr val="0070C0"/>
              </a:solidFill>
            </a:endParaRPr>
          </a:p>
        </p:txBody>
      </p:sp>
    </p:spTree>
    <p:extLst>
      <p:ext uri="{BB962C8B-B14F-4D97-AF65-F5344CB8AC3E}">
        <p14:creationId xmlns:p14="http://schemas.microsoft.com/office/powerpoint/2010/main" val="46336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22229" name="Group 21"/>
          <p:cNvGrpSpPr>
            <a:grpSpLocks/>
          </p:cNvGrpSpPr>
          <p:nvPr/>
        </p:nvGrpSpPr>
        <p:grpSpPr bwMode="auto">
          <a:xfrm>
            <a:off x="-431800" y="203200"/>
            <a:ext cx="2133600" cy="609600"/>
            <a:chOff x="-272" y="128"/>
            <a:chExt cx="1344" cy="384"/>
          </a:xfrm>
        </p:grpSpPr>
        <p:sp>
          <p:nvSpPr>
            <p:cNvPr id="222224" name="Rectangle 16"/>
            <p:cNvSpPr>
              <a:spLocks noChangeArrowheads="1"/>
            </p:cNvSpPr>
            <p:nvPr/>
          </p:nvSpPr>
          <p:spPr bwMode="auto">
            <a:xfrm>
              <a:off x="232" y="160"/>
              <a:ext cx="672" cy="352"/>
            </a:xfrm>
            <a:prstGeom prst="rect">
              <a:avLst/>
            </a:prstGeom>
            <a:gradFill rotWithShape="1">
              <a:gsLst>
                <a:gs pos="0">
                  <a:schemeClr val="bg1">
                    <a:gamma/>
                    <a:shade val="46275"/>
                    <a:invGamma/>
                  </a:schemeClr>
                </a:gs>
                <a:gs pos="50000">
                  <a:schemeClr val="bg1"/>
                </a:gs>
                <a:gs pos="100000">
                  <a:schemeClr val="bg1">
                    <a:gamma/>
                    <a:shade val="46275"/>
                    <a:invGamma/>
                  </a:schemeClr>
                </a:gs>
              </a:gsLst>
              <a:lin ang="540000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endParaRPr lang="zh-CN" altLang="en-US" sz="2400">
                <a:solidFill>
                  <a:srgbClr val="000000"/>
                </a:solidFill>
                <a:latin typeface="Times New Roman" panose="02020603050405020304" pitchFamily="18" charset="0"/>
              </a:endParaRPr>
            </a:p>
          </p:txBody>
        </p:sp>
        <p:sp>
          <p:nvSpPr>
            <p:cNvPr id="222223" name="Text Box 15"/>
            <p:cNvSpPr txBox="1">
              <a:spLocks noChangeArrowheads="1"/>
            </p:cNvSpPr>
            <p:nvPr/>
          </p:nvSpPr>
          <p:spPr bwMode="auto">
            <a:xfrm>
              <a:off x="-272" y="128"/>
              <a:ext cx="1344"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spcBef>
                  <a:spcPct val="50000"/>
                </a:spcBef>
              </a:pPr>
              <a:r>
                <a:rPr lang="zh-CN" altLang="en-US" sz="2400">
                  <a:solidFill>
                    <a:srgbClr val="000000"/>
                  </a:solidFill>
                  <a:latin typeface="Times New Roman" panose="02020603050405020304" pitchFamily="18" charset="0"/>
                </a:rPr>
                <a:t>说明：</a:t>
              </a:r>
            </a:p>
          </p:txBody>
        </p:sp>
      </p:grpSp>
      <p:grpSp>
        <p:nvGrpSpPr>
          <p:cNvPr id="222231" name="Group 23"/>
          <p:cNvGrpSpPr>
            <a:grpSpLocks/>
          </p:cNvGrpSpPr>
          <p:nvPr/>
        </p:nvGrpSpPr>
        <p:grpSpPr bwMode="auto">
          <a:xfrm>
            <a:off x="435098" y="2080197"/>
            <a:ext cx="8384659" cy="1477963"/>
            <a:chOff x="4" y="940"/>
            <a:chExt cx="5495" cy="931"/>
          </a:xfrm>
        </p:grpSpPr>
        <p:sp>
          <p:nvSpPr>
            <p:cNvPr id="222218" name="Rectangle 10"/>
            <p:cNvSpPr>
              <a:spLocks noChangeArrowheads="1"/>
            </p:cNvSpPr>
            <p:nvPr/>
          </p:nvSpPr>
          <p:spPr bwMode="auto">
            <a:xfrm>
              <a:off x="4" y="940"/>
              <a:ext cx="5495" cy="9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indent="304800">
                <a:tabLst>
                  <a:tab pos="533400" algn="l"/>
                </a:tabLst>
                <a:defRPr>
                  <a:solidFill>
                    <a:schemeClr val="tx1"/>
                  </a:solidFill>
                  <a:latin typeface="Arial" panose="020B0604020202020204" pitchFamily="34" charset="0"/>
                  <a:ea typeface="宋体" panose="02010600030101010101" pitchFamily="2" charset="-122"/>
                </a:defRPr>
              </a:lvl1pPr>
              <a:lvl2pPr>
                <a:tabLst>
                  <a:tab pos="533400" algn="l"/>
                </a:tabLst>
                <a:defRPr>
                  <a:solidFill>
                    <a:schemeClr val="tx1"/>
                  </a:solidFill>
                  <a:latin typeface="Arial" panose="020B0604020202020204" pitchFamily="34" charset="0"/>
                  <a:ea typeface="宋体" panose="02010600030101010101" pitchFamily="2" charset="-122"/>
                </a:defRPr>
              </a:lvl2pPr>
              <a:lvl3pPr>
                <a:tabLst>
                  <a:tab pos="533400" algn="l"/>
                </a:tabLst>
                <a:defRPr>
                  <a:solidFill>
                    <a:schemeClr val="tx1"/>
                  </a:solidFill>
                  <a:latin typeface="Arial" panose="020B0604020202020204" pitchFamily="34" charset="0"/>
                  <a:ea typeface="宋体" panose="02010600030101010101" pitchFamily="2" charset="-122"/>
                </a:defRPr>
              </a:lvl3pPr>
              <a:lvl4pPr>
                <a:tabLst>
                  <a:tab pos="533400" algn="l"/>
                </a:tabLst>
                <a:defRPr>
                  <a:solidFill>
                    <a:schemeClr val="tx1"/>
                  </a:solidFill>
                  <a:latin typeface="Arial" panose="020B0604020202020204" pitchFamily="34" charset="0"/>
                  <a:ea typeface="宋体" panose="02010600030101010101" pitchFamily="2" charset="-122"/>
                </a:defRPr>
              </a:lvl4pPr>
              <a:lvl5pPr>
                <a:tabLst>
                  <a:tab pos="5334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5334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5334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5334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533400" algn="l"/>
                </a:tabLst>
                <a:defRPr>
                  <a:solidFill>
                    <a:schemeClr val="tx1"/>
                  </a:solidFill>
                  <a:latin typeface="Arial" panose="020B0604020202020204" pitchFamily="34" charset="0"/>
                  <a:ea typeface="宋体" panose="02010600030101010101" pitchFamily="2" charset="-122"/>
                </a:defRPr>
              </a:lvl9pPr>
            </a:lstStyle>
            <a:p>
              <a:pPr eaLnBrk="0" hangingPunct="0">
                <a:lnSpc>
                  <a:spcPct val="125000"/>
                </a:lnSpc>
              </a:pPr>
              <a:r>
                <a:rPr lang="en-US" altLang="zh-CN" sz="2400" dirty="0">
                  <a:solidFill>
                    <a:srgbClr val="000000"/>
                  </a:solidFill>
                  <a:latin typeface="Times New Roman" panose="02020603050405020304" pitchFamily="18" charset="0"/>
                </a:rPr>
                <a:t>      </a:t>
              </a:r>
              <a:r>
                <a:rPr lang="zh-CN" altLang="en-US" sz="2400" dirty="0" smtClean="0">
                  <a:solidFill>
                    <a:srgbClr val="000000"/>
                  </a:solidFill>
                  <a:latin typeface="Times New Roman" panose="02020603050405020304" pitchFamily="18" charset="0"/>
                </a:rPr>
                <a:t>随着</a:t>
              </a:r>
              <a:r>
                <a:rPr lang="zh-CN" altLang="en-US" sz="2400" dirty="0">
                  <a:solidFill>
                    <a:srgbClr val="000000"/>
                  </a:solidFill>
                  <a:latin typeface="Times New Roman" panose="02020603050405020304" pitchFamily="18" charset="0"/>
                </a:rPr>
                <a:t>权向量</a:t>
              </a:r>
              <a:r>
                <a:rPr lang="en-US" altLang="zh-CN" sz="2400" i="1" dirty="0">
                  <a:solidFill>
                    <a:srgbClr val="000000"/>
                  </a:solidFill>
                  <a:latin typeface="Times New Roman" panose="02020603050405020304" pitchFamily="18" charset="0"/>
                </a:rPr>
                <a:t>W</a:t>
              </a:r>
              <a:r>
                <a:rPr lang="zh-CN" altLang="en-US" sz="2400" dirty="0">
                  <a:solidFill>
                    <a:srgbClr val="000000"/>
                  </a:solidFill>
                  <a:latin typeface="Times New Roman" panose="02020603050405020304" pitchFamily="18" charset="0"/>
                </a:rPr>
                <a:t>向理想值接近，准则函数关于</a:t>
              </a:r>
              <a:r>
                <a:rPr lang="en-US" altLang="zh-CN" sz="2400" b="1" i="1" dirty="0">
                  <a:solidFill>
                    <a:srgbClr val="000000"/>
                  </a:solidFill>
                  <a:latin typeface="Times New Roman" panose="02020603050405020304" pitchFamily="18" charset="0"/>
                </a:rPr>
                <a:t>W</a:t>
              </a:r>
              <a:r>
                <a:rPr lang="zh-CN" altLang="en-US" sz="2400" dirty="0">
                  <a:solidFill>
                    <a:srgbClr val="000000"/>
                  </a:solidFill>
                  <a:latin typeface="Times New Roman" panose="02020603050405020304" pitchFamily="18" charset="0"/>
                </a:rPr>
                <a:t>的</a:t>
              </a:r>
              <a:r>
                <a:rPr lang="zh-CN" altLang="en-US" sz="2400" dirty="0" smtClean="0">
                  <a:solidFill>
                    <a:srgbClr val="000000"/>
                  </a:solidFill>
                  <a:latin typeface="Times New Roman" panose="02020603050405020304" pitchFamily="18" charset="0"/>
                </a:rPr>
                <a:t>导数越来越</a:t>
              </a:r>
              <a:r>
                <a:rPr lang="zh-CN" altLang="en-US" sz="2400" dirty="0">
                  <a:solidFill>
                    <a:srgbClr val="000000"/>
                  </a:solidFill>
                  <a:latin typeface="Times New Roman" panose="02020603050405020304" pitchFamily="18" charset="0"/>
                </a:rPr>
                <a:t>趋近于零，这意味着准则函数</a:t>
              </a:r>
              <a:r>
                <a:rPr lang="en-US" altLang="zh-CN" sz="2400" i="1" dirty="0">
                  <a:solidFill>
                    <a:srgbClr val="000000"/>
                  </a:solidFill>
                  <a:latin typeface="Times New Roman" panose="02020603050405020304" pitchFamily="18" charset="0"/>
                </a:rPr>
                <a:t>J </a:t>
              </a:r>
              <a:r>
                <a:rPr lang="zh-CN" altLang="en-US" sz="2400" dirty="0">
                  <a:solidFill>
                    <a:srgbClr val="000000"/>
                  </a:solidFill>
                  <a:latin typeface="Times New Roman" panose="02020603050405020304" pitchFamily="18" charset="0"/>
                </a:rPr>
                <a:t>越来越接近最小值。当 </a:t>
              </a:r>
              <a:r>
                <a:rPr lang="zh-CN" altLang="en-US" sz="2400" dirty="0" smtClean="0">
                  <a:solidFill>
                    <a:srgbClr val="000000"/>
                  </a:solidFill>
                  <a:latin typeface="Times New Roman" panose="02020603050405020304" pitchFamily="18" charset="0"/>
                </a:rPr>
                <a:t>最终           </a:t>
              </a:r>
              <a:r>
                <a:rPr lang="zh-CN" altLang="en-US" sz="2400" dirty="0">
                  <a:solidFill>
                    <a:srgbClr val="000000"/>
                  </a:solidFill>
                  <a:latin typeface="Times New Roman" panose="02020603050405020304" pitchFamily="18" charset="0"/>
                </a:rPr>
                <a:t>时，</a:t>
              </a:r>
              <a:r>
                <a:rPr lang="en-US" altLang="zh-CN" sz="2400" i="1" dirty="0">
                  <a:solidFill>
                    <a:srgbClr val="000000"/>
                  </a:solidFill>
                  <a:latin typeface="Times New Roman" panose="02020603050405020304" pitchFamily="18" charset="0"/>
                </a:rPr>
                <a:t>J</a:t>
              </a:r>
              <a:r>
                <a:rPr lang="zh-CN" altLang="en-US" sz="2400" dirty="0">
                  <a:solidFill>
                    <a:srgbClr val="000000"/>
                  </a:solidFill>
                  <a:latin typeface="Times New Roman" panose="02020603050405020304" pitchFamily="18" charset="0"/>
                </a:rPr>
                <a:t>达到最小值</a:t>
              </a:r>
              <a:r>
                <a:rPr lang="zh-CN" altLang="en-US" sz="2400" dirty="0" smtClean="0">
                  <a:solidFill>
                    <a:srgbClr val="000000"/>
                  </a:solidFill>
                  <a:latin typeface="Times New Roman" panose="02020603050405020304" pitchFamily="18" charset="0"/>
                </a:rPr>
                <a:t>，</a:t>
              </a:r>
              <a:r>
                <a:rPr lang="en-US" altLang="zh-CN" sz="2400" b="1" i="1" dirty="0" smtClean="0">
                  <a:solidFill>
                    <a:srgbClr val="000000"/>
                  </a:solidFill>
                  <a:latin typeface="Times New Roman" panose="02020603050405020304" pitchFamily="18" charset="0"/>
                </a:rPr>
                <a:t>W</a:t>
              </a:r>
              <a:r>
                <a:rPr lang="zh-CN" altLang="en-US" sz="2400" dirty="0">
                  <a:solidFill>
                    <a:srgbClr val="000000"/>
                  </a:solidFill>
                  <a:latin typeface="Times New Roman" panose="02020603050405020304" pitchFamily="18" charset="0"/>
                </a:rPr>
                <a:t>不再改变，算法收敛。</a:t>
              </a:r>
            </a:p>
          </p:txBody>
        </p:sp>
        <p:graphicFrame>
          <p:nvGraphicFramePr>
            <p:cNvPr id="222212" name="Object 4"/>
            <p:cNvGraphicFramePr>
              <a:graphicFrameLocks noChangeAspect="1"/>
            </p:cNvGraphicFramePr>
            <p:nvPr>
              <p:extLst>
                <p:ext uri="{D42A27DB-BD31-4B8C-83A1-F6EECF244321}">
                  <p14:modId xmlns:p14="http://schemas.microsoft.com/office/powerpoint/2010/main" val="3912689329"/>
                </p:ext>
              </p:extLst>
            </p:nvPr>
          </p:nvGraphicFramePr>
          <p:xfrm>
            <a:off x="450" y="1622"/>
            <a:ext cx="519" cy="213"/>
          </p:xfrm>
          <a:graphic>
            <a:graphicData uri="http://schemas.openxmlformats.org/presentationml/2006/ole">
              <mc:AlternateContent xmlns:mc="http://schemas.openxmlformats.org/markup-compatibility/2006">
                <mc:Choice xmlns:v="urn:schemas-microsoft-com:vml" Requires="v">
                  <p:oleObj spid="_x0000_s133294" name="公式" r:id="rId3" imgW="469696" imgH="177723" progId="Equation.3">
                    <p:embed/>
                  </p:oleObj>
                </mc:Choice>
                <mc:Fallback>
                  <p:oleObj name="公式" r:id="rId3" imgW="469696" imgH="17772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 y="1622"/>
                          <a:ext cx="519" cy="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22222" name="Object 14"/>
          <p:cNvGraphicFramePr>
            <a:graphicFrameLocks noChangeAspect="1"/>
          </p:cNvGraphicFramePr>
          <p:nvPr>
            <p:extLst>
              <p:ext uri="{D42A27DB-BD31-4B8C-83A1-F6EECF244321}">
                <p14:modId xmlns:p14="http://schemas.microsoft.com/office/powerpoint/2010/main" val="489231225"/>
              </p:ext>
            </p:extLst>
          </p:nvPr>
        </p:nvGraphicFramePr>
        <p:xfrm>
          <a:off x="1446213" y="1048196"/>
          <a:ext cx="7015162" cy="914400"/>
        </p:xfrm>
        <a:graphic>
          <a:graphicData uri="http://schemas.openxmlformats.org/presentationml/2006/ole">
            <mc:AlternateContent xmlns:mc="http://schemas.openxmlformats.org/markup-compatibility/2006">
              <mc:Choice xmlns:v="urn:schemas-microsoft-com:vml" Requires="v">
                <p:oleObj spid="_x0000_s133295" name="公式" r:id="rId5" imgW="3213000" imgH="457200" progId="Equation.3">
                  <p:embed/>
                </p:oleObj>
              </mc:Choice>
              <mc:Fallback>
                <p:oleObj name="公式" r:id="rId5" imgW="32130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6213" y="1048196"/>
                        <a:ext cx="7015162"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2225" name="Rectangle 17"/>
          <p:cNvSpPr>
            <a:spLocks noChangeArrowheads="1"/>
          </p:cNvSpPr>
          <p:nvPr/>
        </p:nvSpPr>
        <p:spPr bwMode="auto">
          <a:xfrm>
            <a:off x="409575" y="5133677"/>
            <a:ext cx="8731250" cy="146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en-US" altLang="zh-CN" sz="2400" dirty="0">
                <a:solidFill>
                  <a:srgbClr val="000000"/>
                </a:solidFill>
                <a:latin typeface="Times New Roman" panose="02020603050405020304" pitchFamily="18" charset="0"/>
              </a:rPr>
              <a:t>        c) </a:t>
            </a:r>
            <a:r>
              <a:rPr lang="zh-CN" altLang="en-US" sz="2400" dirty="0">
                <a:solidFill>
                  <a:srgbClr val="000000"/>
                </a:solidFill>
                <a:latin typeface="Times New Roman" panose="02020603050405020304" pitchFamily="18" charset="0"/>
              </a:rPr>
              <a:t>梯度算法是求解权向量的一般解法，算法的具体计算形</a:t>
            </a:r>
          </a:p>
          <a:p>
            <a:pPr>
              <a:lnSpc>
                <a:spcPct val="125000"/>
              </a:lnSpc>
            </a:pPr>
            <a:r>
              <a:rPr lang="zh-CN" altLang="en-US" sz="2400" dirty="0">
                <a:solidFill>
                  <a:srgbClr val="000000"/>
                </a:solidFill>
                <a:latin typeface="Times New Roman" panose="02020603050405020304" pitchFamily="18" charset="0"/>
              </a:rPr>
              <a:t>式取决于准则函数</a:t>
            </a:r>
            <a:r>
              <a:rPr lang="en-US" altLang="zh-CN" sz="2400" i="1" dirty="0">
                <a:solidFill>
                  <a:srgbClr val="000000"/>
                </a:solidFill>
                <a:latin typeface="Times New Roman" panose="02020603050405020304" pitchFamily="18" charset="0"/>
              </a:rPr>
              <a:t>J</a:t>
            </a:r>
            <a:r>
              <a:rPr lang="en-US" altLang="zh-CN" sz="2400"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W</a:t>
            </a:r>
            <a:r>
              <a:rPr lang="en-US" altLang="zh-CN" sz="2400" dirty="0">
                <a:solidFill>
                  <a:srgbClr val="000000"/>
                </a:solidFill>
                <a:latin typeface="Times New Roman" panose="02020603050405020304" pitchFamily="18" charset="0"/>
              </a:rPr>
              <a:t>, </a:t>
            </a:r>
            <a:r>
              <a:rPr lang="en-US" altLang="zh-CN" sz="2400" b="1" i="1" dirty="0">
                <a:solidFill>
                  <a:srgbClr val="000000"/>
                </a:solidFill>
                <a:latin typeface="Times New Roman" panose="02020603050405020304" pitchFamily="18" charset="0"/>
              </a:rPr>
              <a:t>X</a:t>
            </a:r>
            <a:r>
              <a:rPr lang="en-US" altLang="zh-CN"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的选择，</a:t>
            </a:r>
            <a:r>
              <a:rPr lang="en-US" altLang="zh-CN" sz="2400" i="1" dirty="0">
                <a:solidFill>
                  <a:srgbClr val="000000"/>
                </a:solidFill>
                <a:latin typeface="Times New Roman" panose="02020603050405020304" pitchFamily="18" charset="0"/>
              </a:rPr>
              <a:t>J</a:t>
            </a:r>
            <a:r>
              <a:rPr lang="en-US" altLang="zh-CN" sz="2400"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W</a:t>
            </a:r>
            <a:r>
              <a:rPr lang="en-US" altLang="zh-CN" sz="2400" dirty="0">
                <a:solidFill>
                  <a:srgbClr val="000000"/>
                </a:solidFill>
                <a:latin typeface="Times New Roman" panose="02020603050405020304" pitchFamily="18" charset="0"/>
              </a:rPr>
              <a:t>, </a:t>
            </a:r>
            <a:r>
              <a:rPr lang="en-US" altLang="zh-CN" sz="2400" b="1" i="1" dirty="0">
                <a:solidFill>
                  <a:srgbClr val="000000"/>
                </a:solidFill>
                <a:latin typeface="Times New Roman" panose="02020603050405020304" pitchFamily="18" charset="0"/>
              </a:rPr>
              <a:t>X</a:t>
            </a:r>
            <a:r>
              <a:rPr lang="en-US" altLang="zh-CN" sz="2400" dirty="0">
                <a:solidFill>
                  <a:srgbClr val="000000"/>
                </a:solidFill>
                <a:latin typeface="Times New Roman" panose="02020603050405020304" pitchFamily="18" charset="0"/>
              </a:rPr>
              <a:t>)</a:t>
            </a:r>
            <a:r>
              <a:rPr lang="zh-CN" altLang="en-US" sz="2400" dirty="0">
                <a:solidFill>
                  <a:srgbClr val="000000"/>
                </a:solidFill>
                <a:latin typeface="Times New Roman" panose="02020603050405020304" pitchFamily="18" charset="0"/>
              </a:rPr>
              <a:t>的形式不同，得到的</a:t>
            </a:r>
          </a:p>
          <a:p>
            <a:pPr>
              <a:lnSpc>
                <a:spcPct val="125000"/>
              </a:lnSpc>
            </a:pPr>
            <a:r>
              <a:rPr lang="zh-CN" altLang="en-US" sz="2400" dirty="0">
                <a:solidFill>
                  <a:srgbClr val="000000"/>
                </a:solidFill>
                <a:latin typeface="Times New Roman" panose="02020603050405020304" pitchFamily="18" charset="0"/>
              </a:rPr>
              <a:t>具体算法不同。</a:t>
            </a:r>
          </a:p>
        </p:txBody>
      </p:sp>
      <p:sp>
        <p:nvSpPr>
          <p:cNvPr id="222226" name="Text Box 18"/>
          <p:cNvSpPr txBox="1">
            <a:spLocks noChangeArrowheads="1"/>
          </p:cNvSpPr>
          <p:nvPr/>
        </p:nvSpPr>
        <p:spPr bwMode="auto">
          <a:xfrm>
            <a:off x="0" y="1079400"/>
            <a:ext cx="15748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spcBef>
                <a:spcPct val="50000"/>
              </a:spcBef>
            </a:pPr>
            <a:r>
              <a:rPr lang="en-US" altLang="zh-CN" sz="2400">
                <a:solidFill>
                  <a:srgbClr val="000000"/>
                </a:solidFill>
                <a:latin typeface="Times New Roman" panose="02020603050405020304" pitchFamily="18" charset="0"/>
              </a:rPr>
              <a:t>a) </a:t>
            </a:r>
          </a:p>
        </p:txBody>
      </p:sp>
      <p:sp>
        <p:nvSpPr>
          <p:cNvPr id="222228" name="Rectangle 20"/>
          <p:cNvSpPr>
            <a:spLocks noChangeArrowheads="1"/>
          </p:cNvSpPr>
          <p:nvPr/>
        </p:nvSpPr>
        <p:spPr bwMode="auto">
          <a:xfrm>
            <a:off x="395536" y="3751872"/>
            <a:ext cx="8678862"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en-US" altLang="zh-CN" sz="2400" dirty="0">
                <a:solidFill>
                  <a:srgbClr val="000000"/>
                </a:solidFill>
                <a:latin typeface="Times New Roman" panose="02020603050405020304" pitchFamily="18" charset="0"/>
              </a:rPr>
              <a:t>        b) </a:t>
            </a:r>
            <a:r>
              <a:rPr lang="en-US" altLang="zh-CN" sz="2400" i="1" dirty="0">
                <a:solidFill>
                  <a:srgbClr val="000000"/>
                </a:solidFill>
                <a:latin typeface="Times New Roman" panose="02020603050405020304" pitchFamily="18" charset="0"/>
              </a:rPr>
              <a:t>c</a:t>
            </a:r>
            <a:r>
              <a:rPr lang="zh-CN" altLang="en-US" sz="2400" dirty="0">
                <a:solidFill>
                  <a:srgbClr val="000000"/>
                </a:solidFill>
                <a:latin typeface="Times New Roman" panose="02020603050405020304" pitchFamily="18" charset="0"/>
              </a:rPr>
              <a:t>值的选择很重要，如</a:t>
            </a:r>
            <a:r>
              <a:rPr lang="en-US" altLang="zh-CN" sz="2400" i="1" dirty="0">
                <a:solidFill>
                  <a:srgbClr val="000000"/>
                </a:solidFill>
                <a:latin typeface="Times New Roman" panose="02020603050405020304" pitchFamily="18" charset="0"/>
              </a:rPr>
              <a:t>c</a:t>
            </a:r>
            <a:r>
              <a:rPr lang="zh-CN" altLang="en-US" sz="2400" dirty="0">
                <a:solidFill>
                  <a:srgbClr val="000000"/>
                </a:solidFill>
                <a:latin typeface="Times New Roman" panose="02020603050405020304" pitchFamily="18" charset="0"/>
              </a:rPr>
              <a:t>值太小，收敛太慢；但若太大，搜索又可能过头，甚至引起发散</a:t>
            </a:r>
            <a:r>
              <a:rPr lang="zh-CN" altLang="en-US" sz="2400" dirty="0" smtClean="0">
                <a:solidFill>
                  <a:srgbClr val="000000"/>
                </a:solidFill>
                <a:latin typeface="Times New Roman" panose="02020603050405020304" pitchFamily="18" charset="0"/>
              </a:rPr>
              <a:t>。</a:t>
            </a:r>
            <a:r>
              <a:rPr lang="zh-CN" altLang="en-US" sz="2400" dirty="0" smtClean="0">
                <a:solidFill>
                  <a:srgbClr val="FF0000"/>
                </a:solidFill>
                <a:latin typeface="Times New Roman" panose="02020603050405020304" pitchFamily="18" charset="0"/>
              </a:rPr>
              <a:t>一般，开始阶段</a:t>
            </a:r>
            <a:r>
              <a:rPr lang="en-US" altLang="zh-CN" sz="2400" dirty="0" smtClean="0">
                <a:solidFill>
                  <a:srgbClr val="FF0000"/>
                </a:solidFill>
                <a:latin typeface="Times New Roman" panose="02020603050405020304" pitchFamily="18" charset="0"/>
              </a:rPr>
              <a:t>c</a:t>
            </a:r>
            <a:r>
              <a:rPr lang="zh-CN" altLang="en-US" sz="2400" dirty="0" smtClean="0">
                <a:solidFill>
                  <a:srgbClr val="FF0000"/>
                </a:solidFill>
                <a:latin typeface="Times New Roman" panose="02020603050405020304" pitchFamily="18" charset="0"/>
              </a:rPr>
              <a:t>取大一些，收尾阶段取小</a:t>
            </a:r>
            <a:r>
              <a:rPr lang="en-US" altLang="zh-CN" sz="2400" dirty="0" smtClean="0">
                <a:solidFill>
                  <a:srgbClr val="FF0000"/>
                </a:solidFill>
                <a:latin typeface="Times New Roman" panose="02020603050405020304" pitchFamily="18" charset="0"/>
              </a:rPr>
              <a:t>——</a:t>
            </a:r>
            <a:r>
              <a:rPr lang="zh-CN" altLang="en-US" sz="2400" dirty="0" smtClean="0">
                <a:solidFill>
                  <a:srgbClr val="FF0000"/>
                </a:solidFill>
                <a:latin typeface="Times New Roman" panose="02020603050405020304" pitchFamily="18" charset="0"/>
              </a:rPr>
              <a:t>变步长</a:t>
            </a:r>
            <a:r>
              <a:rPr lang="zh-CN" altLang="en-US" sz="2400" dirty="0" smtClean="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63921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2228"/>
                                        </p:tgtEl>
                                        <p:attrNameLst>
                                          <p:attrName>style.visibility</p:attrName>
                                        </p:attrNameLst>
                                      </p:cBhvr>
                                      <p:to>
                                        <p:strVal val="visible"/>
                                      </p:to>
                                    </p:set>
                                    <p:animEffect transition="in" filter="fade">
                                      <p:cBhvr>
                                        <p:cTn id="7" dur="500"/>
                                        <p:tgtEl>
                                          <p:spTgt spid="2222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2225"/>
                                        </p:tgtEl>
                                        <p:attrNameLst>
                                          <p:attrName>style.visibility</p:attrName>
                                        </p:attrNameLst>
                                      </p:cBhvr>
                                      <p:to>
                                        <p:strVal val="visible"/>
                                      </p:to>
                                    </p:set>
                                    <p:animEffect transition="in" filter="fade">
                                      <p:cBhvr>
                                        <p:cTn id="12" dur="500"/>
                                        <p:tgtEl>
                                          <p:spTgt spid="222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25" grpId="0"/>
      <p:bldP spid="222228"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799" name="Rectangle 7"/>
          <p:cNvSpPr>
            <a:spLocks noChangeArrowheads="1"/>
          </p:cNvSpPr>
          <p:nvPr/>
        </p:nvSpPr>
        <p:spPr bwMode="auto">
          <a:xfrm>
            <a:off x="38100" y="963613"/>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endParaRPr lang="zh-CN" altLang="en-US" sz="2400">
              <a:solidFill>
                <a:srgbClr val="000000"/>
              </a:solidFill>
              <a:latin typeface="Times New Roman" panose="02020603050405020304" pitchFamily="18" charset="0"/>
            </a:endParaRPr>
          </a:p>
        </p:txBody>
      </p:sp>
      <p:sp>
        <p:nvSpPr>
          <p:cNvPr id="161823" name="Rectangle 31"/>
          <p:cNvSpPr>
            <a:spLocks noChangeArrowheads="1"/>
          </p:cNvSpPr>
          <p:nvPr/>
        </p:nvSpPr>
        <p:spPr bwMode="auto">
          <a:xfrm>
            <a:off x="347662" y="519063"/>
            <a:ext cx="760871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zh-CN" altLang="en-US" sz="2400" b="1" dirty="0" smtClean="0">
                <a:solidFill>
                  <a:srgbClr val="0070C0"/>
                </a:solidFill>
                <a:latin typeface="Times New Roman" panose="02020603050405020304" pitchFamily="18" charset="0"/>
              </a:rPr>
              <a:t>（二）</a:t>
            </a:r>
            <a:r>
              <a:rPr lang="en-US" altLang="zh-CN" sz="2400" b="1" dirty="0" smtClean="0">
                <a:solidFill>
                  <a:srgbClr val="0070C0"/>
                </a:solidFill>
                <a:latin typeface="Times New Roman" panose="02020603050405020304" pitchFamily="18" charset="0"/>
              </a:rPr>
              <a:t> </a:t>
            </a:r>
            <a:r>
              <a:rPr lang="zh-CN" altLang="en-US" sz="2400" b="1" dirty="0" smtClean="0">
                <a:solidFill>
                  <a:srgbClr val="0070C0"/>
                </a:solidFill>
                <a:latin typeface="Times New Roman" panose="02020603050405020304" pitchFamily="18" charset="0"/>
              </a:rPr>
              <a:t>梯度求解法的一个实现</a:t>
            </a:r>
            <a:r>
              <a:rPr lang="en-US" altLang="zh-CN" sz="2400" b="1" dirty="0" smtClean="0">
                <a:solidFill>
                  <a:srgbClr val="0070C0"/>
                </a:solidFill>
                <a:latin typeface="Times New Roman" panose="02020603050405020304" pitchFamily="18" charset="0"/>
              </a:rPr>
              <a:t>——</a:t>
            </a:r>
            <a:r>
              <a:rPr lang="zh-CN" altLang="en-US" sz="2400" b="1" dirty="0" smtClean="0">
                <a:solidFill>
                  <a:srgbClr val="0070C0"/>
                </a:solidFill>
                <a:latin typeface="Times New Roman" panose="02020603050405020304" pitchFamily="18" charset="0"/>
              </a:rPr>
              <a:t>固定</a:t>
            </a:r>
            <a:r>
              <a:rPr lang="zh-CN" altLang="en-US" sz="2400" b="1" dirty="0">
                <a:solidFill>
                  <a:srgbClr val="0070C0"/>
                </a:solidFill>
                <a:latin typeface="Times New Roman" panose="02020603050405020304" pitchFamily="18" charset="0"/>
              </a:rPr>
              <a:t>增量法</a:t>
            </a:r>
          </a:p>
        </p:txBody>
      </p:sp>
      <p:sp>
        <p:nvSpPr>
          <p:cNvPr id="161825" name="Rectangle 33"/>
          <p:cNvSpPr>
            <a:spLocks noChangeArrowheads="1"/>
          </p:cNvSpPr>
          <p:nvPr/>
        </p:nvSpPr>
        <p:spPr bwMode="auto">
          <a:xfrm>
            <a:off x="771525" y="1227138"/>
            <a:ext cx="1708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dirty="0">
                <a:solidFill>
                  <a:srgbClr val="000000"/>
                </a:solidFill>
                <a:latin typeface="Times New Roman" panose="02020603050405020304" pitchFamily="18" charset="0"/>
              </a:rPr>
              <a:t>准则函数：</a:t>
            </a:r>
            <a:endParaRPr lang="zh-CN" altLang="en-US" sz="2400" dirty="0">
              <a:solidFill>
                <a:srgbClr val="000000"/>
              </a:solidFill>
              <a:latin typeface="Arial" panose="020B0604020202020204" pitchFamily="34" charset="0"/>
            </a:endParaRPr>
          </a:p>
        </p:txBody>
      </p:sp>
      <p:sp>
        <p:nvSpPr>
          <p:cNvPr id="161826" name="Rectangle 34"/>
          <p:cNvSpPr>
            <a:spLocks noChangeArrowheads="1"/>
          </p:cNvSpPr>
          <p:nvPr/>
        </p:nvSpPr>
        <p:spPr bwMode="auto">
          <a:xfrm>
            <a:off x="771525" y="2535238"/>
            <a:ext cx="2927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a:solidFill>
                  <a:srgbClr val="000000"/>
                </a:solidFill>
                <a:latin typeface="Times New Roman" panose="02020603050405020304" pitchFamily="18" charset="0"/>
              </a:rPr>
              <a:t>求</a:t>
            </a:r>
            <a:r>
              <a:rPr lang="en-US" altLang="zh-CN" sz="2400" b="1" i="1">
                <a:solidFill>
                  <a:srgbClr val="000000"/>
                </a:solidFill>
                <a:latin typeface="Times New Roman" panose="02020603050405020304" pitchFamily="18" charset="0"/>
              </a:rPr>
              <a:t>W</a:t>
            </a:r>
            <a:r>
              <a:rPr lang="en-US" altLang="zh-CN" sz="2400">
                <a:solidFill>
                  <a:srgbClr val="000000"/>
                </a:solidFill>
                <a:latin typeface="Times New Roman" panose="02020603050405020304" pitchFamily="18" charset="0"/>
              </a:rPr>
              <a:t>(</a:t>
            </a:r>
            <a:r>
              <a:rPr lang="en-US" altLang="zh-CN" sz="2400" i="1">
                <a:solidFill>
                  <a:srgbClr val="000000"/>
                </a:solidFill>
                <a:latin typeface="Times New Roman" panose="02020603050405020304" pitchFamily="18" charset="0"/>
              </a:rPr>
              <a:t>k</a:t>
            </a:r>
            <a:r>
              <a:rPr lang="en-US" altLang="zh-CN" sz="2400">
                <a:solidFill>
                  <a:srgbClr val="000000"/>
                </a:solidFill>
                <a:latin typeface="Times New Roman" panose="02020603050405020304" pitchFamily="18" charset="0"/>
              </a:rPr>
              <a:t>)</a:t>
            </a:r>
            <a:r>
              <a:rPr lang="zh-CN" altLang="en-US" sz="2400">
                <a:solidFill>
                  <a:srgbClr val="000000"/>
                </a:solidFill>
                <a:latin typeface="Times New Roman" panose="02020603050405020304" pitchFamily="18" charset="0"/>
              </a:rPr>
              <a:t>的递推公式：</a:t>
            </a:r>
          </a:p>
        </p:txBody>
      </p:sp>
      <p:sp>
        <p:nvSpPr>
          <p:cNvPr id="161837" name="Rectangle 45" descr="5%"/>
          <p:cNvSpPr>
            <a:spLocks noChangeArrowheads="1"/>
          </p:cNvSpPr>
          <p:nvPr/>
        </p:nvSpPr>
        <p:spPr bwMode="auto">
          <a:xfrm>
            <a:off x="812800" y="3683000"/>
            <a:ext cx="4346575" cy="901700"/>
          </a:xfrm>
          <a:prstGeom prst="rect">
            <a:avLst/>
          </a:prstGeom>
          <a:pattFill prst="pct5">
            <a:fgClr>
              <a:srgbClr val="FFA143"/>
            </a:fgClr>
            <a:bgClr>
              <a:srgbClr val="FFFFFF"/>
            </a:bgClr>
          </a:patt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endParaRPr lang="zh-CN" altLang="en-US" sz="2400">
              <a:solidFill>
                <a:srgbClr val="000000"/>
              </a:solidFill>
              <a:latin typeface="Times New Roman" panose="02020603050405020304" pitchFamily="18" charset="0"/>
            </a:endParaRPr>
          </a:p>
        </p:txBody>
      </p:sp>
      <p:sp>
        <p:nvSpPr>
          <p:cNvPr id="161832" name="Rectangle 40"/>
          <p:cNvSpPr>
            <a:spLocks noChangeArrowheads="1"/>
          </p:cNvSpPr>
          <p:nvPr/>
        </p:nvSpPr>
        <p:spPr bwMode="auto">
          <a:xfrm>
            <a:off x="876300" y="3927475"/>
            <a:ext cx="18430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en-US" altLang="zh-CN" sz="2400">
                <a:solidFill>
                  <a:srgbClr val="000000"/>
                </a:solidFill>
                <a:latin typeface="Times New Roman" panose="02020603050405020304" pitchFamily="18" charset="0"/>
              </a:rPr>
              <a:t>1. </a:t>
            </a:r>
            <a:r>
              <a:rPr lang="zh-CN" altLang="en-US" sz="2400">
                <a:solidFill>
                  <a:srgbClr val="000000"/>
                </a:solidFill>
                <a:latin typeface="Times New Roman" panose="02020603050405020304" pitchFamily="18" charset="0"/>
              </a:rPr>
              <a:t>求</a:t>
            </a:r>
            <a:r>
              <a:rPr lang="en-US" altLang="zh-CN" sz="2400" i="1">
                <a:solidFill>
                  <a:srgbClr val="000000"/>
                </a:solidFill>
                <a:latin typeface="Times New Roman" panose="02020603050405020304" pitchFamily="18" charset="0"/>
              </a:rPr>
              <a:t>J</a:t>
            </a:r>
            <a:r>
              <a:rPr lang="zh-CN" altLang="en-US" sz="2400">
                <a:solidFill>
                  <a:srgbClr val="000000"/>
                </a:solidFill>
                <a:latin typeface="Times New Roman" panose="02020603050405020304" pitchFamily="18" charset="0"/>
              </a:rPr>
              <a:t>的梯度</a:t>
            </a:r>
          </a:p>
        </p:txBody>
      </p:sp>
      <p:graphicFrame>
        <p:nvGraphicFramePr>
          <p:cNvPr id="161831" name="Object 39"/>
          <p:cNvGraphicFramePr>
            <a:graphicFrameLocks noChangeAspect="1"/>
          </p:cNvGraphicFramePr>
          <p:nvPr/>
        </p:nvGraphicFramePr>
        <p:xfrm>
          <a:off x="2641600" y="3860800"/>
          <a:ext cx="2457450" cy="787400"/>
        </p:xfrm>
        <a:graphic>
          <a:graphicData uri="http://schemas.openxmlformats.org/presentationml/2006/ole">
            <mc:AlternateContent xmlns:mc="http://schemas.openxmlformats.org/markup-compatibility/2006">
              <mc:Choice xmlns:v="urn:schemas-microsoft-com:vml" Requires="v">
                <p:oleObj spid="_x0000_s134638" name="公式" r:id="rId3" imgW="1218960" imgH="393480" progId="Equation.3">
                  <p:embed/>
                </p:oleObj>
              </mc:Choice>
              <mc:Fallback>
                <p:oleObj name="公式" r:id="rId3" imgW="121896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600" y="3860800"/>
                        <a:ext cx="245745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1833" name="Rectangle 41"/>
          <p:cNvSpPr>
            <a:spLocks noChangeArrowheads="1"/>
          </p:cNvSpPr>
          <p:nvPr/>
        </p:nvSpPr>
        <p:spPr bwMode="auto">
          <a:xfrm>
            <a:off x="773113" y="4778375"/>
            <a:ext cx="7061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a:solidFill>
                  <a:srgbClr val="000000"/>
                </a:solidFill>
                <a:latin typeface="Times New Roman" panose="02020603050405020304" pitchFamily="18" charset="0"/>
              </a:rPr>
              <a:t>方法：函数对向量求导</a:t>
            </a:r>
            <a:r>
              <a:rPr lang="en-US" altLang="zh-CN" sz="2400">
                <a:solidFill>
                  <a:srgbClr val="000000"/>
                </a:solidFill>
                <a:latin typeface="Times New Roman" panose="02020603050405020304" pitchFamily="18" charset="0"/>
              </a:rPr>
              <a:t>=</a:t>
            </a:r>
            <a:r>
              <a:rPr lang="zh-CN" altLang="en-US" sz="2400">
                <a:solidFill>
                  <a:srgbClr val="000000"/>
                </a:solidFill>
                <a:latin typeface="Times New Roman" panose="02020603050405020304" pitchFamily="18" charset="0"/>
              </a:rPr>
              <a:t>函数对向量的分量求导，即</a:t>
            </a:r>
            <a:endParaRPr lang="zh-CN" altLang="en-US" sz="2400">
              <a:solidFill>
                <a:srgbClr val="000000"/>
              </a:solidFill>
              <a:latin typeface="Arial" panose="020B0604020202020204" pitchFamily="34" charset="0"/>
            </a:endParaRPr>
          </a:p>
        </p:txBody>
      </p:sp>
      <p:graphicFrame>
        <p:nvGraphicFramePr>
          <p:cNvPr id="161834" name="Object 42"/>
          <p:cNvGraphicFramePr>
            <a:graphicFrameLocks noChangeAspect="1"/>
          </p:cNvGraphicFramePr>
          <p:nvPr/>
        </p:nvGraphicFramePr>
        <p:xfrm>
          <a:off x="2701925" y="5289550"/>
          <a:ext cx="3316288" cy="1017588"/>
        </p:xfrm>
        <a:graphic>
          <a:graphicData uri="http://schemas.openxmlformats.org/presentationml/2006/ole">
            <mc:AlternateContent xmlns:mc="http://schemas.openxmlformats.org/markup-compatibility/2006">
              <mc:Choice xmlns:v="urn:schemas-microsoft-com:vml" Requires="v">
                <p:oleObj spid="_x0000_s134639" name="公式" r:id="rId5" imgW="1346040" imgH="507960" progId="Equation.3">
                  <p:embed/>
                </p:oleObj>
              </mc:Choice>
              <mc:Fallback>
                <p:oleObj name="公式" r:id="rId5" imgW="1346040" imgH="5079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1925" y="5289550"/>
                        <a:ext cx="3316288" cy="1017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1839" name="Rectangle 47"/>
          <p:cNvSpPr>
            <a:spLocks noChangeArrowheads="1"/>
          </p:cNvSpPr>
          <p:nvPr/>
        </p:nvSpPr>
        <p:spPr bwMode="auto">
          <a:xfrm>
            <a:off x="744538" y="1944688"/>
            <a:ext cx="84248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r>
              <a:rPr lang="zh-CN" altLang="en-US" sz="2400">
                <a:solidFill>
                  <a:srgbClr val="000000"/>
                </a:solidFill>
                <a:latin typeface="Times New Roman" panose="02020603050405020304" pitchFamily="18" charset="0"/>
                <a:cs typeface="Times New Roman" panose="02020603050405020304" pitchFamily="18" charset="0"/>
              </a:rPr>
              <a:t>该准则函数有唯一最小值</a:t>
            </a:r>
            <a:r>
              <a:rPr lang="zh-CN" altLang="en-US" sz="2400">
                <a:solidFill>
                  <a:srgbClr val="000000"/>
                </a:solidFill>
                <a:latin typeface="Arial" panose="020B0604020202020204" pitchFamily="34" charset="0"/>
                <a:cs typeface="Times New Roman" panose="02020603050405020304" pitchFamily="18" charset="0"/>
              </a:rPr>
              <a:t>“</a:t>
            </a:r>
            <a:r>
              <a:rPr lang="en-US" altLang="zh-CN" sz="2400">
                <a:solidFill>
                  <a:srgbClr val="000000"/>
                </a:solidFill>
                <a:latin typeface="Times New Roman" panose="02020603050405020304" pitchFamily="18" charset="0"/>
              </a:rPr>
              <a:t>0</a:t>
            </a:r>
            <a:r>
              <a:rPr lang="en-US" altLang="zh-CN" sz="2400">
                <a:solidFill>
                  <a:srgbClr val="000000"/>
                </a:solidFill>
                <a:latin typeface="Times New Roman" panose="02020603050405020304" pitchFamily="18" charset="0"/>
                <a:cs typeface="Times New Roman" panose="02020603050405020304" pitchFamily="18" charset="0"/>
              </a:rPr>
              <a:t>”</a:t>
            </a:r>
            <a:r>
              <a:rPr lang="zh-CN" altLang="en-US" sz="2400">
                <a:solidFill>
                  <a:srgbClr val="000000"/>
                </a:solidFill>
                <a:latin typeface="Times New Roman" panose="02020603050405020304" pitchFamily="18" charset="0"/>
                <a:cs typeface="Times New Roman" panose="02020603050405020304" pitchFamily="18" charset="0"/>
              </a:rPr>
              <a:t>，且发生在                 </a:t>
            </a:r>
            <a:r>
              <a:rPr lang="zh-CN" altLang="en-US" sz="2400">
                <a:solidFill>
                  <a:srgbClr val="000000"/>
                </a:solidFill>
                <a:latin typeface="Times New Roman" panose="02020603050405020304" pitchFamily="18" charset="0"/>
              </a:rPr>
              <a:t>的时候。 </a:t>
            </a:r>
          </a:p>
        </p:txBody>
      </p:sp>
      <p:graphicFrame>
        <p:nvGraphicFramePr>
          <p:cNvPr id="161838" name="Object 46"/>
          <p:cNvGraphicFramePr>
            <a:graphicFrameLocks noChangeAspect="1"/>
          </p:cNvGraphicFramePr>
          <p:nvPr>
            <p:extLst/>
          </p:nvPr>
        </p:nvGraphicFramePr>
        <p:xfrm>
          <a:off x="6300366" y="1938338"/>
          <a:ext cx="1223962" cy="406400"/>
        </p:xfrm>
        <a:graphic>
          <a:graphicData uri="http://schemas.openxmlformats.org/presentationml/2006/ole">
            <mc:AlternateContent xmlns:mc="http://schemas.openxmlformats.org/markup-compatibility/2006">
              <mc:Choice xmlns:v="urn:schemas-microsoft-com:vml" Requires="v">
                <p:oleObj spid="_x0000_s134640" name="公式" r:id="rId7" imgW="622080" imgH="203040" progId="Equation.3">
                  <p:embed/>
                </p:oleObj>
              </mc:Choice>
              <mc:Fallback>
                <p:oleObj name="公式" r:id="rId7" imgW="62208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0366" y="1938338"/>
                        <a:ext cx="122396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1828" name="Rectangle 36"/>
          <p:cNvSpPr>
            <a:spLocks noChangeArrowheads="1"/>
          </p:cNvSpPr>
          <p:nvPr/>
        </p:nvSpPr>
        <p:spPr bwMode="auto">
          <a:xfrm>
            <a:off x="755576" y="3073400"/>
            <a:ext cx="7914456"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zh-CN" altLang="en-US" sz="2400" dirty="0">
                <a:solidFill>
                  <a:srgbClr val="000000"/>
                </a:solidFill>
                <a:latin typeface="Times New Roman" panose="02020603050405020304" pitchFamily="18" charset="0"/>
              </a:rPr>
              <a:t>设                                    </a:t>
            </a:r>
            <a:r>
              <a:rPr lang="zh-CN" altLang="en-US" sz="2400" dirty="0" smtClean="0">
                <a:solidFill>
                  <a:srgbClr val="000000"/>
                </a:solidFill>
                <a:latin typeface="Times New Roman" panose="02020603050405020304" pitchFamily="18" charset="0"/>
              </a:rPr>
              <a:t>，</a:t>
            </a:r>
            <a:endParaRPr lang="zh-CN" altLang="en-US" sz="2400" dirty="0">
              <a:solidFill>
                <a:srgbClr val="000000"/>
              </a:solidFill>
              <a:latin typeface="Arial" panose="020B0604020202020204" pitchFamily="34" charset="0"/>
            </a:endParaRPr>
          </a:p>
        </p:txBody>
      </p:sp>
      <p:graphicFrame>
        <p:nvGraphicFramePr>
          <p:cNvPr id="161827" name="Object 35"/>
          <p:cNvGraphicFramePr>
            <a:graphicFrameLocks noChangeAspect="1"/>
          </p:cNvGraphicFramePr>
          <p:nvPr>
            <p:extLst/>
          </p:nvPr>
        </p:nvGraphicFramePr>
        <p:xfrm>
          <a:off x="1169343" y="3028950"/>
          <a:ext cx="2563813" cy="508000"/>
        </p:xfrm>
        <a:graphic>
          <a:graphicData uri="http://schemas.openxmlformats.org/presentationml/2006/ole">
            <mc:AlternateContent xmlns:mc="http://schemas.openxmlformats.org/markup-compatibility/2006">
              <mc:Choice xmlns:v="urn:schemas-microsoft-com:vml" Requires="v">
                <p:oleObj spid="_x0000_s134641" name="公式" r:id="rId9" imgW="1282680" imgH="253800" progId="Equation.3">
                  <p:embed/>
                </p:oleObj>
              </mc:Choice>
              <mc:Fallback>
                <p:oleObj name="公式" r:id="rId9" imgW="1282680" imgH="253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9343" y="3028950"/>
                        <a:ext cx="2563813"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1842" name="Object 50"/>
          <p:cNvGraphicFramePr>
            <a:graphicFrameLocks noChangeAspect="1"/>
          </p:cNvGraphicFramePr>
          <p:nvPr>
            <p:extLst/>
          </p:nvPr>
        </p:nvGraphicFramePr>
        <p:xfrm>
          <a:off x="4205536" y="3036888"/>
          <a:ext cx="3173412" cy="508000"/>
        </p:xfrm>
        <a:graphic>
          <a:graphicData uri="http://schemas.openxmlformats.org/presentationml/2006/ole">
            <mc:AlternateContent xmlns:mc="http://schemas.openxmlformats.org/markup-compatibility/2006">
              <mc:Choice xmlns:v="urn:schemas-microsoft-com:vml" Requires="v">
                <p:oleObj spid="_x0000_s134642" name="公式" r:id="rId11" imgW="1587240" imgH="253800" progId="Equation.3">
                  <p:embed/>
                </p:oleObj>
              </mc:Choice>
              <mc:Fallback>
                <p:oleObj name="公式" r:id="rId11" imgW="1587240" imgH="253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05536" y="3036888"/>
                        <a:ext cx="3173412"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1849" name="Object 57"/>
          <p:cNvGraphicFramePr>
            <a:graphicFrameLocks noChangeAspect="1"/>
          </p:cNvGraphicFramePr>
          <p:nvPr>
            <p:extLst/>
          </p:nvPr>
        </p:nvGraphicFramePr>
        <p:xfrm>
          <a:off x="2287588" y="1093788"/>
          <a:ext cx="4059237" cy="788987"/>
        </p:xfrm>
        <a:graphic>
          <a:graphicData uri="http://schemas.openxmlformats.org/presentationml/2006/ole">
            <mc:AlternateContent xmlns:mc="http://schemas.openxmlformats.org/markup-compatibility/2006">
              <mc:Choice xmlns:v="urn:schemas-microsoft-com:vml" Requires="v">
                <p:oleObj spid="_x0000_s134643" name="Equation" r:id="rId13" imgW="1854000" imgH="393480" progId="Equation.DSMT4">
                  <p:embed/>
                </p:oleObj>
              </mc:Choice>
              <mc:Fallback>
                <p:oleObj name="Equation" r:id="rId13" imgW="1854000" imgH="393480" progId="Equation.DSMT4">
                  <p:embed/>
                  <p:pic>
                    <p:nvPicPr>
                      <p:cNvPr id="0" name=""/>
                      <p:cNvPicPr>
                        <a:picLocks noChangeAspect="1" noChangeArrowheads="1"/>
                      </p:cNvPicPr>
                      <p:nvPr/>
                    </p:nvPicPr>
                    <p:blipFill>
                      <a:blip r:embed="rId14"/>
                      <a:srcRect/>
                      <a:stretch>
                        <a:fillRect/>
                      </a:stretch>
                    </p:blipFill>
                    <p:spPr bwMode="auto">
                      <a:xfrm>
                        <a:off x="2287588" y="1093788"/>
                        <a:ext cx="4059237" cy="788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867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1837"/>
                                        </p:tgtEl>
                                        <p:attrNameLst>
                                          <p:attrName>style.visibility</p:attrName>
                                        </p:attrNameLst>
                                      </p:cBhvr>
                                      <p:to>
                                        <p:strVal val="visible"/>
                                      </p:to>
                                    </p:set>
                                    <p:animEffect transition="in" filter="fade">
                                      <p:cBhvr>
                                        <p:cTn id="7" dur="500"/>
                                        <p:tgtEl>
                                          <p:spTgt spid="1618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1832"/>
                                        </p:tgtEl>
                                        <p:attrNameLst>
                                          <p:attrName>style.visibility</p:attrName>
                                        </p:attrNameLst>
                                      </p:cBhvr>
                                      <p:to>
                                        <p:strVal val="visible"/>
                                      </p:to>
                                    </p:set>
                                    <p:animEffect transition="in" filter="fade">
                                      <p:cBhvr>
                                        <p:cTn id="10" dur="500"/>
                                        <p:tgtEl>
                                          <p:spTgt spid="161832"/>
                                        </p:tgtEl>
                                      </p:cBhvr>
                                    </p:animEffect>
                                  </p:childTnLst>
                                </p:cTn>
                              </p:par>
                              <p:par>
                                <p:cTn id="11" presetID="10" presetClass="entr" presetSubtype="0" fill="hold" nodeType="withEffect">
                                  <p:stCondLst>
                                    <p:cond delay="0"/>
                                  </p:stCondLst>
                                  <p:childTnLst>
                                    <p:set>
                                      <p:cBhvr>
                                        <p:cTn id="12" dur="1" fill="hold">
                                          <p:stCondLst>
                                            <p:cond delay="0"/>
                                          </p:stCondLst>
                                        </p:cTn>
                                        <p:tgtEl>
                                          <p:spTgt spid="161831"/>
                                        </p:tgtEl>
                                        <p:attrNameLst>
                                          <p:attrName>style.visibility</p:attrName>
                                        </p:attrNameLst>
                                      </p:cBhvr>
                                      <p:to>
                                        <p:strVal val="visible"/>
                                      </p:to>
                                    </p:set>
                                    <p:animEffect transition="in" filter="fade">
                                      <p:cBhvr>
                                        <p:cTn id="13" dur="500"/>
                                        <p:tgtEl>
                                          <p:spTgt spid="1618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1833"/>
                                        </p:tgtEl>
                                        <p:attrNameLst>
                                          <p:attrName>style.visibility</p:attrName>
                                        </p:attrNameLst>
                                      </p:cBhvr>
                                      <p:to>
                                        <p:strVal val="visible"/>
                                      </p:to>
                                    </p:set>
                                    <p:animEffect transition="in" filter="fade">
                                      <p:cBhvr>
                                        <p:cTn id="16" dur="500"/>
                                        <p:tgtEl>
                                          <p:spTgt spid="161833"/>
                                        </p:tgtEl>
                                      </p:cBhvr>
                                    </p:animEffect>
                                  </p:childTnLst>
                                </p:cTn>
                              </p:par>
                              <p:par>
                                <p:cTn id="17" presetID="10" presetClass="entr" presetSubtype="0" fill="hold" nodeType="withEffect">
                                  <p:stCondLst>
                                    <p:cond delay="0"/>
                                  </p:stCondLst>
                                  <p:childTnLst>
                                    <p:set>
                                      <p:cBhvr>
                                        <p:cTn id="18" dur="1" fill="hold">
                                          <p:stCondLst>
                                            <p:cond delay="0"/>
                                          </p:stCondLst>
                                        </p:cTn>
                                        <p:tgtEl>
                                          <p:spTgt spid="161834"/>
                                        </p:tgtEl>
                                        <p:attrNameLst>
                                          <p:attrName>style.visibility</p:attrName>
                                        </p:attrNameLst>
                                      </p:cBhvr>
                                      <p:to>
                                        <p:strVal val="visible"/>
                                      </p:to>
                                    </p:set>
                                    <p:animEffect transition="in" filter="fade">
                                      <p:cBhvr>
                                        <p:cTn id="19" dur="500"/>
                                        <p:tgtEl>
                                          <p:spTgt spid="161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837" grpId="0" animBg="1"/>
      <p:bldP spid="161832" grpId="0"/>
      <p:bldP spid="161833"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2831" name="Rectangle 15"/>
          <p:cNvSpPr>
            <a:spLocks noChangeArrowheads="1"/>
          </p:cNvSpPr>
          <p:nvPr/>
        </p:nvSpPr>
        <p:spPr bwMode="auto">
          <a:xfrm>
            <a:off x="2235200" y="588963"/>
            <a:ext cx="1403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indent="304800">
              <a:tabLst>
                <a:tab pos="228600" algn="l"/>
              </a:tabLst>
              <a:defRPr>
                <a:solidFill>
                  <a:schemeClr val="tx1"/>
                </a:solidFill>
                <a:latin typeface="Arial" panose="020B0604020202020204" pitchFamily="34" charset="0"/>
                <a:ea typeface="宋体" panose="02010600030101010101" pitchFamily="2" charset="-122"/>
              </a:defRPr>
            </a:lvl1pPr>
            <a:lvl2pPr>
              <a:tabLst>
                <a:tab pos="228600" algn="l"/>
              </a:tabLst>
              <a:defRPr>
                <a:solidFill>
                  <a:schemeClr val="tx1"/>
                </a:solidFill>
                <a:latin typeface="Arial" panose="020B0604020202020204" pitchFamily="34" charset="0"/>
                <a:ea typeface="宋体" panose="02010600030101010101" pitchFamily="2" charset="-122"/>
              </a:defRPr>
            </a:lvl2pPr>
            <a:lvl3pPr>
              <a:tabLst>
                <a:tab pos="228600" algn="l"/>
              </a:tabLst>
              <a:defRPr>
                <a:solidFill>
                  <a:schemeClr val="tx1"/>
                </a:solidFill>
                <a:latin typeface="Arial" panose="020B0604020202020204" pitchFamily="34" charset="0"/>
                <a:ea typeface="宋体" panose="02010600030101010101" pitchFamily="2" charset="-122"/>
              </a:defRPr>
            </a:lvl3pPr>
            <a:lvl4pPr>
              <a:tabLst>
                <a:tab pos="228600" algn="l"/>
              </a:tabLst>
              <a:defRPr>
                <a:solidFill>
                  <a:schemeClr val="tx1"/>
                </a:solidFill>
                <a:latin typeface="Arial" panose="020B0604020202020204" pitchFamily="34" charset="0"/>
                <a:ea typeface="宋体" panose="02010600030101010101" pitchFamily="2" charset="-122"/>
              </a:defRPr>
            </a:lvl4pPr>
            <a:lvl5pPr>
              <a:tabLst>
                <a:tab pos="228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9pPr>
          </a:lstStyle>
          <a:p>
            <a:r>
              <a:rPr lang="zh-CN" altLang="en-US" sz="2400">
                <a:solidFill>
                  <a:srgbClr val="000000"/>
                </a:solidFill>
                <a:latin typeface="Times New Roman" panose="02020603050405020304" pitchFamily="18" charset="0"/>
              </a:rPr>
              <a:t>部分：</a:t>
            </a:r>
            <a:endParaRPr lang="zh-CN" altLang="en-US" sz="2400">
              <a:solidFill>
                <a:srgbClr val="000000"/>
              </a:solidFill>
            </a:endParaRPr>
          </a:p>
        </p:txBody>
      </p:sp>
      <p:graphicFrame>
        <p:nvGraphicFramePr>
          <p:cNvPr id="162828" name="Object 12"/>
          <p:cNvGraphicFramePr>
            <a:graphicFrameLocks noChangeAspect="1"/>
          </p:cNvGraphicFramePr>
          <p:nvPr/>
        </p:nvGraphicFramePr>
        <p:xfrm>
          <a:off x="482600" y="1143000"/>
          <a:ext cx="3960813" cy="914400"/>
        </p:xfrm>
        <a:graphic>
          <a:graphicData uri="http://schemas.openxmlformats.org/presentationml/2006/ole">
            <mc:AlternateContent xmlns:mc="http://schemas.openxmlformats.org/markup-compatibility/2006">
              <mc:Choice xmlns:v="urn:schemas-microsoft-com:vml" Requires="v">
                <p:oleObj spid="_x0000_s135744" name="公式" r:id="rId3" imgW="1981080" imgH="457200" progId="Equation.3">
                  <p:embed/>
                </p:oleObj>
              </mc:Choice>
              <mc:Fallback>
                <p:oleObj name="公式" r:id="rId3" imgW="198108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00" y="1143000"/>
                        <a:ext cx="3960813"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27" name="Object 11"/>
          <p:cNvGraphicFramePr>
            <a:graphicFrameLocks noChangeAspect="1"/>
          </p:cNvGraphicFramePr>
          <p:nvPr/>
        </p:nvGraphicFramePr>
        <p:xfrm>
          <a:off x="498475" y="1993900"/>
          <a:ext cx="8399463" cy="1016000"/>
        </p:xfrm>
        <a:graphic>
          <a:graphicData uri="http://schemas.openxmlformats.org/presentationml/2006/ole">
            <mc:AlternateContent xmlns:mc="http://schemas.openxmlformats.org/markup-compatibility/2006">
              <mc:Choice xmlns:v="urn:schemas-microsoft-com:vml" Requires="v">
                <p:oleObj spid="_x0000_s135745" name="公式" r:id="rId5" imgW="4673520" imgH="507960" progId="Equation.3">
                  <p:embed/>
                </p:oleObj>
              </mc:Choice>
              <mc:Fallback>
                <p:oleObj name="公式" r:id="rId5" imgW="4673520" imgH="5079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475" y="1993900"/>
                        <a:ext cx="8399463" cy="101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26" name="Object 10"/>
          <p:cNvGraphicFramePr>
            <a:graphicFrameLocks noChangeAspect="1"/>
          </p:cNvGraphicFramePr>
          <p:nvPr/>
        </p:nvGraphicFramePr>
        <p:xfrm>
          <a:off x="514350" y="3081338"/>
          <a:ext cx="3251200" cy="508000"/>
        </p:xfrm>
        <a:graphic>
          <a:graphicData uri="http://schemas.openxmlformats.org/presentationml/2006/ole">
            <mc:AlternateContent xmlns:mc="http://schemas.openxmlformats.org/markup-compatibility/2006">
              <mc:Choice xmlns:v="urn:schemas-microsoft-com:vml" Requires="v">
                <p:oleObj spid="_x0000_s135746" name="公式" r:id="rId7" imgW="1625400" imgH="253800" progId="Equation.3">
                  <p:embed/>
                </p:oleObj>
              </mc:Choice>
              <mc:Fallback>
                <p:oleObj name="公式" r:id="rId7" imgW="162540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350" y="3081338"/>
                        <a:ext cx="32512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25" name="Object 9"/>
          <p:cNvGraphicFramePr>
            <a:graphicFrameLocks noChangeAspect="1"/>
          </p:cNvGraphicFramePr>
          <p:nvPr/>
        </p:nvGraphicFramePr>
        <p:xfrm>
          <a:off x="2757488" y="4432300"/>
          <a:ext cx="2593975" cy="838200"/>
        </p:xfrm>
        <a:graphic>
          <a:graphicData uri="http://schemas.openxmlformats.org/presentationml/2006/ole">
            <mc:AlternateContent xmlns:mc="http://schemas.openxmlformats.org/markup-compatibility/2006">
              <mc:Choice xmlns:v="urn:schemas-microsoft-com:vml" Requires="v">
                <p:oleObj spid="_x0000_s135747" name="公式" r:id="rId9" imgW="1180800" imgH="419040" progId="Equation.3">
                  <p:embed/>
                </p:oleObj>
              </mc:Choice>
              <mc:Fallback>
                <p:oleObj name="公式" r:id="rId9" imgW="1180800" imgH="419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7488" y="4432300"/>
                        <a:ext cx="2593975"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23" name="Object 7"/>
          <p:cNvGraphicFramePr>
            <a:graphicFrameLocks noChangeAspect="1"/>
          </p:cNvGraphicFramePr>
          <p:nvPr/>
        </p:nvGraphicFramePr>
        <p:xfrm>
          <a:off x="431800" y="5249863"/>
          <a:ext cx="4951413" cy="838200"/>
        </p:xfrm>
        <a:graphic>
          <a:graphicData uri="http://schemas.openxmlformats.org/presentationml/2006/ole">
            <mc:AlternateContent xmlns:mc="http://schemas.openxmlformats.org/markup-compatibility/2006">
              <mc:Choice xmlns:v="urn:schemas-microsoft-com:vml" Requires="v">
                <p:oleObj spid="_x0000_s135748" name="公式" r:id="rId11" imgW="2476440" imgH="419040" progId="Equation.3">
                  <p:embed/>
                </p:oleObj>
              </mc:Choice>
              <mc:Fallback>
                <p:oleObj name="公式" r:id="rId11" imgW="2476440" imgH="419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1800" y="5249863"/>
                        <a:ext cx="4951413"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29" name="Object 13"/>
          <p:cNvGraphicFramePr>
            <a:graphicFrameLocks noChangeAspect="1"/>
          </p:cNvGraphicFramePr>
          <p:nvPr/>
        </p:nvGraphicFramePr>
        <p:xfrm>
          <a:off x="1822450" y="600075"/>
          <a:ext cx="836613" cy="407988"/>
        </p:xfrm>
        <a:graphic>
          <a:graphicData uri="http://schemas.openxmlformats.org/presentationml/2006/ole">
            <mc:AlternateContent xmlns:mc="http://schemas.openxmlformats.org/markup-compatibility/2006">
              <mc:Choice xmlns:v="urn:schemas-microsoft-com:vml" Requires="v">
                <p:oleObj spid="_x0000_s135749" name="公式" r:id="rId13" imgW="406080" imgH="203040" progId="Equation.3">
                  <p:embed/>
                </p:oleObj>
              </mc:Choice>
              <mc:Fallback>
                <p:oleObj name="公式" r:id="rId13" imgW="406080" imgH="203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22450" y="600075"/>
                        <a:ext cx="836613" cy="407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2830" name="Rectangle 14"/>
          <p:cNvSpPr>
            <a:spLocks noChangeArrowheads="1"/>
          </p:cNvSpPr>
          <p:nvPr/>
        </p:nvSpPr>
        <p:spPr bwMode="auto">
          <a:xfrm>
            <a:off x="482600" y="547688"/>
            <a:ext cx="1403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buFontTx/>
              <a:buAutoNum type="circleNumDbPlain"/>
            </a:pPr>
            <a:r>
              <a:rPr lang="zh-CN" altLang="en-US" sz="2400">
                <a:solidFill>
                  <a:srgbClr val="000000"/>
                </a:solidFill>
                <a:latin typeface="Times New Roman" panose="02020603050405020304" pitchFamily="18" charset="0"/>
              </a:rPr>
              <a:t>首先求</a:t>
            </a:r>
            <a:endParaRPr lang="zh-CN" altLang="en-US" sz="2400">
              <a:solidFill>
                <a:srgbClr val="000000"/>
              </a:solidFill>
              <a:latin typeface="Arial" panose="020B0604020202020204" pitchFamily="34" charset="0"/>
            </a:endParaRPr>
          </a:p>
        </p:txBody>
      </p:sp>
      <p:sp>
        <p:nvSpPr>
          <p:cNvPr id="162834" name="Rectangle 18"/>
          <p:cNvSpPr>
            <a:spLocks noChangeArrowheads="1"/>
          </p:cNvSpPr>
          <p:nvPr/>
        </p:nvSpPr>
        <p:spPr bwMode="auto">
          <a:xfrm>
            <a:off x="444500" y="3822056"/>
            <a:ext cx="664797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dirty="0">
                <a:solidFill>
                  <a:srgbClr val="000000"/>
                </a:solidFill>
                <a:latin typeface="Times New Roman" panose="02020603050405020304" pitchFamily="18" charset="0"/>
              </a:rPr>
              <a:t>另：矩阵论中</a:t>
            </a:r>
            <a:r>
              <a:rPr lang="zh-CN" altLang="en-US" sz="2400" dirty="0" smtClean="0">
                <a:solidFill>
                  <a:srgbClr val="000000"/>
                </a:solidFill>
                <a:latin typeface="Times New Roman" panose="02020603050405020304" pitchFamily="18" charset="0"/>
              </a:rPr>
              <a:t>有（</a:t>
            </a:r>
            <a:r>
              <a:rPr lang="zh-CN" altLang="en-US" sz="2400" dirty="0" smtClean="0">
                <a:solidFill>
                  <a:srgbClr val="FF0000"/>
                </a:solidFill>
                <a:latin typeface="Times New Roman" panose="02020603050405020304" pitchFamily="18" charset="0"/>
              </a:rPr>
              <a:t>也可以直接按梯度定义演算</a:t>
            </a:r>
            <a:r>
              <a:rPr lang="zh-CN" altLang="en-US" sz="2400" dirty="0" smtClean="0">
                <a:solidFill>
                  <a:srgbClr val="000000"/>
                </a:solidFill>
                <a:latin typeface="Times New Roman" panose="02020603050405020304" pitchFamily="18" charset="0"/>
              </a:rPr>
              <a:t>）</a:t>
            </a:r>
            <a:endParaRPr lang="zh-CN" altLang="en-US" sz="2400" dirty="0">
              <a:solidFill>
                <a:srgbClr val="000000"/>
              </a:solidFill>
              <a:latin typeface="Arial" panose="020B0604020202020204" pitchFamily="34" charset="0"/>
            </a:endParaRPr>
          </a:p>
        </p:txBody>
      </p:sp>
      <p:grpSp>
        <p:nvGrpSpPr>
          <p:cNvPr id="162847" name="Group 31"/>
          <p:cNvGrpSpPr>
            <a:grpSpLocks/>
          </p:cNvGrpSpPr>
          <p:nvPr/>
        </p:nvGrpSpPr>
        <p:grpSpPr bwMode="auto">
          <a:xfrm>
            <a:off x="4445000" y="307975"/>
            <a:ext cx="4470400" cy="827088"/>
            <a:chOff x="2800" y="194"/>
            <a:chExt cx="2816" cy="521"/>
          </a:xfrm>
        </p:grpSpPr>
        <p:sp>
          <p:nvSpPr>
            <p:cNvPr id="162842" name="AutoShape 26"/>
            <p:cNvSpPr>
              <a:spLocks noChangeArrowheads="1"/>
            </p:cNvSpPr>
            <p:nvPr/>
          </p:nvSpPr>
          <p:spPr bwMode="auto">
            <a:xfrm>
              <a:off x="2800" y="194"/>
              <a:ext cx="2816" cy="521"/>
            </a:xfrm>
            <a:prstGeom prst="cloudCallout">
              <a:avLst>
                <a:gd name="adj1" fmla="val -28694"/>
                <a:gd name="adj2" fmla="val 26968"/>
              </a:avLst>
            </a:prstGeom>
            <a:solidFill>
              <a:srgbClr val="B0FF61"/>
            </a:solidFill>
            <a:ln w="0" algn="ctr">
              <a:solidFill>
                <a:schemeClr val="hlink"/>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endParaRPr lang="zh-CN" altLang="en-US" sz="2400">
                <a:solidFill>
                  <a:srgbClr val="000000"/>
                </a:solidFill>
                <a:latin typeface="Times New Roman" panose="02020603050405020304" pitchFamily="18" charset="0"/>
              </a:endParaRPr>
            </a:p>
          </p:txBody>
        </p:sp>
        <p:graphicFrame>
          <p:nvGraphicFramePr>
            <p:cNvPr id="162846" name="Object 30"/>
            <p:cNvGraphicFramePr>
              <a:graphicFrameLocks noChangeAspect="1"/>
            </p:cNvGraphicFramePr>
            <p:nvPr/>
          </p:nvGraphicFramePr>
          <p:xfrm>
            <a:off x="3195" y="272"/>
            <a:ext cx="1883" cy="374"/>
          </p:xfrm>
          <a:graphic>
            <a:graphicData uri="http://schemas.openxmlformats.org/presentationml/2006/ole">
              <mc:AlternateContent xmlns:mc="http://schemas.openxmlformats.org/markup-compatibility/2006">
                <mc:Choice xmlns:v="urn:schemas-microsoft-com:vml" Requires="v">
                  <p:oleObj spid="_x0000_s135750" name="公式" r:id="rId15" imgW="1815840" imgH="393480" progId="Equation.3">
                    <p:embed/>
                  </p:oleObj>
                </mc:Choice>
                <mc:Fallback>
                  <p:oleObj name="公式" r:id="rId15" imgW="1815840" imgH="3934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95" y="272"/>
                          <a:ext cx="1883" cy="3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249154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2825"/>
                                        </p:tgtEl>
                                        <p:attrNameLst>
                                          <p:attrName>style.visibility</p:attrName>
                                        </p:attrNameLst>
                                      </p:cBhvr>
                                      <p:to>
                                        <p:strVal val="visible"/>
                                      </p:to>
                                    </p:set>
                                    <p:animEffect transition="in" filter="fade">
                                      <p:cBhvr>
                                        <p:cTn id="7" dur="500"/>
                                        <p:tgtEl>
                                          <p:spTgt spid="162825"/>
                                        </p:tgtEl>
                                      </p:cBhvr>
                                    </p:animEffect>
                                  </p:childTnLst>
                                </p:cTn>
                              </p:par>
                              <p:par>
                                <p:cTn id="8" presetID="10" presetClass="entr" presetSubtype="0" fill="hold" nodeType="withEffect">
                                  <p:stCondLst>
                                    <p:cond delay="0"/>
                                  </p:stCondLst>
                                  <p:childTnLst>
                                    <p:set>
                                      <p:cBhvr>
                                        <p:cTn id="9" dur="1" fill="hold">
                                          <p:stCondLst>
                                            <p:cond delay="0"/>
                                          </p:stCondLst>
                                        </p:cTn>
                                        <p:tgtEl>
                                          <p:spTgt spid="162823"/>
                                        </p:tgtEl>
                                        <p:attrNameLst>
                                          <p:attrName>style.visibility</p:attrName>
                                        </p:attrNameLst>
                                      </p:cBhvr>
                                      <p:to>
                                        <p:strVal val="visible"/>
                                      </p:to>
                                    </p:set>
                                    <p:animEffect transition="in" filter="fade">
                                      <p:cBhvr>
                                        <p:cTn id="10" dur="500"/>
                                        <p:tgtEl>
                                          <p:spTgt spid="1628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2834"/>
                                        </p:tgtEl>
                                        <p:attrNameLst>
                                          <p:attrName>style.visibility</p:attrName>
                                        </p:attrNameLst>
                                      </p:cBhvr>
                                      <p:to>
                                        <p:strVal val="visible"/>
                                      </p:to>
                                    </p:set>
                                    <p:animEffect transition="in" filter="fade">
                                      <p:cBhvr>
                                        <p:cTn id="13" dur="500"/>
                                        <p:tgtEl>
                                          <p:spTgt spid="162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34"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63844" name="Object 4"/>
          <p:cNvGraphicFramePr>
            <a:graphicFrameLocks noChangeAspect="1"/>
          </p:cNvGraphicFramePr>
          <p:nvPr>
            <p:extLst/>
          </p:nvPr>
        </p:nvGraphicFramePr>
        <p:xfrm>
          <a:off x="890588" y="5448300"/>
          <a:ext cx="5584825" cy="830263"/>
        </p:xfrm>
        <a:graphic>
          <a:graphicData uri="http://schemas.openxmlformats.org/presentationml/2006/ole">
            <mc:AlternateContent xmlns:mc="http://schemas.openxmlformats.org/markup-compatibility/2006">
              <mc:Choice xmlns:v="urn:schemas-microsoft-com:vml" Requires="v">
                <p:oleObj spid="_x0000_s136768" name="Equation" r:id="rId3" imgW="2806560" imgH="419040" progId="Equation.DSMT4">
                  <p:embed/>
                </p:oleObj>
              </mc:Choice>
              <mc:Fallback>
                <p:oleObj name="Equation" r:id="rId3" imgW="2806560" imgH="419040" progId="Equation.DSMT4">
                  <p:embed/>
                  <p:pic>
                    <p:nvPicPr>
                      <p:cNvPr id="0" name=""/>
                      <p:cNvPicPr>
                        <a:picLocks noChangeAspect="1" noChangeArrowheads="1"/>
                      </p:cNvPicPr>
                      <p:nvPr/>
                    </p:nvPicPr>
                    <p:blipFill>
                      <a:blip r:embed="rId4"/>
                      <a:srcRect/>
                      <a:stretch>
                        <a:fillRect/>
                      </a:stretch>
                    </p:blipFill>
                    <p:spPr bwMode="auto">
                      <a:xfrm>
                        <a:off x="890588" y="5448300"/>
                        <a:ext cx="5584825" cy="830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48" name="Rectangle 8"/>
          <p:cNvSpPr>
            <a:spLocks noChangeArrowheads="1"/>
          </p:cNvSpPr>
          <p:nvPr/>
        </p:nvSpPr>
        <p:spPr bwMode="auto">
          <a:xfrm>
            <a:off x="1096963" y="4494213"/>
            <a:ext cx="946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a:solidFill>
                  <a:srgbClr val="000000"/>
                </a:solidFill>
                <a:latin typeface="Times New Roman" panose="02020603050405020304" pitchFamily="18" charset="0"/>
              </a:rPr>
              <a:t>其中  </a:t>
            </a:r>
            <a:endParaRPr lang="zh-CN" altLang="en-US" sz="2400">
              <a:solidFill>
                <a:srgbClr val="000000"/>
              </a:solidFill>
              <a:latin typeface="Arial" panose="020B0604020202020204" pitchFamily="34" charset="0"/>
            </a:endParaRPr>
          </a:p>
        </p:txBody>
      </p:sp>
      <p:graphicFrame>
        <p:nvGraphicFramePr>
          <p:cNvPr id="163847" name="Object 7"/>
          <p:cNvGraphicFramePr>
            <a:graphicFrameLocks noChangeAspect="1"/>
          </p:cNvGraphicFramePr>
          <p:nvPr/>
        </p:nvGraphicFramePr>
        <p:xfrm>
          <a:off x="1997075" y="4173538"/>
          <a:ext cx="4260850" cy="1025525"/>
        </p:xfrm>
        <a:graphic>
          <a:graphicData uri="http://schemas.openxmlformats.org/presentationml/2006/ole">
            <mc:AlternateContent xmlns:mc="http://schemas.openxmlformats.org/markup-compatibility/2006">
              <mc:Choice xmlns:v="urn:schemas-microsoft-com:vml" Requires="v">
                <p:oleObj spid="_x0000_s136769" name="公式" r:id="rId5" imgW="2095200" imgH="507960" progId="Equation.3">
                  <p:embed/>
                </p:oleObj>
              </mc:Choice>
              <mc:Fallback>
                <p:oleObj name="公式" r:id="rId5" imgW="2095200" imgH="5079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7075" y="4173538"/>
                        <a:ext cx="4260850" cy="1025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45" name="Rectangle 5"/>
          <p:cNvSpPr>
            <a:spLocks noChangeArrowheads="1"/>
          </p:cNvSpPr>
          <p:nvPr/>
        </p:nvSpPr>
        <p:spPr bwMode="auto">
          <a:xfrm>
            <a:off x="442913" y="588963"/>
            <a:ext cx="460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en-US" altLang="zh-CN" sz="2400">
                <a:solidFill>
                  <a:srgbClr val="000000"/>
                </a:solidFill>
                <a:latin typeface="Times New Roman" panose="02020603050405020304" pitchFamily="18" charset="0"/>
              </a:rPr>
              <a:t>②  </a:t>
            </a:r>
            <a:r>
              <a:rPr lang="zh-CN" altLang="en-US" sz="2400">
                <a:solidFill>
                  <a:srgbClr val="000000"/>
                </a:solidFill>
                <a:latin typeface="Times New Roman" panose="02020603050405020304" pitchFamily="18" charset="0"/>
              </a:rPr>
              <a:t>由①的结论                      有：  </a:t>
            </a:r>
          </a:p>
        </p:txBody>
      </p:sp>
      <p:graphicFrame>
        <p:nvGraphicFramePr>
          <p:cNvPr id="163854" name="Object 14"/>
          <p:cNvGraphicFramePr>
            <a:graphicFrameLocks noChangeAspect="1"/>
          </p:cNvGraphicFramePr>
          <p:nvPr/>
        </p:nvGraphicFramePr>
        <p:xfrm>
          <a:off x="2511425" y="439738"/>
          <a:ext cx="1582738" cy="758825"/>
        </p:xfrm>
        <a:graphic>
          <a:graphicData uri="http://schemas.openxmlformats.org/presentationml/2006/ole">
            <mc:AlternateContent xmlns:mc="http://schemas.openxmlformats.org/markup-compatibility/2006">
              <mc:Choice xmlns:v="urn:schemas-microsoft-com:vml" Requires="v">
                <p:oleObj spid="_x0000_s136770" name="公式" r:id="rId7" imgW="876240" imgH="419040" progId="Equation.3">
                  <p:embed/>
                </p:oleObj>
              </mc:Choice>
              <mc:Fallback>
                <p:oleObj name="公式" r:id="rId7" imgW="876240" imgH="419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1425" y="439738"/>
                        <a:ext cx="1582738" cy="758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65" name="Object 25"/>
          <p:cNvGraphicFramePr>
            <a:graphicFrameLocks noChangeAspect="1"/>
          </p:cNvGraphicFramePr>
          <p:nvPr/>
        </p:nvGraphicFramePr>
        <p:xfrm>
          <a:off x="1028700" y="1189038"/>
          <a:ext cx="5443538" cy="869950"/>
        </p:xfrm>
        <a:graphic>
          <a:graphicData uri="http://schemas.openxmlformats.org/presentationml/2006/ole">
            <mc:AlternateContent xmlns:mc="http://schemas.openxmlformats.org/markup-compatibility/2006">
              <mc:Choice xmlns:v="urn:schemas-microsoft-com:vml" Requires="v">
                <p:oleObj spid="_x0000_s136771" name="公式" r:id="rId9" imgW="2400120" imgH="457200" progId="Equation.3">
                  <p:embed/>
                </p:oleObj>
              </mc:Choice>
              <mc:Fallback>
                <p:oleObj name="公式" r:id="rId9" imgW="240012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8700" y="1189038"/>
                        <a:ext cx="5443538"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66" name="Object 26"/>
          <p:cNvGraphicFramePr>
            <a:graphicFrameLocks noChangeAspect="1"/>
          </p:cNvGraphicFramePr>
          <p:nvPr/>
        </p:nvGraphicFramePr>
        <p:xfrm>
          <a:off x="1042988" y="2244725"/>
          <a:ext cx="5873750" cy="869950"/>
        </p:xfrm>
        <a:graphic>
          <a:graphicData uri="http://schemas.openxmlformats.org/presentationml/2006/ole">
            <mc:AlternateContent xmlns:mc="http://schemas.openxmlformats.org/markup-compatibility/2006">
              <mc:Choice xmlns:v="urn:schemas-microsoft-com:vml" Requires="v">
                <p:oleObj spid="_x0000_s136772" name="公式" r:id="rId11" imgW="2590560" imgH="457200" progId="Equation.3">
                  <p:embed/>
                </p:oleObj>
              </mc:Choice>
              <mc:Fallback>
                <p:oleObj name="公式" r:id="rId11" imgW="2590560" imgH="457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988" y="2244725"/>
                        <a:ext cx="5873750"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67" name="Object 27"/>
          <p:cNvGraphicFramePr>
            <a:graphicFrameLocks noChangeAspect="1"/>
          </p:cNvGraphicFramePr>
          <p:nvPr>
            <p:extLst/>
          </p:nvPr>
        </p:nvGraphicFramePr>
        <p:xfrm>
          <a:off x="1858963" y="3198813"/>
          <a:ext cx="4751387" cy="917575"/>
        </p:xfrm>
        <a:graphic>
          <a:graphicData uri="http://schemas.openxmlformats.org/presentationml/2006/ole">
            <mc:AlternateContent xmlns:mc="http://schemas.openxmlformats.org/markup-compatibility/2006">
              <mc:Choice xmlns:v="urn:schemas-microsoft-com:vml" Requires="v">
                <p:oleObj spid="_x0000_s136773" name="Equation" r:id="rId13" imgW="2095200" imgH="482400" progId="Equation.DSMT4">
                  <p:embed/>
                </p:oleObj>
              </mc:Choice>
              <mc:Fallback>
                <p:oleObj name="Equation" r:id="rId13" imgW="2095200" imgH="482400" progId="Equation.DSMT4">
                  <p:embed/>
                  <p:pic>
                    <p:nvPicPr>
                      <p:cNvPr id="0" name=""/>
                      <p:cNvPicPr>
                        <a:picLocks noChangeAspect="1" noChangeArrowheads="1"/>
                      </p:cNvPicPr>
                      <p:nvPr/>
                    </p:nvPicPr>
                    <p:blipFill>
                      <a:blip r:embed="rId14"/>
                      <a:srcRect/>
                      <a:stretch>
                        <a:fillRect/>
                      </a:stretch>
                    </p:blipFill>
                    <p:spPr bwMode="auto">
                      <a:xfrm>
                        <a:off x="1858963" y="3198813"/>
                        <a:ext cx="4751387" cy="917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3870" name="Group 30"/>
          <p:cNvGrpSpPr>
            <a:grpSpLocks/>
          </p:cNvGrpSpPr>
          <p:nvPr/>
        </p:nvGrpSpPr>
        <p:grpSpPr bwMode="auto">
          <a:xfrm>
            <a:off x="4673600" y="0"/>
            <a:ext cx="4470400" cy="827088"/>
            <a:chOff x="2800" y="194"/>
            <a:chExt cx="2816" cy="521"/>
          </a:xfrm>
        </p:grpSpPr>
        <p:sp>
          <p:nvSpPr>
            <p:cNvPr id="163871" name="AutoShape 31"/>
            <p:cNvSpPr>
              <a:spLocks noChangeArrowheads="1"/>
            </p:cNvSpPr>
            <p:nvPr/>
          </p:nvSpPr>
          <p:spPr bwMode="auto">
            <a:xfrm>
              <a:off x="2800" y="194"/>
              <a:ext cx="2816" cy="521"/>
            </a:xfrm>
            <a:prstGeom prst="cloudCallout">
              <a:avLst>
                <a:gd name="adj1" fmla="val -28694"/>
                <a:gd name="adj2" fmla="val 26968"/>
              </a:avLst>
            </a:prstGeom>
            <a:solidFill>
              <a:srgbClr val="B0FF61"/>
            </a:solidFill>
            <a:ln w="0" algn="ctr">
              <a:solidFill>
                <a:schemeClr val="hlink"/>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endParaRPr lang="zh-CN" altLang="en-US" sz="2400">
                <a:solidFill>
                  <a:srgbClr val="000000"/>
                </a:solidFill>
                <a:latin typeface="Times New Roman" panose="02020603050405020304" pitchFamily="18" charset="0"/>
              </a:endParaRPr>
            </a:p>
          </p:txBody>
        </p:sp>
        <p:graphicFrame>
          <p:nvGraphicFramePr>
            <p:cNvPr id="163872" name="Object 32"/>
            <p:cNvGraphicFramePr>
              <a:graphicFrameLocks noChangeAspect="1"/>
            </p:cNvGraphicFramePr>
            <p:nvPr/>
          </p:nvGraphicFramePr>
          <p:xfrm>
            <a:off x="3195" y="272"/>
            <a:ext cx="1883" cy="374"/>
          </p:xfrm>
          <a:graphic>
            <a:graphicData uri="http://schemas.openxmlformats.org/presentationml/2006/ole">
              <mc:AlternateContent xmlns:mc="http://schemas.openxmlformats.org/markup-compatibility/2006">
                <mc:Choice xmlns:v="urn:schemas-microsoft-com:vml" Requires="v">
                  <p:oleObj spid="_x0000_s136774" name="公式" r:id="rId15" imgW="1815840" imgH="393480" progId="Equation.3">
                    <p:embed/>
                  </p:oleObj>
                </mc:Choice>
                <mc:Fallback>
                  <p:oleObj name="公式" r:id="rId15" imgW="1815840" imgH="3934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95" y="272"/>
                          <a:ext cx="1883" cy="3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248510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3848"/>
                                        </p:tgtEl>
                                        <p:attrNameLst>
                                          <p:attrName>style.visibility</p:attrName>
                                        </p:attrNameLst>
                                      </p:cBhvr>
                                      <p:to>
                                        <p:strVal val="visible"/>
                                      </p:to>
                                    </p:set>
                                    <p:animEffect transition="in" filter="fade">
                                      <p:cBhvr>
                                        <p:cTn id="7" dur="500"/>
                                        <p:tgtEl>
                                          <p:spTgt spid="163848"/>
                                        </p:tgtEl>
                                      </p:cBhvr>
                                    </p:animEffect>
                                  </p:childTnLst>
                                </p:cTn>
                              </p:par>
                              <p:par>
                                <p:cTn id="8" presetID="10" presetClass="entr" presetSubtype="0" fill="hold" nodeType="withEffect">
                                  <p:stCondLst>
                                    <p:cond delay="0"/>
                                  </p:stCondLst>
                                  <p:childTnLst>
                                    <p:set>
                                      <p:cBhvr>
                                        <p:cTn id="9" dur="1" fill="hold">
                                          <p:stCondLst>
                                            <p:cond delay="0"/>
                                          </p:stCondLst>
                                        </p:cTn>
                                        <p:tgtEl>
                                          <p:spTgt spid="163847"/>
                                        </p:tgtEl>
                                        <p:attrNameLst>
                                          <p:attrName>style.visibility</p:attrName>
                                        </p:attrNameLst>
                                      </p:cBhvr>
                                      <p:to>
                                        <p:strVal val="visible"/>
                                      </p:to>
                                    </p:set>
                                    <p:animEffect transition="in" filter="fade">
                                      <p:cBhvr>
                                        <p:cTn id="10" dur="500"/>
                                        <p:tgtEl>
                                          <p:spTgt spid="163847"/>
                                        </p:tgtEl>
                                      </p:cBhvr>
                                    </p:animEffect>
                                  </p:childTnLst>
                                </p:cTn>
                              </p:par>
                              <p:par>
                                <p:cTn id="11" presetID="10" presetClass="entr" presetSubtype="0" fill="hold" nodeType="withEffect">
                                  <p:stCondLst>
                                    <p:cond delay="0"/>
                                  </p:stCondLst>
                                  <p:childTnLst>
                                    <p:set>
                                      <p:cBhvr>
                                        <p:cTn id="12" dur="1" fill="hold">
                                          <p:stCondLst>
                                            <p:cond delay="0"/>
                                          </p:stCondLst>
                                        </p:cTn>
                                        <p:tgtEl>
                                          <p:spTgt spid="163867"/>
                                        </p:tgtEl>
                                        <p:attrNameLst>
                                          <p:attrName>style.visibility</p:attrName>
                                        </p:attrNameLst>
                                      </p:cBhvr>
                                      <p:to>
                                        <p:strVal val="visible"/>
                                      </p:to>
                                    </p:set>
                                    <p:animEffect transition="in" filter="fade">
                                      <p:cBhvr>
                                        <p:cTn id="13" dur="500"/>
                                        <p:tgtEl>
                                          <p:spTgt spid="16386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163844"/>
                                        </p:tgtEl>
                                        <p:attrNameLst>
                                          <p:attrName>style.visibility</p:attrName>
                                        </p:attrNameLst>
                                      </p:cBhvr>
                                      <p:to>
                                        <p:strVal val="visible"/>
                                      </p:to>
                                    </p:set>
                                    <p:animEffect transition="in" filter="fade">
                                      <p:cBhvr>
                                        <p:cTn id="18" dur="500"/>
                                        <p:tgtEl>
                                          <p:spTgt spid="163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8"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23250" name="Object 18"/>
          <p:cNvGraphicFramePr>
            <a:graphicFrameLocks noChangeAspect="1"/>
          </p:cNvGraphicFramePr>
          <p:nvPr/>
        </p:nvGraphicFramePr>
        <p:xfrm>
          <a:off x="1458913" y="2286000"/>
          <a:ext cx="7107237" cy="914400"/>
        </p:xfrm>
        <a:graphic>
          <a:graphicData uri="http://schemas.openxmlformats.org/presentationml/2006/ole">
            <mc:AlternateContent xmlns:mc="http://schemas.openxmlformats.org/markup-compatibility/2006">
              <mc:Choice xmlns:v="urn:schemas-microsoft-com:vml" Requires="v">
                <p:oleObj spid="_x0000_s137628" name="公式" r:id="rId3" imgW="3213000" imgH="457200" progId="Equation.3">
                  <p:embed/>
                </p:oleObj>
              </mc:Choice>
              <mc:Fallback>
                <p:oleObj name="公式" r:id="rId3" imgW="32130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913" y="2286000"/>
                        <a:ext cx="7107237"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23249" name="Group 17"/>
          <p:cNvGrpSpPr>
            <a:grpSpLocks/>
          </p:cNvGrpSpPr>
          <p:nvPr/>
        </p:nvGrpSpPr>
        <p:grpSpPr bwMode="auto">
          <a:xfrm>
            <a:off x="-228600" y="609600"/>
            <a:ext cx="3086100" cy="571500"/>
            <a:chOff x="-144" y="384"/>
            <a:chExt cx="1944" cy="360"/>
          </a:xfrm>
        </p:grpSpPr>
        <p:sp>
          <p:nvSpPr>
            <p:cNvPr id="223243" name="Rectangle 11" descr="5%"/>
            <p:cNvSpPr>
              <a:spLocks noChangeArrowheads="1"/>
            </p:cNvSpPr>
            <p:nvPr/>
          </p:nvSpPr>
          <p:spPr bwMode="auto">
            <a:xfrm>
              <a:off x="328" y="384"/>
              <a:ext cx="1400" cy="360"/>
            </a:xfrm>
            <a:prstGeom prst="rect">
              <a:avLst/>
            </a:prstGeom>
            <a:pattFill prst="pct5">
              <a:fgClr>
                <a:srgbClr val="FFA143"/>
              </a:fgClr>
              <a:bgClr>
                <a:srgbClr val="FFFFFF"/>
              </a:bgClr>
            </a:patt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endParaRPr lang="zh-CN" altLang="en-US" sz="2400">
                <a:solidFill>
                  <a:srgbClr val="000000"/>
                </a:solidFill>
                <a:latin typeface="Times New Roman" panose="02020603050405020304" pitchFamily="18" charset="0"/>
              </a:endParaRPr>
            </a:p>
          </p:txBody>
        </p:sp>
        <p:sp>
          <p:nvSpPr>
            <p:cNvPr id="223244" name="Text Box 12"/>
            <p:cNvSpPr txBox="1">
              <a:spLocks noChangeArrowheads="1"/>
            </p:cNvSpPr>
            <p:nvPr/>
          </p:nvSpPr>
          <p:spPr bwMode="auto">
            <a:xfrm>
              <a:off x="-144" y="384"/>
              <a:ext cx="1944"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spcBef>
                  <a:spcPct val="50000"/>
                </a:spcBef>
              </a:pPr>
              <a:r>
                <a:rPr lang="en-US" altLang="zh-CN" sz="2400">
                  <a:solidFill>
                    <a:srgbClr val="000000"/>
                  </a:solidFill>
                  <a:latin typeface="Times New Roman" panose="02020603050405020304" pitchFamily="18" charset="0"/>
                </a:rPr>
                <a:t>2.  </a:t>
              </a:r>
              <a:r>
                <a:rPr lang="zh-CN" altLang="en-US" sz="2400">
                  <a:solidFill>
                    <a:srgbClr val="000000"/>
                  </a:solidFill>
                  <a:latin typeface="Times New Roman" panose="02020603050405020304" pitchFamily="18" charset="0"/>
                </a:rPr>
                <a:t>求</a:t>
              </a:r>
              <a:r>
                <a:rPr lang="en-US" altLang="zh-CN" sz="2400" b="1" i="1">
                  <a:solidFill>
                    <a:srgbClr val="000000"/>
                  </a:solidFill>
                  <a:latin typeface="Times New Roman" panose="02020603050405020304" pitchFamily="18" charset="0"/>
                </a:rPr>
                <a:t>W</a:t>
              </a:r>
              <a:r>
                <a:rPr lang="en-US" altLang="zh-CN" sz="2400">
                  <a:solidFill>
                    <a:srgbClr val="000000"/>
                  </a:solidFill>
                  <a:latin typeface="Times New Roman" panose="02020603050405020304" pitchFamily="18" charset="0"/>
                </a:rPr>
                <a:t>(</a:t>
              </a:r>
              <a:r>
                <a:rPr lang="en-US" altLang="zh-CN" sz="2400" i="1">
                  <a:solidFill>
                    <a:srgbClr val="000000"/>
                  </a:solidFill>
                  <a:latin typeface="Times New Roman" panose="02020603050405020304" pitchFamily="18" charset="0"/>
                </a:rPr>
                <a:t>k</a:t>
              </a:r>
              <a:r>
                <a:rPr lang="en-US" altLang="zh-CN" sz="2400">
                  <a:solidFill>
                    <a:srgbClr val="000000"/>
                  </a:solidFill>
                  <a:latin typeface="Times New Roman" panose="02020603050405020304" pitchFamily="18" charset="0"/>
                </a:rPr>
                <a:t>+1)</a:t>
              </a:r>
            </a:p>
          </p:txBody>
        </p:sp>
      </p:grpSp>
      <p:sp>
        <p:nvSpPr>
          <p:cNvPr id="223237" name="Rectangle 5"/>
          <p:cNvSpPr>
            <a:spLocks noChangeArrowheads="1"/>
          </p:cNvSpPr>
          <p:nvPr/>
        </p:nvSpPr>
        <p:spPr bwMode="auto">
          <a:xfrm>
            <a:off x="660400" y="1590675"/>
            <a:ext cx="67849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r>
              <a:rPr lang="zh-CN" altLang="en-US" sz="2400">
                <a:solidFill>
                  <a:srgbClr val="000000"/>
                </a:solidFill>
                <a:latin typeface="Times New Roman" panose="02020603050405020304" pitchFamily="18" charset="0"/>
              </a:rPr>
              <a:t>将                                                                代入</a:t>
            </a:r>
          </a:p>
        </p:txBody>
      </p:sp>
      <p:sp>
        <p:nvSpPr>
          <p:cNvPr id="223238" name="Rectangle 6"/>
          <p:cNvSpPr>
            <a:spLocks noChangeArrowheads="1"/>
          </p:cNvSpPr>
          <p:nvPr/>
        </p:nvSpPr>
        <p:spPr bwMode="auto">
          <a:xfrm>
            <a:off x="698500" y="3341688"/>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lang="zh-CN" altLang="en-US" sz="2400">
                <a:solidFill>
                  <a:srgbClr val="000000"/>
                </a:solidFill>
                <a:latin typeface="Times New Roman" panose="02020603050405020304" pitchFamily="18" charset="0"/>
              </a:rPr>
              <a:t>得：</a:t>
            </a:r>
          </a:p>
        </p:txBody>
      </p:sp>
      <p:graphicFrame>
        <p:nvGraphicFramePr>
          <p:cNvPr id="223240" name="Object 8"/>
          <p:cNvGraphicFramePr>
            <a:graphicFrameLocks noChangeAspect="1"/>
          </p:cNvGraphicFramePr>
          <p:nvPr/>
        </p:nvGraphicFramePr>
        <p:xfrm>
          <a:off x="1203325" y="3230563"/>
          <a:ext cx="5572125" cy="787400"/>
        </p:xfrm>
        <a:graphic>
          <a:graphicData uri="http://schemas.openxmlformats.org/presentationml/2006/ole">
            <mc:AlternateContent xmlns:mc="http://schemas.openxmlformats.org/markup-compatibility/2006">
              <mc:Choice xmlns:v="urn:schemas-microsoft-com:vml" Requires="v">
                <p:oleObj spid="_x0000_s137629" name="公式" r:id="rId5" imgW="2705040" imgH="393480" progId="Equation.3">
                  <p:embed/>
                </p:oleObj>
              </mc:Choice>
              <mc:Fallback>
                <p:oleObj name="公式" r:id="rId5" imgW="270504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3325" y="3230563"/>
                        <a:ext cx="5572125"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3241" name="Object 9"/>
          <p:cNvGraphicFramePr>
            <a:graphicFrameLocks noChangeAspect="1"/>
          </p:cNvGraphicFramePr>
          <p:nvPr>
            <p:extLst/>
          </p:nvPr>
        </p:nvGraphicFramePr>
        <p:xfrm>
          <a:off x="2244725" y="4830763"/>
          <a:ext cx="4325938" cy="1016000"/>
        </p:xfrm>
        <a:graphic>
          <a:graphicData uri="http://schemas.openxmlformats.org/presentationml/2006/ole">
            <mc:AlternateContent xmlns:mc="http://schemas.openxmlformats.org/markup-compatibility/2006">
              <mc:Choice xmlns:v="urn:schemas-microsoft-com:vml" Requires="v">
                <p:oleObj spid="_x0000_s137630" name="Equation" r:id="rId7" imgW="2057400" imgH="507960" progId="Equation.DSMT4">
                  <p:embed/>
                </p:oleObj>
              </mc:Choice>
              <mc:Fallback>
                <p:oleObj name="Equation" r:id="rId7" imgW="2057400" imgH="507960" progId="Equation.DSMT4">
                  <p:embed/>
                  <p:pic>
                    <p:nvPicPr>
                      <p:cNvPr id="0" name=""/>
                      <p:cNvPicPr>
                        <a:picLocks noChangeAspect="1" noChangeArrowheads="1"/>
                      </p:cNvPicPr>
                      <p:nvPr/>
                    </p:nvPicPr>
                    <p:blipFill>
                      <a:blip r:embed="rId8"/>
                      <a:srcRect/>
                      <a:stretch>
                        <a:fillRect/>
                      </a:stretch>
                    </p:blipFill>
                    <p:spPr bwMode="auto">
                      <a:xfrm>
                        <a:off x="2244725" y="4830763"/>
                        <a:ext cx="4325938" cy="101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3242" name="Object 10"/>
          <p:cNvGraphicFramePr>
            <a:graphicFrameLocks noChangeAspect="1"/>
          </p:cNvGraphicFramePr>
          <p:nvPr/>
        </p:nvGraphicFramePr>
        <p:xfrm>
          <a:off x="2281238" y="4006850"/>
          <a:ext cx="4435475" cy="787400"/>
        </p:xfrm>
        <a:graphic>
          <a:graphicData uri="http://schemas.openxmlformats.org/presentationml/2006/ole">
            <mc:AlternateContent xmlns:mc="http://schemas.openxmlformats.org/markup-compatibility/2006">
              <mc:Choice xmlns:v="urn:schemas-microsoft-com:vml" Requires="v">
                <p:oleObj spid="_x0000_s137631" name="公式" r:id="rId9" imgW="2082600" imgH="393480" progId="Equation.3">
                  <p:embed/>
                </p:oleObj>
              </mc:Choice>
              <mc:Fallback>
                <p:oleObj name="公式" r:id="rId9" imgW="208260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1238" y="4006850"/>
                        <a:ext cx="4435475"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3246" name="Object 14"/>
          <p:cNvGraphicFramePr>
            <a:graphicFrameLocks noChangeAspect="1"/>
          </p:cNvGraphicFramePr>
          <p:nvPr/>
        </p:nvGraphicFramePr>
        <p:xfrm>
          <a:off x="1068388" y="1484313"/>
          <a:ext cx="4824412" cy="787400"/>
        </p:xfrm>
        <a:graphic>
          <a:graphicData uri="http://schemas.openxmlformats.org/presentationml/2006/ole">
            <mc:AlternateContent xmlns:mc="http://schemas.openxmlformats.org/markup-compatibility/2006">
              <mc:Choice xmlns:v="urn:schemas-microsoft-com:vml" Requires="v">
                <p:oleObj spid="_x0000_s137632" name="公式" r:id="rId11" imgW="2412720" imgH="393480" progId="Equation.3">
                  <p:embed/>
                </p:oleObj>
              </mc:Choice>
              <mc:Fallback>
                <p:oleObj name="公式" r:id="rId11" imgW="2412720" imgH="393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8388" y="1484313"/>
                        <a:ext cx="4824412"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27075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4881" name="AutoShape 17"/>
          <p:cNvSpPr>
            <a:spLocks noChangeArrowheads="1"/>
          </p:cNvSpPr>
          <p:nvPr/>
        </p:nvSpPr>
        <p:spPr bwMode="auto">
          <a:xfrm>
            <a:off x="1154113" y="1769840"/>
            <a:ext cx="7402512" cy="1801812"/>
          </a:xfrm>
          <a:prstGeom prst="cloudCallout">
            <a:avLst>
              <a:gd name="adj1" fmla="val 2583"/>
              <a:gd name="adj2" fmla="val -55815"/>
            </a:avLst>
          </a:prstGeom>
          <a:solidFill>
            <a:srgbClr val="FFFF66"/>
          </a:solidFill>
          <a:ln w="0">
            <a:solidFill>
              <a:srgbClr val="9933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5000"/>
              </a:lnSpc>
            </a:pPr>
            <a:endParaRPr lang="zh-CN" altLang="zh-CN" sz="2400">
              <a:solidFill>
                <a:srgbClr val="000000"/>
              </a:solidFill>
              <a:latin typeface="Times New Roman" panose="02020603050405020304" pitchFamily="18" charset="0"/>
            </a:endParaRPr>
          </a:p>
        </p:txBody>
      </p:sp>
      <p:sp>
        <p:nvSpPr>
          <p:cNvPr id="164871" name="Rectangle 7"/>
          <p:cNvSpPr>
            <a:spLocks noChangeArrowheads="1"/>
          </p:cNvSpPr>
          <p:nvPr/>
        </p:nvSpPr>
        <p:spPr bwMode="auto">
          <a:xfrm>
            <a:off x="25400" y="4416202"/>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25000"/>
              </a:lnSpc>
            </a:pPr>
            <a:endParaRPr lang="zh-CN" altLang="en-US" sz="2400">
              <a:solidFill>
                <a:srgbClr val="000000"/>
              </a:solidFill>
              <a:latin typeface="Times New Roman" panose="02020603050405020304" pitchFamily="18" charset="0"/>
            </a:endParaRPr>
          </a:p>
        </p:txBody>
      </p:sp>
      <p:sp>
        <p:nvSpPr>
          <p:cNvPr id="164873" name="Rectangle 9"/>
          <p:cNvSpPr>
            <a:spLocks noChangeArrowheads="1"/>
          </p:cNvSpPr>
          <p:nvPr/>
        </p:nvSpPr>
        <p:spPr bwMode="auto">
          <a:xfrm>
            <a:off x="357188" y="3514969"/>
            <a:ext cx="8497887" cy="19389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5000"/>
              </a:lnSpc>
            </a:pPr>
            <a:r>
              <a:rPr lang="en-US" altLang="zh-CN" sz="2400" dirty="0">
                <a:solidFill>
                  <a:srgbClr val="000000"/>
                </a:solidFill>
                <a:latin typeface="Times New Roman" panose="02020603050405020304" pitchFamily="18" charset="0"/>
              </a:rPr>
              <a:t>       </a:t>
            </a:r>
            <a:r>
              <a:rPr lang="zh-CN" altLang="en-US" sz="2400" dirty="0" smtClean="0">
                <a:solidFill>
                  <a:srgbClr val="000000"/>
                </a:solidFill>
                <a:latin typeface="Times New Roman" panose="02020603050405020304" pitchFamily="18" charset="0"/>
              </a:rPr>
              <a:t>可以</a:t>
            </a:r>
            <a:r>
              <a:rPr lang="zh-CN" altLang="en-US" sz="2400" dirty="0">
                <a:solidFill>
                  <a:srgbClr val="000000"/>
                </a:solidFill>
                <a:latin typeface="Times New Roman" panose="02020603050405020304" pitchFamily="18" charset="0"/>
              </a:rPr>
              <a:t>看出</a:t>
            </a:r>
            <a:r>
              <a:rPr lang="zh-CN" altLang="en-US" sz="2400" dirty="0" smtClean="0">
                <a:solidFill>
                  <a:srgbClr val="000000"/>
                </a:solidFill>
                <a:latin typeface="Times New Roman" panose="02020603050405020304" pitchFamily="18" charset="0"/>
              </a:rPr>
              <a:t>，神经网络中的</a:t>
            </a:r>
            <a:r>
              <a:rPr lang="zh-CN" altLang="en-US" sz="2400" b="1" dirty="0" smtClean="0">
                <a:solidFill>
                  <a:srgbClr val="FF0000"/>
                </a:solidFill>
                <a:latin typeface="Times New Roman" panose="02020603050405020304" pitchFamily="18" charset="0"/>
              </a:rPr>
              <a:t>感知</a:t>
            </a:r>
            <a:r>
              <a:rPr lang="zh-CN" altLang="en-US" sz="2400" b="1" dirty="0">
                <a:solidFill>
                  <a:srgbClr val="FF0000"/>
                </a:solidFill>
                <a:latin typeface="Times New Roman" panose="02020603050405020304" pitchFamily="18" charset="0"/>
              </a:rPr>
              <a:t>器算法是</a:t>
            </a:r>
            <a:r>
              <a:rPr lang="zh-CN" altLang="en-US" sz="2400" b="1" dirty="0" smtClean="0">
                <a:solidFill>
                  <a:srgbClr val="FF0000"/>
                </a:solidFill>
                <a:latin typeface="Times New Roman" panose="02020603050405020304" pitchFamily="18" charset="0"/>
              </a:rPr>
              <a:t>梯度方法法</a:t>
            </a:r>
            <a:r>
              <a:rPr lang="zh-CN" altLang="en-US" sz="2400" b="1" dirty="0">
                <a:solidFill>
                  <a:srgbClr val="FF0000"/>
                </a:solidFill>
                <a:latin typeface="Times New Roman" panose="02020603050405020304" pitchFamily="18" charset="0"/>
              </a:rPr>
              <a:t>的特例</a:t>
            </a:r>
            <a:r>
              <a:rPr lang="zh-CN" altLang="en-US" sz="2400" dirty="0" smtClean="0">
                <a:solidFill>
                  <a:srgbClr val="800000"/>
                </a:solidFill>
                <a:latin typeface="Times New Roman" panose="02020603050405020304" pitchFamily="18" charset="0"/>
              </a:rPr>
              <a:t>。</a:t>
            </a:r>
            <a:r>
              <a:rPr lang="zh-CN" altLang="en-US" sz="2400" dirty="0" smtClean="0">
                <a:solidFill>
                  <a:srgbClr val="000000"/>
                </a:solidFill>
                <a:latin typeface="Times New Roman" panose="02020603050405020304" pitchFamily="18" charset="0"/>
              </a:rPr>
              <a:t>梯度法</a:t>
            </a:r>
            <a:r>
              <a:rPr lang="zh-CN" altLang="en-US" sz="2400" dirty="0">
                <a:solidFill>
                  <a:srgbClr val="000000"/>
                </a:solidFill>
                <a:latin typeface="Times New Roman" panose="02020603050405020304" pitchFamily="18" charset="0"/>
              </a:rPr>
              <a:t>是将感知器算法中联立不等式求解</a:t>
            </a:r>
            <a:r>
              <a:rPr lang="en-US" altLang="zh-CN" sz="2400" i="1" dirty="0">
                <a:solidFill>
                  <a:srgbClr val="000000"/>
                </a:solidFill>
                <a:latin typeface="Times New Roman" panose="02020603050405020304" pitchFamily="18" charset="0"/>
              </a:rPr>
              <a:t>W</a:t>
            </a:r>
            <a:r>
              <a:rPr lang="zh-CN" altLang="en-US" sz="2400" dirty="0">
                <a:solidFill>
                  <a:srgbClr val="000000"/>
                </a:solidFill>
                <a:latin typeface="Times New Roman" panose="02020603050405020304" pitchFamily="18" charset="0"/>
              </a:rPr>
              <a:t>的问题，转换为</a:t>
            </a:r>
            <a:r>
              <a:rPr lang="zh-CN" altLang="en-US" sz="2400" dirty="0" smtClean="0">
                <a:solidFill>
                  <a:srgbClr val="000000"/>
                </a:solidFill>
                <a:latin typeface="Times New Roman" panose="02020603050405020304" pitchFamily="18" charset="0"/>
              </a:rPr>
              <a:t>求目标函数极小值</a:t>
            </a:r>
            <a:r>
              <a:rPr lang="zh-CN" altLang="en-US" sz="2400" dirty="0">
                <a:solidFill>
                  <a:srgbClr val="000000"/>
                </a:solidFill>
                <a:latin typeface="Times New Roman" panose="02020603050405020304" pitchFamily="18" charset="0"/>
              </a:rPr>
              <a:t>的问题，将原来有多个解的情况，变成求最优解的情况。</a:t>
            </a:r>
          </a:p>
        </p:txBody>
      </p:sp>
      <p:sp>
        <p:nvSpPr>
          <p:cNvPr id="164874" name="Rectangle 10"/>
          <p:cNvSpPr>
            <a:spLocks noChangeArrowheads="1"/>
          </p:cNvSpPr>
          <p:nvPr/>
        </p:nvSpPr>
        <p:spPr bwMode="auto">
          <a:xfrm>
            <a:off x="400050" y="1196752"/>
            <a:ext cx="8455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r>
              <a:rPr lang="zh-CN" altLang="en-US" sz="2400" dirty="0" smtClean="0">
                <a:solidFill>
                  <a:srgbClr val="000000"/>
                </a:solidFill>
                <a:latin typeface="Times New Roman" panose="02020603050405020304" pitchFamily="18" charset="0"/>
              </a:rPr>
              <a:t>即</a:t>
            </a:r>
            <a:r>
              <a:rPr lang="zh-CN" altLang="en-US" sz="2400" dirty="0">
                <a:solidFill>
                  <a:srgbClr val="000000"/>
                </a:solidFill>
                <a:latin typeface="Times New Roman" panose="02020603050405020304" pitchFamily="18" charset="0"/>
              </a:rPr>
              <a:t>为</a:t>
            </a:r>
            <a:r>
              <a:rPr lang="zh-CN" altLang="en-US" sz="2400" b="1" dirty="0">
                <a:solidFill>
                  <a:srgbClr val="0000FF"/>
                </a:solidFill>
                <a:latin typeface="Times New Roman" panose="02020603050405020304" pitchFamily="18" charset="0"/>
              </a:rPr>
              <a:t>固定增量算法</a:t>
            </a:r>
            <a:r>
              <a:rPr lang="zh-CN" altLang="en-US" sz="2400" dirty="0">
                <a:solidFill>
                  <a:srgbClr val="000000"/>
                </a:solidFill>
                <a:latin typeface="Times New Roman" panose="02020603050405020304" pitchFamily="18" charset="0"/>
              </a:rPr>
              <a:t>，与感知器</a:t>
            </a:r>
            <a:r>
              <a:rPr lang="zh-CN" altLang="en-US" sz="2400" dirty="0" smtClean="0">
                <a:solidFill>
                  <a:srgbClr val="000000"/>
                </a:solidFill>
                <a:latin typeface="Times New Roman" panose="02020603050405020304" pitchFamily="18" charset="0"/>
              </a:rPr>
              <a:t>算法（神经网络）完全</a:t>
            </a:r>
            <a:r>
              <a:rPr lang="zh-CN" altLang="en-US" sz="2400" dirty="0">
                <a:solidFill>
                  <a:srgbClr val="000000"/>
                </a:solidFill>
                <a:latin typeface="Times New Roman" panose="02020603050405020304" pitchFamily="18" charset="0"/>
              </a:rPr>
              <a:t>相同 。</a:t>
            </a:r>
          </a:p>
        </p:txBody>
      </p:sp>
      <p:graphicFrame>
        <p:nvGraphicFramePr>
          <p:cNvPr id="164875" name="Object 11"/>
          <p:cNvGraphicFramePr>
            <a:graphicFrameLocks noChangeAspect="1"/>
          </p:cNvGraphicFramePr>
          <p:nvPr>
            <p:extLst>
              <p:ext uri="{D42A27DB-BD31-4B8C-83A1-F6EECF244321}">
                <p14:modId xmlns:p14="http://schemas.microsoft.com/office/powerpoint/2010/main" val="3641768342"/>
              </p:ext>
            </p:extLst>
          </p:nvPr>
        </p:nvGraphicFramePr>
        <p:xfrm>
          <a:off x="1089248" y="44624"/>
          <a:ext cx="5715000" cy="1016000"/>
        </p:xfrm>
        <a:graphic>
          <a:graphicData uri="http://schemas.openxmlformats.org/presentationml/2006/ole">
            <mc:AlternateContent xmlns:mc="http://schemas.openxmlformats.org/markup-compatibility/2006">
              <mc:Choice xmlns:v="urn:schemas-microsoft-com:vml" Requires="v">
                <p:oleObj spid="_x0000_s138406" name="公式" r:id="rId3" imgW="2641320" imgH="507960" progId="Equation.3">
                  <p:embed/>
                </p:oleObj>
              </mc:Choice>
              <mc:Fallback>
                <p:oleObj name="公式" r:id="rId3" imgW="2641320" imgH="5079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248" y="44624"/>
                        <a:ext cx="5715000" cy="101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876" name="Text Box 12"/>
          <p:cNvSpPr txBox="1">
            <a:spLocks noChangeArrowheads="1"/>
          </p:cNvSpPr>
          <p:nvPr/>
        </p:nvSpPr>
        <p:spPr bwMode="auto">
          <a:xfrm>
            <a:off x="467544" y="260648"/>
            <a:ext cx="671140"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nSpc>
                <a:spcPct val="125000"/>
              </a:lnSpc>
              <a:spcBef>
                <a:spcPct val="50000"/>
              </a:spcBef>
            </a:pPr>
            <a:r>
              <a:rPr lang="zh-CN" altLang="en-US" sz="2400" dirty="0">
                <a:solidFill>
                  <a:srgbClr val="000000"/>
                </a:solidFill>
                <a:latin typeface="Times New Roman" panose="02020603050405020304" pitchFamily="18" charset="0"/>
              </a:rPr>
              <a:t>即：</a:t>
            </a:r>
          </a:p>
        </p:txBody>
      </p:sp>
      <p:graphicFrame>
        <p:nvGraphicFramePr>
          <p:cNvPr id="164877" name="Object 13"/>
          <p:cNvGraphicFramePr>
            <a:graphicFrameLocks noChangeAspect="1"/>
          </p:cNvGraphicFramePr>
          <p:nvPr>
            <p:extLst>
              <p:ext uri="{D42A27DB-BD31-4B8C-83A1-F6EECF244321}">
                <p14:modId xmlns:p14="http://schemas.microsoft.com/office/powerpoint/2010/main" val="4084394445"/>
              </p:ext>
            </p:extLst>
          </p:nvPr>
        </p:nvGraphicFramePr>
        <p:xfrm>
          <a:off x="1534690" y="2144688"/>
          <a:ext cx="5989638" cy="1069975"/>
        </p:xfrm>
        <a:graphic>
          <a:graphicData uri="http://schemas.openxmlformats.org/presentationml/2006/ole">
            <mc:AlternateContent xmlns:mc="http://schemas.openxmlformats.org/markup-compatibility/2006">
              <mc:Choice xmlns:v="urn:schemas-microsoft-com:vml" Requires="v">
                <p:oleObj spid="_x0000_s138407" name="Equation" r:id="rId5" imgW="2844720" imgH="533160" progId="Equation.DSMT4">
                  <p:embed/>
                </p:oleObj>
              </mc:Choice>
              <mc:Fallback>
                <p:oleObj name="Equation" r:id="rId5" imgW="2844720" imgH="533160" progId="Equation.DSMT4">
                  <p:embed/>
                  <p:pic>
                    <p:nvPicPr>
                      <p:cNvPr id="0" name=""/>
                      <p:cNvPicPr>
                        <a:picLocks noChangeAspect="1" noChangeArrowheads="1"/>
                      </p:cNvPicPr>
                      <p:nvPr/>
                    </p:nvPicPr>
                    <p:blipFill>
                      <a:blip r:embed="rId6"/>
                      <a:srcRect/>
                      <a:stretch>
                        <a:fillRect/>
                      </a:stretch>
                    </p:blipFill>
                    <p:spPr bwMode="auto">
                      <a:xfrm>
                        <a:off x="1534690" y="2144688"/>
                        <a:ext cx="5989638" cy="1069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883" name="Rectangle 19"/>
          <p:cNvSpPr>
            <a:spLocks noChangeArrowheads="1"/>
          </p:cNvSpPr>
          <p:nvPr/>
        </p:nvSpPr>
        <p:spPr bwMode="auto">
          <a:xfrm>
            <a:off x="467544" y="5294170"/>
            <a:ext cx="8208912"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indent="457200">
              <a:lnSpc>
                <a:spcPct val="125000"/>
              </a:lnSpc>
              <a:spcBef>
                <a:spcPts val="0"/>
              </a:spcBef>
            </a:pPr>
            <a:r>
              <a:rPr lang="zh-CN" altLang="en-US" sz="2400" dirty="0" smtClean="0">
                <a:solidFill>
                  <a:srgbClr val="000000"/>
                </a:solidFill>
                <a:latin typeface="Times New Roman" panose="02020603050405020304" pitchFamily="18" charset="0"/>
              </a:rPr>
              <a:t>分类</a:t>
            </a:r>
            <a:r>
              <a:rPr lang="zh-CN" altLang="en-US" sz="2400" dirty="0">
                <a:solidFill>
                  <a:srgbClr val="000000"/>
                </a:solidFill>
                <a:latin typeface="Times New Roman" panose="02020603050405020304" pitchFamily="18" charset="0"/>
              </a:rPr>
              <a:t>算法是通过模式样本来确定判别函数的系数，因此必须采用有代表性的数据，这样训练出来的判别函数，能合理反映模式数据的区隔情况。</a:t>
            </a:r>
          </a:p>
        </p:txBody>
      </p:sp>
    </p:spTree>
    <p:extLst>
      <p:ext uri="{BB962C8B-B14F-4D97-AF65-F5344CB8AC3E}">
        <p14:creationId xmlns:p14="http://schemas.microsoft.com/office/powerpoint/2010/main" val="3123087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4881"/>
                                        </p:tgtEl>
                                        <p:attrNameLst>
                                          <p:attrName>style.visibility</p:attrName>
                                        </p:attrNameLst>
                                      </p:cBhvr>
                                      <p:to>
                                        <p:strVal val="visible"/>
                                      </p:to>
                                    </p:set>
                                    <p:animEffect transition="in" filter="fade">
                                      <p:cBhvr>
                                        <p:cTn id="7" dur="500"/>
                                        <p:tgtEl>
                                          <p:spTgt spid="164881"/>
                                        </p:tgtEl>
                                      </p:cBhvr>
                                    </p:animEffect>
                                  </p:childTnLst>
                                </p:cTn>
                              </p:par>
                              <p:par>
                                <p:cTn id="8" presetID="10" presetClass="entr" presetSubtype="0" fill="hold" nodeType="withEffect">
                                  <p:stCondLst>
                                    <p:cond delay="0"/>
                                  </p:stCondLst>
                                  <p:childTnLst>
                                    <p:set>
                                      <p:cBhvr>
                                        <p:cTn id="9" dur="1" fill="hold">
                                          <p:stCondLst>
                                            <p:cond delay="0"/>
                                          </p:stCondLst>
                                        </p:cTn>
                                        <p:tgtEl>
                                          <p:spTgt spid="164877"/>
                                        </p:tgtEl>
                                        <p:attrNameLst>
                                          <p:attrName>style.visibility</p:attrName>
                                        </p:attrNameLst>
                                      </p:cBhvr>
                                      <p:to>
                                        <p:strVal val="visible"/>
                                      </p:to>
                                    </p:set>
                                    <p:animEffect transition="in" filter="fade">
                                      <p:cBhvr>
                                        <p:cTn id="10" dur="500"/>
                                        <p:tgtEl>
                                          <p:spTgt spid="16487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4873"/>
                                        </p:tgtEl>
                                        <p:attrNameLst>
                                          <p:attrName>style.visibility</p:attrName>
                                        </p:attrNameLst>
                                      </p:cBhvr>
                                      <p:to>
                                        <p:strVal val="visible"/>
                                      </p:to>
                                    </p:set>
                                    <p:animEffect transition="in" filter="fade">
                                      <p:cBhvr>
                                        <p:cTn id="15" dur="500"/>
                                        <p:tgtEl>
                                          <p:spTgt spid="16487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4883"/>
                                        </p:tgtEl>
                                        <p:attrNameLst>
                                          <p:attrName>style.visibility</p:attrName>
                                        </p:attrNameLst>
                                      </p:cBhvr>
                                      <p:to>
                                        <p:strVal val="visible"/>
                                      </p:to>
                                    </p:set>
                                    <p:animEffect transition="in" filter="fade">
                                      <p:cBhvr>
                                        <p:cTn id="18" dur="500"/>
                                        <p:tgtEl>
                                          <p:spTgt spid="164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81" grpId="0" animBg="1"/>
      <p:bldP spid="164873" grpId="0"/>
      <p:bldP spid="16488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zh-CN" altLang="en-US" dirty="0" smtClean="0"/>
              <a:t>示例：</a:t>
            </a:r>
            <a:r>
              <a:rPr lang="zh-CN" altLang="en-US" sz="2400" dirty="0" smtClean="0"/>
              <a:t>从“是非两分法”，转为“成对两分法（</a:t>
            </a:r>
            <a:r>
              <a:rPr lang="zh-CN" altLang="en-US" sz="2400" dirty="0"/>
              <a:t>无</a:t>
            </a:r>
            <a:r>
              <a:rPr lang="en-US" altLang="zh-CN" sz="2400" dirty="0"/>
              <a:t>IR</a:t>
            </a:r>
            <a:r>
              <a:rPr lang="zh-CN" altLang="en-US" sz="2400" dirty="0" smtClean="0"/>
              <a:t>区）”</a:t>
            </a:r>
            <a:endParaRPr lang="zh-CN" altLang="en-US" sz="2400" dirty="0"/>
          </a:p>
        </p:txBody>
      </p:sp>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8222" y="1124744"/>
            <a:ext cx="7667556" cy="430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899593" y="5589240"/>
            <a:ext cx="7416824" cy="1015663"/>
          </a:xfrm>
          <a:prstGeom prst="rect">
            <a:avLst/>
          </a:prstGeom>
          <a:noFill/>
        </p:spPr>
        <p:txBody>
          <a:bodyPr wrap="square" rtlCol="0">
            <a:spAutoFit/>
          </a:bodyPr>
          <a:lstStyle/>
          <a:p>
            <a:pPr algn="ctr"/>
            <a:r>
              <a:rPr lang="zh-CN" altLang="en-US" sz="2000" dirty="0" smtClean="0">
                <a:solidFill>
                  <a:srgbClr val="0070C0"/>
                </a:solidFill>
              </a:rPr>
              <a:t>先对多类样本进行“是非两分”（</a:t>
            </a:r>
            <a:r>
              <a:rPr lang="en-US" altLang="zh-CN" sz="2000" dirty="0" smtClean="0">
                <a:solidFill>
                  <a:srgbClr val="0070C0"/>
                </a:solidFill>
              </a:rPr>
              <a:t>One vs Rest</a:t>
            </a:r>
            <a:r>
              <a:rPr lang="zh-CN" altLang="en-US" sz="2000" dirty="0" smtClean="0">
                <a:solidFill>
                  <a:srgbClr val="0070C0"/>
                </a:solidFill>
              </a:rPr>
              <a:t>）</a:t>
            </a:r>
            <a:endParaRPr lang="en-US" altLang="zh-CN" sz="2000" dirty="0" smtClean="0">
              <a:solidFill>
                <a:srgbClr val="0070C0"/>
              </a:solidFill>
            </a:endParaRPr>
          </a:p>
          <a:p>
            <a:pPr algn="ctr"/>
            <a:r>
              <a:rPr lang="zh-CN" altLang="en-US" sz="2000" dirty="0" smtClean="0">
                <a:solidFill>
                  <a:srgbClr val="0070C0"/>
                </a:solidFill>
              </a:rPr>
              <a:t>注意：有两类待分空白区：</a:t>
            </a:r>
            <a:endParaRPr lang="en-US" altLang="zh-CN" sz="2000" dirty="0" smtClean="0">
              <a:solidFill>
                <a:srgbClr val="0070C0"/>
              </a:solidFill>
            </a:endParaRPr>
          </a:p>
          <a:p>
            <a:pPr algn="ctr"/>
            <a:r>
              <a:rPr lang="zh-CN" altLang="en-US" sz="2000" dirty="0" smtClean="0">
                <a:solidFill>
                  <a:srgbClr val="0070C0"/>
                </a:solidFill>
              </a:rPr>
              <a:t>两类正侧的折叠区（周边</a:t>
            </a:r>
            <a:r>
              <a:rPr lang="zh-CN" altLang="en-US" sz="2000" dirty="0">
                <a:solidFill>
                  <a:srgbClr val="0070C0"/>
                </a:solidFill>
              </a:rPr>
              <a:t>三</a:t>
            </a:r>
            <a:r>
              <a:rPr lang="zh-CN" altLang="en-US" sz="2000" dirty="0" smtClean="0">
                <a:solidFill>
                  <a:srgbClr val="0070C0"/>
                </a:solidFill>
              </a:rPr>
              <a:t>个）、三类负测的重叠区（中间）</a:t>
            </a:r>
            <a:endParaRPr lang="zh-CN" altLang="en-US" sz="2000" dirty="0">
              <a:solidFill>
                <a:srgbClr val="0070C0"/>
              </a:solidFill>
            </a:endParaRPr>
          </a:p>
        </p:txBody>
      </p:sp>
    </p:spTree>
    <p:extLst>
      <p:ext uri="{BB962C8B-B14F-4D97-AF65-F5344CB8AC3E}">
        <p14:creationId xmlns:p14="http://schemas.microsoft.com/office/powerpoint/2010/main" val="17498567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905" y="3573016"/>
            <a:ext cx="7342190" cy="2196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0256" y="332656"/>
            <a:ext cx="7306842" cy="217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259633" y="2636912"/>
            <a:ext cx="6696743" cy="400110"/>
          </a:xfrm>
          <a:prstGeom prst="rect">
            <a:avLst/>
          </a:prstGeom>
          <a:noFill/>
        </p:spPr>
        <p:txBody>
          <a:bodyPr wrap="square" rtlCol="0">
            <a:spAutoFit/>
          </a:bodyPr>
          <a:lstStyle/>
          <a:p>
            <a:pPr algn="ctr"/>
            <a:r>
              <a:rPr lang="zh-CN" altLang="en-US" sz="2000" dirty="0" smtClean="0">
                <a:solidFill>
                  <a:srgbClr val="0070C0"/>
                </a:solidFill>
              </a:rPr>
              <a:t>对两类正侧的重叠区，用角平分线划分最合适</a:t>
            </a:r>
            <a:endParaRPr lang="zh-CN" altLang="en-US" sz="2000" dirty="0">
              <a:solidFill>
                <a:srgbClr val="0070C0"/>
              </a:solidFill>
            </a:endParaRPr>
          </a:p>
        </p:txBody>
      </p:sp>
      <p:sp>
        <p:nvSpPr>
          <p:cNvPr id="7" name="矩形 6"/>
          <p:cNvSpPr/>
          <p:nvPr/>
        </p:nvSpPr>
        <p:spPr>
          <a:xfrm>
            <a:off x="1259633" y="5922842"/>
            <a:ext cx="6696743" cy="400110"/>
          </a:xfrm>
          <a:prstGeom prst="rect">
            <a:avLst/>
          </a:prstGeom>
          <a:noFill/>
        </p:spPr>
        <p:txBody>
          <a:bodyPr wrap="square" rtlCol="0">
            <a:spAutoFit/>
          </a:bodyPr>
          <a:lstStyle/>
          <a:p>
            <a:pPr algn="ctr"/>
            <a:r>
              <a:rPr lang="zh-CN" altLang="en-US" sz="2000" dirty="0" smtClean="0">
                <a:solidFill>
                  <a:srgbClr val="0070C0"/>
                </a:solidFill>
              </a:rPr>
              <a:t>对三类负侧的重叠区，同样用角平分线划分最合适</a:t>
            </a:r>
            <a:endParaRPr lang="zh-CN" altLang="en-US" sz="2000" dirty="0">
              <a:solidFill>
                <a:srgbClr val="0070C0"/>
              </a:solidFill>
            </a:endParaRPr>
          </a:p>
        </p:txBody>
      </p:sp>
    </p:spTree>
    <p:extLst>
      <p:ext uri="{BB962C8B-B14F-4D97-AF65-F5344CB8AC3E}">
        <p14:creationId xmlns:p14="http://schemas.microsoft.com/office/powerpoint/2010/main" val="263182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3221" y="2348880"/>
            <a:ext cx="5737560" cy="21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259633" y="4725144"/>
            <a:ext cx="6696743" cy="707886"/>
          </a:xfrm>
          <a:prstGeom prst="rect">
            <a:avLst/>
          </a:prstGeom>
          <a:noFill/>
        </p:spPr>
        <p:txBody>
          <a:bodyPr wrap="square" rtlCol="0">
            <a:spAutoFit/>
          </a:bodyPr>
          <a:lstStyle/>
          <a:p>
            <a:pPr algn="ctr"/>
            <a:r>
              <a:rPr lang="zh-CN" altLang="en-US" sz="2000" dirty="0" smtClean="0">
                <a:solidFill>
                  <a:srgbClr val="0070C0"/>
                </a:solidFill>
              </a:rPr>
              <a:t>综合起来，利用“是非两分法”判别线围角的平分线，可以形成“成对两分法（无</a:t>
            </a:r>
            <a:r>
              <a:rPr lang="en-US" altLang="zh-CN" sz="2000" dirty="0" smtClean="0">
                <a:solidFill>
                  <a:srgbClr val="0070C0"/>
                </a:solidFill>
              </a:rPr>
              <a:t>IR</a:t>
            </a:r>
            <a:r>
              <a:rPr lang="zh-CN" altLang="en-US" sz="2000" dirty="0" smtClean="0">
                <a:solidFill>
                  <a:srgbClr val="0070C0"/>
                </a:solidFill>
              </a:rPr>
              <a:t>区）”的判别线</a:t>
            </a:r>
            <a:endParaRPr lang="en-US" altLang="zh-CN" sz="2000" dirty="0" smtClean="0">
              <a:solidFill>
                <a:srgbClr val="0070C0"/>
              </a:solidFill>
            </a:endParaRPr>
          </a:p>
        </p:txBody>
      </p:sp>
    </p:spTree>
    <p:extLst>
      <p:ext uri="{BB962C8B-B14F-4D97-AF65-F5344CB8AC3E}">
        <p14:creationId xmlns:p14="http://schemas.microsoft.com/office/powerpoint/2010/main" val="78890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7298" y="2204864"/>
            <a:ext cx="8029404"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259633" y="4725144"/>
            <a:ext cx="6696743" cy="707886"/>
          </a:xfrm>
          <a:prstGeom prst="rect">
            <a:avLst/>
          </a:prstGeom>
          <a:noFill/>
        </p:spPr>
        <p:txBody>
          <a:bodyPr wrap="square" rtlCol="0">
            <a:spAutoFit/>
          </a:bodyPr>
          <a:lstStyle/>
          <a:p>
            <a:pPr algn="ctr"/>
            <a:r>
              <a:rPr lang="zh-CN" altLang="en-US" sz="2000" dirty="0" smtClean="0">
                <a:solidFill>
                  <a:srgbClr val="0070C0"/>
                </a:solidFill>
              </a:rPr>
              <a:t>用同样的方法，对二维特征、四类样本的判别情况</a:t>
            </a:r>
            <a:endParaRPr lang="en-US" altLang="zh-CN" sz="2000" dirty="0" smtClean="0">
              <a:solidFill>
                <a:srgbClr val="0070C0"/>
              </a:solidFill>
            </a:endParaRPr>
          </a:p>
          <a:p>
            <a:pPr algn="ctr"/>
            <a:r>
              <a:rPr lang="zh-CN" altLang="en-US" sz="2000" dirty="0">
                <a:solidFill>
                  <a:srgbClr val="0070C0"/>
                </a:solidFill>
              </a:rPr>
              <a:t>（对多维</a:t>
            </a:r>
            <a:r>
              <a:rPr lang="zh-CN" altLang="en-US" sz="2000" dirty="0" smtClean="0">
                <a:solidFill>
                  <a:srgbClr val="0070C0"/>
                </a:solidFill>
              </a:rPr>
              <a:t>特征、多类样本的判别，可类似</a:t>
            </a:r>
            <a:r>
              <a:rPr lang="zh-CN" altLang="en-US" sz="2000" dirty="0">
                <a:solidFill>
                  <a:srgbClr val="0070C0"/>
                </a:solidFill>
              </a:rPr>
              <a:t>进行</a:t>
            </a:r>
            <a:r>
              <a:rPr lang="zh-CN" altLang="en-US" sz="2000" dirty="0" smtClean="0">
                <a:solidFill>
                  <a:srgbClr val="0070C0"/>
                </a:solidFill>
              </a:rPr>
              <a:t>）</a:t>
            </a:r>
            <a:endParaRPr lang="zh-CN" altLang="en-US" sz="2000" dirty="0">
              <a:solidFill>
                <a:srgbClr val="0070C0"/>
              </a:solidFill>
            </a:endParaRPr>
          </a:p>
        </p:txBody>
      </p:sp>
    </p:spTree>
    <p:extLst>
      <p:ext uri="{BB962C8B-B14F-4D97-AF65-F5344CB8AC3E}">
        <p14:creationId xmlns:p14="http://schemas.microsoft.com/office/powerpoint/2010/main" val="299850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smtClean="0"/>
              <a:t>（</a:t>
            </a:r>
            <a:r>
              <a:rPr lang="en-US" altLang="zh-CN" dirty="0" smtClean="0"/>
              <a:t>1</a:t>
            </a:r>
            <a:r>
              <a:rPr lang="zh-CN" altLang="en-US" dirty="0" smtClean="0"/>
              <a:t>）判别函数</a:t>
            </a:r>
            <a:r>
              <a:rPr lang="zh-CN" altLang="en-US" dirty="0"/>
              <a:t>的</a:t>
            </a:r>
            <a:r>
              <a:rPr lang="zh-CN" altLang="en-US" dirty="0" smtClean="0"/>
              <a:t>定义</a:t>
            </a:r>
            <a:endParaRPr lang="zh-CN" altLang="en-US" dirty="0"/>
          </a:p>
        </p:txBody>
      </p:sp>
      <p:sp>
        <p:nvSpPr>
          <p:cNvPr id="4" name="Rectangle 18"/>
          <p:cNvSpPr>
            <a:spLocks noChangeArrowheads="1"/>
          </p:cNvSpPr>
          <p:nvPr/>
        </p:nvSpPr>
        <p:spPr bwMode="auto">
          <a:xfrm>
            <a:off x="1187624" y="1330896"/>
            <a:ext cx="6675759"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zh-CN" altLang="en-US" sz="2000" dirty="0"/>
              <a:t>若分属于</a:t>
            </a:r>
            <a:r>
              <a:rPr lang="el-GR" altLang="zh-CN" sz="2000" i="1" dirty="0"/>
              <a:t>ω</a:t>
            </a:r>
            <a:r>
              <a:rPr lang="el-GR" altLang="zh-CN" sz="2000" baseline="-25000" dirty="0"/>
              <a:t>1</a:t>
            </a:r>
            <a:r>
              <a:rPr lang="zh-CN" altLang="en-US" sz="2000" dirty="0"/>
              <a:t>，</a:t>
            </a:r>
            <a:r>
              <a:rPr lang="el-GR" altLang="zh-CN" sz="2000" i="1" dirty="0" smtClean="0"/>
              <a:t>ω</a:t>
            </a:r>
            <a:r>
              <a:rPr lang="el-GR" altLang="zh-CN" sz="2000" baseline="-25000" dirty="0" smtClean="0"/>
              <a:t>2</a:t>
            </a:r>
            <a:r>
              <a:rPr lang="zh-CN" altLang="en-US" sz="2000" dirty="0" smtClean="0"/>
              <a:t>两类的</a:t>
            </a:r>
            <a:r>
              <a:rPr lang="en-US" altLang="zh-CN" sz="2000" i="1" dirty="0" smtClean="0"/>
              <a:t>n</a:t>
            </a:r>
            <a:r>
              <a:rPr lang="zh-CN" altLang="en-US" sz="2000" dirty="0" smtClean="0"/>
              <a:t>维模式在空间中的分布区域，可以用一</a:t>
            </a:r>
            <a:r>
              <a:rPr lang="zh-CN" altLang="en-US" sz="2000" dirty="0" smtClean="0">
                <a:solidFill>
                  <a:srgbClr val="0000FF"/>
                </a:solidFill>
              </a:rPr>
              <a:t>代数方程</a:t>
            </a:r>
            <a:r>
              <a:rPr lang="en-US" altLang="zh-CN" sz="2000" i="1" dirty="0"/>
              <a:t>d</a:t>
            </a:r>
            <a:r>
              <a:rPr lang="en-US" altLang="zh-CN" sz="2000" dirty="0"/>
              <a:t>(</a:t>
            </a:r>
            <a:r>
              <a:rPr lang="en-US" altLang="zh-CN" sz="2000" i="1" dirty="0"/>
              <a:t>X</a:t>
            </a:r>
            <a:r>
              <a:rPr lang="en-US" altLang="zh-CN" sz="2000" dirty="0"/>
              <a:t>) =</a:t>
            </a:r>
            <a:r>
              <a:rPr lang="en-US" altLang="zh-CN" sz="2000" dirty="0" smtClean="0"/>
              <a:t>0</a:t>
            </a:r>
            <a:r>
              <a:rPr lang="zh-CN" altLang="en-US" sz="2000" dirty="0" smtClean="0"/>
              <a:t>决定的超平面作为分隔面，</a:t>
            </a:r>
            <a:r>
              <a:rPr lang="zh-CN" altLang="en-US" sz="2000" dirty="0" smtClean="0">
                <a:solidFill>
                  <a:srgbClr val="FF0000"/>
                </a:solidFill>
              </a:rPr>
              <a:t>两类样本分布在分隔面的两侧</a:t>
            </a:r>
            <a:r>
              <a:rPr lang="zh-CN" altLang="en-US" sz="2000" dirty="0" smtClean="0"/>
              <a:t>，那么就称</a:t>
            </a:r>
            <a:r>
              <a:rPr lang="en-US" altLang="zh-CN" sz="2000" i="1" dirty="0" smtClean="0"/>
              <a:t>d</a:t>
            </a:r>
            <a:r>
              <a:rPr lang="en-US" altLang="zh-CN" sz="2000" dirty="0" smtClean="0"/>
              <a:t>(</a:t>
            </a:r>
            <a:r>
              <a:rPr lang="en-US" altLang="zh-CN" sz="2000" i="1" dirty="0"/>
              <a:t>X</a:t>
            </a:r>
            <a:r>
              <a:rPr lang="en-US" altLang="zh-CN" sz="2000" dirty="0" smtClean="0"/>
              <a:t>) </a:t>
            </a:r>
            <a:r>
              <a:rPr lang="zh-CN" altLang="en-US" sz="2000" dirty="0"/>
              <a:t>为</a:t>
            </a:r>
            <a:r>
              <a:rPr lang="zh-CN" altLang="en-US" sz="2000" dirty="0">
                <a:solidFill>
                  <a:srgbClr val="0000FF"/>
                </a:solidFill>
              </a:rPr>
              <a:t>判别函数</a:t>
            </a:r>
            <a:r>
              <a:rPr lang="zh-CN" altLang="en-US" sz="2000" dirty="0"/>
              <a:t>，或</a:t>
            </a:r>
            <a:r>
              <a:rPr lang="zh-CN" altLang="en-US" sz="2000" dirty="0" smtClean="0"/>
              <a:t>称决策函数。代数方程</a:t>
            </a:r>
            <a:r>
              <a:rPr lang="en-US" altLang="zh-CN" sz="2000" i="1" dirty="0">
                <a:solidFill>
                  <a:srgbClr val="0000FF"/>
                </a:solidFill>
              </a:rPr>
              <a:t>d</a:t>
            </a:r>
            <a:r>
              <a:rPr lang="en-US" altLang="zh-CN" sz="2000" dirty="0">
                <a:solidFill>
                  <a:srgbClr val="0000FF"/>
                </a:solidFill>
              </a:rPr>
              <a:t>(</a:t>
            </a:r>
            <a:r>
              <a:rPr lang="en-US" altLang="zh-CN" sz="2000" i="1" dirty="0">
                <a:solidFill>
                  <a:srgbClr val="0000FF"/>
                </a:solidFill>
              </a:rPr>
              <a:t>X</a:t>
            </a:r>
            <a:r>
              <a:rPr lang="en-US" altLang="zh-CN" sz="2000" dirty="0">
                <a:solidFill>
                  <a:srgbClr val="0000FF"/>
                </a:solidFill>
              </a:rPr>
              <a:t>) =0</a:t>
            </a:r>
            <a:r>
              <a:rPr lang="zh-CN" altLang="en-US" sz="2000" dirty="0" smtClean="0"/>
              <a:t>表示的是</a:t>
            </a:r>
            <a:r>
              <a:rPr lang="en-US" altLang="zh-CN" sz="2000" i="1" dirty="0" smtClean="0">
                <a:solidFill>
                  <a:srgbClr val="0000FF"/>
                </a:solidFill>
              </a:rPr>
              <a:t>n</a:t>
            </a:r>
            <a:r>
              <a:rPr lang="zh-CN" altLang="en-US" sz="2000" dirty="0" smtClean="0">
                <a:solidFill>
                  <a:srgbClr val="0000FF"/>
                </a:solidFill>
              </a:rPr>
              <a:t>维空间的</a:t>
            </a:r>
            <a:r>
              <a:rPr lang="en-US" altLang="zh-CN" sz="2000" i="1" dirty="0" smtClean="0">
                <a:solidFill>
                  <a:srgbClr val="0000FF"/>
                </a:solidFill>
              </a:rPr>
              <a:t>(n-1)</a:t>
            </a:r>
            <a:r>
              <a:rPr lang="zh-CN" altLang="en-US" sz="2000" dirty="0" smtClean="0">
                <a:solidFill>
                  <a:srgbClr val="0000FF"/>
                </a:solidFill>
              </a:rPr>
              <a:t>维判决面</a:t>
            </a:r>
            <a:r>
              <a:rPr lang="zh-CN" altLang="en-US" sz="2000" dirty="0" smtClean="0"/>
              <a:t>（或超平面或超曲面，视</a:t>
            </a:r>
            <a:r>
              <a:rPr lang="en-US" altLang="zh-CN" sz="2000" dirty="0" smtClean="0"/>
              <a:t>d(x)</a:t>
            </a:r>
            <a:r>
              <a:rPr lang="zh-CN" altLang="en-US" sz="2000" dirty="0" smtClean="0"/>
              <a:t>形式而定）。</a:t>
            </a:r>
            <a:endParaRPr lang="zh-CN" altLang="en-US" sz="2000" dirty="0"/>
          </a:p>
        </p:txBody>
      </p:sp>
      <p:sp>
        <p:nvSpPr>
          <p:cNvPr id="5" name="Rectangle 41"/>
          <p:cNvSpPr>
            <a:spLocks noChangeArrowheads="1"/>
          </p:cNvSpPr>
          <p:nvPr/>
        </p:nvSpPr>
        <p:spPr bwMode="auto">
          <a:xfrm>
            <a:off x="526156" y="1028787"/>
            <a:ext cx="60737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nSpc>
                <a:spcPct val="100000"/>
              </a:lnSpc>
            </a:pPr>
            <a:r>
              <a:rPr lang="zh-CN" altLang="en-US" sz="2000" b="1" dirty="0">
                <a:solidFill>
                  <a:srgbClr val="000000"/>
                </a:solidFill>
                <a:latin typeface="Times New Roman" panose="02020603050405020304" pitchFamily="18" charset="0"/>
              </a:rPr>
              <a:t>直接用来对模式进行分类</a:t>
            </a:r>
            <a:r>
              <a:rPr lang="zh-CN" altLang="en-US" sz="2000" b="1" dirty="0" smtClean="0">
                <a:solidFill>
                  <a:srgbClr val="000000"/>
                </a:solidFill>
                <a:latin typeface="Times New Roman" panose="02020603050405020304" pitchFamily="18" charset="0"/>
              </a:rPr>
              <a:t>的</a:t>
            </a:r>
            <a:r>
              <a:rPr lang="zh-CN" altLang="en-US" sz="2000" b="1" dirty="0">
                <a:solidFill>
                  <a:srgbClr val="000000"/>
                </a:solidFill>
                <a:latin typeface="Times New Roman" panose="02020603050405020304" pitchFamily="18" charset="0"/>
              </a:rPr>
              <a:t>决策</a:t>
            </a:r>
            <a:r>
              <a:rPr lang="zh-CN" altLang="en-US" sz="2000" b="1" dirty="0" smtClean="0">
                <a:solidFill>
                  <a:srgbClr val="000000"/>
                </a:solidFill>
                <a:latin typeface="Times New Roman" panose="02020603050405020304" pitchFamily="18" charset="0"/>
              </a:rPr>
              <a:t>函数</a:t>
            </a:r>
            <a:r>
              <a:rPr lang="zh-CN" altLang="en-US" sz="2000" dirty="0">
                <a:solidFill>
                  <a:srgbClr val="000000"/>
                </a:solidFill>
                <a:latin typeface="Times New Roman" panose="02020603050405020304" pitchFamily="18" charset="0"/>
              </a:rPr>
              <a:t>。</a:t>
            </a:r>
          </a:p>
        </p:txBody>
      </p:sp>
      <p:sp>
        <p:nvSpPr>
          <p:cNvPr id="6" name="Rectangle 80"/>
          <p:cNvSpPr>
            <a:spLocks noChangeArrowheads="1"/>
          </p:cNvSpPr>
          <p:nvPr/>
        </p:nvSpPr>
        <p:spPr bwMode="auto">
          <a:xfrm>
            <a:off x="4104187" y="3217341"/>
            <a:ext cx="472916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r>
              <a:rPr lang="zh-CN" altLang="en-US" sz="2000" dirty="0">
                <a:latin typeface="宋体" panose="02010600030101010101" pitchFamily="2" charset="-122"/>
              </a:rPr>
              <a:t>例：一个二维的两类判别问题，模式分布如图示，这些分属于</a:t>
            </a:r>
            <a:r>
              <a:rPr lang="el-GR" altLang="zh-CN" sz="2000" i="1" dirty="0">
                <a:cs typeface="Arial" panose="020B0604020202020204" pitchFamily="34" charset="0"/>
              </a:rPr>
              <a:t>ω</a:t>
            </a:r>
            <a:r>
              <a:rPr lang="el-GR" altLang="zh-CN" sz="2000" baseline="-25000" dirty="0">
                <a:cs typeface="Arial" panose="020B0604020202020204" pitchFamily="34" charset="0"/>
              </a:rPr>
              <a:t>1</a:t>
            </a:r>
            <a:r>
              <a:rPr lang="zh-CN" altLang="en-US" sz="2000" dirty="0">
                <a:latin typeface="宋体" panose="02010600030101010101" pitchFamily="2" charset="-122"/>
              </a:rPr>
              <a:t>，</a:t>
            </a:r>
            <a:r>
              <a:rPr lang="el-GR" altLang="zh-CN" sz="2000" i="1" dirty="0"/>
              <a:t>ω</a:t>
            </a:r>
            <a:r>
              <a:rPr lang="el-GR" altLang="zh-CN" sz="2000" baseline="-25000" dirty="0"/>
              <a:t>2</a:t>
            </a:r>
            <a:r>
              <a:rPr lang="zh-CN" altLang="en-US" sz="2000" dirty="0"/>
              <a:t>两类的模式</a:t>
            </a:r>
            <a:r>
              <a:rPr lang="zh-CN" altLang="en-US" sz="2000" dirty="0" smtClean="0"/>
              <a:t>可用平面中的直线 </a:t>
            </a:r>
            <a:r>
              <a:rPr lang="en-US" altLang="zh-CN" sz="2000" i="1" dirty="0" smtClean="0"/>
              <a:t>d</a:t>
            </a:r>
            <a:r>
              <a:rPr lang="en-US" altLang="zh-CN" sz="2000" dirty="0" smtClean="0"/>
              <a:t>(</a:t>
            </a:r>
            <a:r>
              <a:rPr lang="en-US" altLang="zh-CN" sz="2000" i="1" dirty="0"/>
              <a:t>X</a:t>
            </a:r>
            <a:r>
              <a:rPr lang="en-US" altLang="zh-CN" sz="2000" dirty="0" smtClean="0"/>
              <a:t>)=0 </a:t>
            </a:r>
            <a:r>
              <a:rPr lang="zh-CN" altLang="en-US" sz="2000" dirty="0" smtClean="0"/>
              <a:t>来</a:t>
            </a:r>
            <a:r>
              <a:rPr lang="zh-CN" altLang="en-US" sz="2000" dirty="0"/>
              <a:t>划分。</a:t>
            </a:r>
          </a:p>
        </p:txBody>
      </p:sp>
      <p:graphicFrame>
        <p:nvGraphicFramePr>
          <p:cNvPr id="7" name="Object 74"/>
          <p:cNvGraphicFramePr>
            <a:graphicFrameLocks noChangeAspect="1"/>
          </p:cNvGraphicFramePr>
          <p:nvPr>
            <p:extLst>
              <p:ext uri="{D42A27DB-BD31-4B8C-83A1-F6EECF244321}">
                <p14:modId xmlns:p14="http://schemas.microsoft.com/office/powerpoint/2010/main" val="166196484"/>
              </p:ext>
            </p:extLst>
          </p:nvPr>
        </p:nvGraphicFramePr>
        <p:xfrm>
          <a:off x="4781550" y="4437112"/>
          <a:ext cx="3563938" cy="482600"/>
        </p:xfrm>
        <a:graphic>
          <a:graphicData uri="http://schemas.openxmlformats.org/presentationml/2006/ole">
            <mc:AlternateContent xmlns:mc="http://schemas.openxmlformats.org/markup-compatibility/2006">
              <mc:Choice xmlns:v="urn:schemas-microsoft-com:vml" Requires="v">
                <p:oleObj spid="_x0000_s63976" name="公式" r:id="rId3" imgW="1726920" imgH="228600" progId="Equation.3">
                  <p:embed/>
                </p:oleObj>
              </mc:Choice>
              <mc:Fallback>
                <p:oleObj name="公式" r:id="rId3" imgW="17269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1550" y="4437112"/>
                        <a:ext cx="3563938"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Group 91"/>
          <p:cNvGrpSpPr>
            <a:grpSpLocks/>
          </p:cNvGrpSpPr>
          <p:nvPr/>
        </p:nvGrpSpPr>
        <p:grpSpPr bwMode="auto">
          <a:xfrm>
            <a:off x="5621339" y="5021318"/>
            <a:ext cx="2152650" cy="363538"/>
            <a:chOff x="3103" y="2648"/>
            <a:chExt cx="1356" cy="229"/>
          </a:xfrm>
        </p:grpSpPr>
        <p:graphicFrame>
          <p:nvGraphicFramePr>
            <p:cNvPr id="9" name="Object 73"/>
            <p:cNvGraphicFramePr>
              <a:graphicFrameLocks noChangeAspect="1"/>
            </p:cNvGraphicFramePr>
            <p:nvPr/>
          </p:nvGraphicFramePr>
          <p:xfrm>
            <a:off x="3103" y="2648"/>
            <a:ext cx="358" cy="229"/>
          </p:xfrm>
          <a:graphic>
            <a:graphicData uri="http://schemas.openxmlformats.org/presentationml/2006/ole">
              <mc:AlternateContent xmlns:mc="http://schemas.openxmlformats.org/markup-compatibility/2006">
                <mc:Choice xmlns:v="urn:schemas-microsoft-com:vml" Requires="v">
                  <p:oleObj spid="_x0000_s63977" name="公式" r:id="rId5" imgW="342603" imgH="215713" progId="Equation.3">
                    <p:embed/>
                  </p:oleObj>
                </mc:Choice>
                <mc:Fallback>
                  <p:oleObj name="公式" r:id="rId5" imgW="342603" imgH="2157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3" y="2648"/>
                          <a:ext cx="358" cy="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85"/>
            <p:cNvSpPr>
              <a:spLocks noChangeArrowheads="1"/>
            </p:cNvSpPr>
            <p:nvPr/>
          </p:nvSpPr>
          <p:spPr bwMode="auto">
            <a:xfrm>
              <a:off x="3490" y="2682"/>
              <a:ext cx="96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nSpc>
                  <a:spcPct val="100000"/>
                </a:lnSpc>
              </a:pPr>
              <a:r>
                <a:rPr lang="zh-CN" altLang="en-US" sz="2000">
                  <a:latin typeface="宋体" panose="02010600030101010101" pitchFamily="2" charset="-122"/>
                </a:rPr>
                <a:t>为坐标变量，</a:t>
              </a:r>
            </a:p>
          </p:txBody>
        </p:sp>
      </p:grpSp>
      <p:grpSp>
        <p:nvGrpSpPr>
          <p:cNvPr id="11" name="Group 90"/>
          <p:cNvGrpSpPr>
            <a:grpSpLocks/>
          </p:cNvGrpSpPr>
          <p:nvPr/>
        </p:nvGrpSpPr>
        <p:grpSpPr bwMode="auto">
          <a:xfrm>
            <a:off x="5597525" y="5499150"/>
            <a:ext cx="2909888" cy="379412"/>
            <a:chOff x="3089" y="2943"/>
            <a:chExt cx="1833" cy="239"/>
          </a:xfrm>
        </p:grpSpPr>
        <p:graphicFrame>
          <p:nvGraphicFramePr>
            <p:cNvPr id="12" name="Object 72"/>
            <p:cNvGraphicFramePr>
              <a:graphicFrameLocks noChangeAspect="1"/>
            </p:cNvGraphicFramePr>
            <p:nvPr/>
          </p:nvGraphicFramePr>
          <p:xfrm>
            <a:off x="3089" y="2943"/>
            <a:ext cx="648" cy="239"/>
          </p:xfrm>
          <a:graphic>
            <a:graphicData uri="http://schemas.openxmlformats.org/presentationml/2006/ole">
              <mc:AlternateContent xmlns:mc="http://schemas.openxmlformats.org/markup-compatibility/2006">
                <mc:Choice xmlns:v="urn:schemas-microsoft-com:vml" Requires="v">
                  <p:oleObj spid="_x0000_s63978" name="公式" r:id="rId7" imgW="622030" imgH="228501" progId="Equation.3">
                    <p:embed/>
                  </p:oleObj>
                </mc:Choice>
                <mc:Fallback>
                  <p:oleObj name="公式" r:id="rId7" imgW="622030"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9" y="2943"/>
                          <a:ext cx="648" cy="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86"/>
            <p:cNvSpPr>
              <a:spLocks noChangeArrowheads="1"/>
            </p:cNvSpPr>
            <p:nvPr/>
          </p:nvSpPr>
          <p:spPr bwMode="auto">
            <a:xfrm>
              <a:off x="3386" y="2962"/>
              <a:ext cx="153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00000"/>
                </a:lnSpc>
              </a:pPr>
              <a:r>
                <a:rPr lang="zh-CN" altLang="en-US" sz="2000">
                  <a:solidFill>
                    <a:srgbClr val="000000"/>
                  </a:solidFill>
                  <a:latin typeface="宋体" panose="02010600030101010101" pitchFamily="2" charset="-122"/>
                </a:rPr>
                <a:t>　为方程参数。</a:t>
              </a:r>
            </a:p>
          </p:txBody>
        </p:sp>
      </p:grpSp>
      <p:sp>
        <p:nvSpPr>
          <p:cNvPr id="14" name="Rectangle 87"/>
          <p:cNvSpPr>
            <a:spLocks noChangeArrowheads="1"/>
          </p:cNvSpPr>
          <p:nvPr/>
        </p:nvSpPr>
        <p:spPr bwMode="auto">
          <a:xfrm>
            <a:off x="4932040" y="5085184"/>
            <a:ext cx="9361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nSpc>
                <a:spcPct val="100000"/>
              </a:lnSpc>
            </a:pPr>
            <a:r>
              <a:rPr lang="zh-CN" altLang="en-US" sz="2000" dirty="0">
                <a:solidFill>
                  <a:srgbClr val="000000"/>
                </a:solidFill>
                <a:latin typeface="Times New Roman" panose="02020603050405020304" pitchFamily="18" charset="0"/>
              </a:rPr>
              <a:t>式中：</a:t>
            </a:r>
          </a:p>
        </p:txBody>
      </p:sp>
      <p:sp>
        <p:nvSpPr>
          <p:cNvPr id="15" name="Text Box 140"/>
          <p:cNvSpPr txBox="1">
            <a:spLocks noChangeArrowheads="1"/>
          </p:cNvSpPr>
          <p:nvPr/>
        </p:nvSpPr>
        <p:spPr bwMode="auto">
          <a:xfrm>
            <a:off x="526156" y="6119813"/>
            <a:ext cx="3890269"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gn="ctr"/>
            <a:r>
              <a:rPr lang="zh-CN" altLang="en-US" sz="2000" dirty="0">
                <a:solidFill>
                  <a:srgbClr val="000000"/>
                </a:solidFill>
                <a:latin typeface="Times New Roman" panose="02020603050405020304" pitchFamily="18" charset="0"/>
              </a:rPr>
              <a:t>图</a:t>
            </a:r>
            <a:r>
              <a:rPr lang="en-US" altLang="zh-CN" sz="2000" dirty="0">
                <a:solidFill>
                  <a:srgbClr val="000000"/>
                </a:solidFill>
                <a:latin typeface="Times New Roman" panose="02020603050405020304" pitchFamily="18" charset="0"/>
              </a:rPr>
              <a:t>3.2  </a:t>
            </a:r>
            <a:r>
              <a:rPr lang="zh-CN" altLang="en-US" sz="2000" dirty="0">
                <a:solidFill>
                  <a:srgbClr val="000000"/>
                </a:solidFill>
                <a:latin typeface="Times New Roman" panose="02020603050405020304" pitchFamily="18" charset="0"/>
              </a:rPr>
              <a:t>两类二维模式的分布</a:t>
            </a:r>
          </a:p>
        </p:txBody>
      </p:sp>
      <p:pic>
        <p:nvPicPr>
          <p:cNvPr id="16" name="Picture 14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6157" y="2538413"/>
            <a:ext cx="3860800" cy="368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87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Text Box 2"/>
          <p:cNvSpPr txBox="1">
            <a:spLocks noChangeArrowheads="1"/>
          </p:cNvSpPr>
          <p:nvPr/>
        </p:nvSpPr>
        <p:spPr bwMode="auto">
          <a:xfrm>
            <a:off x="1763440" y="6093296"/>
            <a:ext cx="54006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dirty="0">
                <a:latin typeface="黑体" panose="02010609060101010101" pitchFamily="49" charset="-122"/>
                <a:ea typeface="黑体" panose="02010609060101010101" pitchFamily="49" charset="-122"/>
              </a:rPr>
              <a:t>二维模式向一维空间投影示意图</a:t>
            </a:r>
          </a:p>
        </p:txBody>
      </p:sp>
      <p:sp>
        <p:nvSpPr>
          <p:cNvPr id="51" name="Text Box 2"/>
          <p:cNvSpPr txBox="1">
            <a:spLocks noChangeArrowheads="1"/>
          </p:cNvSpPr>
          <p:nvPr/>
        </p:nvSpPr>
        <p:spPr bwMode="auto">
          <a:xfrm>
            <a:off x="2051720" y="1014085"/>
            <a:ext cx="50958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2000" b="1" dirty="0" smtClean="0">
                <a:solidFill>
                  <a:srgbClr val="C00000"/>
                </a:solidFill>
                <a:latin typeface="宋体" panose="02010600030101010101" pitchFamily="2" charset="-122"/>
              </a:rPr>
              <a:t>在这个投影轴上，两类有重叠，不能完全分</a:t>
            </a:r>
            <a:endParaRPr lang="zh-CN" altLang="en-US" sz="2000" b="1" dirty="0">
              <a:solidFill>
                <a:srgbClr val="C00000"/>
              </a:solidFill>
              <a:latin typeface="宋体" panose="02010600030101010101" pitchFamily="2" charset="-122"/>
            </a:endParaRPr>
          </a:p>
        </p:txBody>
      </p:sp>
      <p:sp>
        <p:nvSpPr>
          <p:cNvPr id="4" name="文本占位符 3"/>
          <p:cNvSpPr>
            <a:spLocks noGrp="1"/>
          </p:cNvSpPr>
          <p:nvPr>
            <p:ph type="body" sz="quarter" idx="11"/>
          </p:nvPr>
        </p:nvSpPr>
        <p:spPr/>
        <p:txBody>
          <a:bodyPr/>
          <a:lstStyle/>
          <a:p>
            <a:r>
              <a:rPr lang="zh-CN" altLang="en-US" dirty="0" smtClean="0"/>
              <a:t>五、</a:t>
            </a:r>
            <a:r>
              <a:rPr lang="en-US" altLang="zh-CN" dirty="0" smtClean="0"/>
              <a:t>Fisher</a:t>
            </a:r>
            <a:r>
              <a:rPr lang="zh-CN" altLang="en-US" dirty="0" smtClean="0"/>
              <a:t>线性判</a:t>
            </a:r>
            <a:r>
              <a:rPr lang="zh-CN" altLang="en-US" dirty="0" smtClean="0"/>
              <a:t>别分析</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516" y="1466680"/>
            <a:ext cx="5652796" cy="4338584"/>
          </a:xfrm>
          <a:prstGeom prst="rect">
            <a:avLst/>
          </a:prstGeom>
        </p:spPr>
      </p:pic>
    </p:spTree>
    <p:extLst>
      <p:ext uri="{BB962C8B-B14F-4D97-AF65-F5344CB8AC3E}">
        <p14:creationId xmlns:p14="http://schemas.microsoft.com/office/powerpoint/2010/main" val="15311418"/>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Box 2"/>
          <p:cNvSpPr txBox="1">
            <a:spLocks noChangeArrowheads="1"/>
          </p:cNvSpPr>
          <p:nvPr/>
        </p:nvSpPr>
        <p:spPr bwMode="auto">
          <a:xfrm>
            <a:off x="1835621" y="5877272"/>
            <a:ext cx="54006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dirty="0">
                <a:latin typeface="黑体" panose="02010609060101010101" pitchFamily="49" charset="-122"/>
                <a:ea typeface="黑体" panose="02010609060101010101" pitchFamily="49" charset="-122"/>
              </a:rPr>
              <a:t>二维模式向一维空间投影示意图</a:t>
            </a:r>
          </a:p>
        </p:txBody>
      </p:sp>
      <p:sp>
        <p:nvSpPr>
          <p:cNvPr id="52" name="Text Box 2"/>
          <p:cNvSpPr txBox="1">
            <a:spLocks noChangeArrowheads="1"/>
          </p:cNvSpPr>
          <p:nvPr/>
        </p:nvSpPr>
        <p:spPr bwMode="auto">
          <a:xfrm>
            <a:off x="1619672" y="724634"/>
            <a:ext cx="58880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2000" b="1" dirty="0" smtClean="0">
                <a:solidFill>
                  <a:srgbClr val="C00000"/>
                </a:solidFill>
                <a:latin typeface="宋体" panose="02010600030101010101" pitchFamily="2" charset="-122"/>
              </a:rPr>
              <a:t>在这个</a:t>
            </a:r>
            <a:r>
              <a:rPr lang="zh-CN" altLang="en-US" sz="2000" b="1" dirty="0">
                <a:solidFill>
                  <a:srgbClr val="C00000"/>
                </a:solidFill>
                <a:latin typeface="宋体" panose="02010600030101010101" pitchFamily="2" charset="-122"/>
              </a:rPr>
              <a:t>投影</a:t>
            </a:r>
            <a:r>
              <a:rPr lang="zh-CN" altLang="en-US" sz="2000" b="1" dirty="0" smtClean="0">
                <a:solidFill>
                  <a:srgbClr val="C00000"/>
                </a:solidFill>
                <a:latin typeface="宋体" panose="02010600030101010101" pitchFamily="2" charset="-122"/>
              </a:rPr>
              <a:t>轴上，两类没有重叠，可以很容易分开</a:t>
            </a:r>
            <a:endParaRPr lang="zh-CN" altLang="en-US" sz="2000" b="1" dirty="0">
              <a:solidFill>
                <a:srgbClr val="C00000"/>
              </a:solidFill>
              <a:latin typeface="宋体" panose="02010600030101010101"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1238921"/>
            <a:ext cx="5616624" cy="4380158"/>
          </a:xfrm>
          <a:prstGeom prst="rect">
            <a:avLst/>
          </a:prstGeom>
        </p:spPr>
      </p:pic>
    </p:spTree>
    <p:extLst>
      <p:ext uri="{BB962C8B-B14F-4D97-AF65-F5344CB8AC3E}">
        <p14:creationId xmlns:p14="http://schemas.microsoft.com/office/powerpoint/2010/main" val="280545684"/>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pPr>
              <a:lnSpc>
                <a:spcPct val="100000"/>
              </a:lnSpc>
            </a:pPr>
            <a:r>
              <a:rPr lang="en-US" altLang="zh-CN" dirty="0" smtClean="0"/>
              <a:t>Fisher</a:t>
            </a:r>
            <a:r>
              <a:rPr lang="zh-CN" altLang="en-US" dirty="0"/>
              <a:t>线性</a:t>
            </a:r>
            <a:r>
              <a:rPr lang="zh-CN" altLang="en-US" dirty="0" smtClean="0"/>
              <a:t>判别的基本思想</a:t>
            </a:r>
            <a:endParaRPr lang="zh-CN" altLang="en-US" dirty="0"/>
          </a:p>
        </p:txBody>
      </p:sp>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501008"/>
            <a:ext cx="7651750" cy="191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539552" y="1196752"/>
            <a:ext cx="7776864" cy="1384995"/>
          </a:xfrm>
          <a:prstGeom prst="rect">
            <a:avLst/>
          </a:prstGeom>
        </p:spPr>
        <p:txBody>
          <a:bodyPr wrap="square">
            <a:spAutoFit/>
          </a:bodyPr>
          <a:lstStyle/>
          <a:p>
            <a:pPr eaLnBrk="1" hangingPunct="1">
              <a:defRPr/>
            </a:pPr>
            <a:r>
              <a:rPr lang="zh-CN" altLang="en-US" sz="2800" dirty="0" smtClean="0">
                <a:solidFill>
                  <a:srgbClr val="C00000"/>
                </a:solidFill>
              </a:rPr>
              <a:t>    找到</a:t>
            </a:r>
            <a:r>
              <a:rPr lang="zh-CN" altLang="en-US" sz="2800" dirty="0">
                <a:solidFill>
                  <a:srgbClr val="C00000"/>
                </a:solidFill>
              </a:rPr>
              <a:t>一个最合适的投影轴，使两类样本在该轴上投影之间的距离尽可能远，而每一类样本的投影尽可能紧凑，从而使分类效果为</a:t>
            </a:r>
            <a:r>
              <a:rPr lang="zh-CN" altLang="en-US" sz="2800" dirty="0" smtClean="0">
                <a:solidFill>
                  <a:srgbClr val="C00000"/>
                </a:solidFill>
              </a:rPr>
              <a:t>最佳</a:t>
            </a:r>
            <a:endParaRPr lang="zh-CN" altLang="en-US" sz="2800" dirty="0">
              <a:solidFill>
                <a:srgbClr val="C00000"/>
              </a:solidFill>
            </a:endParaRPr>
          </a:p>
        </p:txBody>
      </p:sp>
    </p:spTree>
    <p:extLst>
      <p:ext uri="{BB962C8B-B14F-4D97-AF65-F5344CB8AC3E}">
        <p14:creationId xmlns:p14="http://schemas.microsoft.com/office/powerpoint/2010/main" val="337183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eaLnBrk="1" hangingPunct="1">
              <a:defRPr/>
            </a:pPr>
            <a:r>
              <a:rPr lang="zh-CN" altLang="en-US" dirty="0" smtClean="0"/>
              <a:t>线性判别函数 </a:t>
            </a:r>
            <a:r>
              <a:rPr lang="en-US" altLang="zh-CN" i="1" dirty="0" smtClean="0">
                <a:latin typeface="Times New Roman" pitchFamily="18" charset="0"/>
              </a:rPr>
              <a:t>d</a:t>
            </a:r>
            <a:r>
              <a:rPr lang="en-US" altLang="zh-CN" dirty="0" smtClean="0">
                <a:latin typeface="Times New Roman" pitchFamily="18" charset="0"/>
              </a:rPr>
              <a:t>(</a:t>
            </a:r>
            <a:r>
              <a:rPr lang="en-US" altLang="zh-CN" b="1" dirty="0" smtClean="0">
                <a:latin typeface="Times New Roman" pitchFamily="18" charset="0"/>
              </a:rPr>
              <a:t>x</a:t>
            </a:r>
            <a:r>
              <a:rPr lang="en-US" altLang="zh-CN" dirty="0" smtClean="0">
                <a:latin typeface="Times New Roman" pitchFamily="18" charset="0"/>
              </a:rPr>
              <a:t>)=</a:t>
            </a:r>
            <a:r>
              <a:rPr lang="en-US" altLang="zh-CN" b="1" i="1" dirty="0" err="1" smtClean="0">
                <a:latin typeface="Times New Roman" pitchFamily="18" charset="0"/>
              </a:rPr>
              <a:t>u</a:t>
            </a:r>
            <a:r>
              <a:rPr lang="en-US" altLang="zh-CN" baseline="30000" dirty="0" err="1" smtClean="0">
                <a:latin typeface="Times New Roman" pitchFamily="18" charset="0"/>
              </a:rPr>
              <a:t>T</a:t>
            </a:r>
            <a:r>
              <a:rPr lang="en-US" altLang="zh-CN" b="1" i="1" dirty="0" err="1" smtClean="0">
                <a:latin typeface="Times New Roman" pitchFamily="18" charset="0"/>
              </a:rPr>
              <a:t>x</a:t>
            </a:r>
            <a:r>
              <a:rPr lang="zh-CN" altLang="en-US" dirty="0" smtClean="0">
                <a:latin typeface="Times New Roman" pitchFamily="18" charset="0"/>
              </a:rPr>
              <a:t>的几个</a:t>
            </a:r>
            <a:r>
              <a:rPr lang="zh-CN" altLang="en-US" dirty="0" smtClean="0">
                <a:solidFill>
                  <a:srgbClr val="0070C0"/>
                </a:solidFill>
                <a:latin typeface="Times New Roman" pitchFamily="18" charset="0"/>
              </a:rPr>
              <a:t>等价含义</a:t>
            </a:r>
            <a:r>
              <a:rPr lang="en-US" altLang="zh-CN" dirty="0" smtClean="0"/>
              <a:t>:</a:t>
            </a:r>
            <a:endParaRPr lang="en-US" altLang="zh-CN" dirty="0"/>
          </a:p>
          <a:p>
            <a:pPr lvl="1" eaLnBrk="1" hangingPunct="1">
              <a:defRPr/>
            </a:pPr>
            <a:r>
              <a:rPr lang="zh-CN" altLang="en-US" dirty="0"/>
              <a:t>样本</a:t>
            </a:r>
            <a:r>
              <a:rPr lang="zh-CN" altLang="en-US" dirty="0" smtClean="0"/>
              <a:t>向量</a:t>
            </a:r>
            <a:r>
              <a:rPr lang="en-US" altLang="zh-CN" b="1" i="1" dirty="0">
                <a:latin typeface="Times New Roman" pitchFamily="18" charset="0"/>
              </a:rPr>
              <a:t>x</a:t>
            </a:r>
            <a:r>
              <a:rPr lang="zh-CN" altLang="en-US" dirty="0" smtClean="0"/>
              <a:t>各</a:t>
            </a:r>
            <a:r>
              <a:rPr lang="zh-CN" altLang="en-US" dirty="0"/>
              <a:t>分量的</a:t>
            </a:r>
            <a:r>
              <a:rPr lang="zh-CN" altLang="en-US" dirty="0">
                <a:solidFill>
                  <a:srgbClr val="C00000"/>
                </a:solidFill>
              </a:rPr>
              <a:t>线性</a:t>
            </a:r>
            <a:r>
              <a:rPr lang="zh-CN" altLang="en-US" dirty="0" smtClean="0">
                <a:solidFill>
                  <a:srgbClr val="C00000"/>
                </a:solidFill>
              </a:rPr>
              <a:t>加权（</a:t>
            </a:r>
            <a:r>
              <a:rPr lang="en-US" altLang="zh-CN" b="1" i="1" dirty="0" smtClean="0">
                <a:latin typeface="Times New Roman" pitchFamily="18" charset="0"/>
              </a:rPr>
              <a:t>x</a:t>
            </a:r>
            <a:r>
              <a:rPr lang="zh-CN" altLang="en-US" dirty="0" smtClean="0"/>
              <a:t>与权向量</a:t>
            </a:r>
            <a:r>
              <a:rPr lang="en-US" altLang="zh-CN" dirty="0" smtClean="0">
                <a:latin typeface="Times New Roman" pitchFamily="18" charset="0"/>
              </a:rPr>
              <a:t>u</a:t>
            </a:r>
            <a:r>
              <a:rPr lang="zh-CN" altLang="en-US" dirty="0" smtClean="0"/>
              <a:t>的</a:t>
            </a:r>
            <a:r>
              <a:rPr lang="zh-CN" altLang="en-US" dirty="0">
                <a:solidFill>
                  <a:srgbClr val="C00000"/>
                </a:solidFill>
              </a:rPr>
              <a:t>向量</a:t>
            </a:r>
            <a:r>
              <a:rPr lang="zh-CN" altLang="en-US" dirty="0" smtClean="0">
                <a:solidFill>
                  <a:srgbClr val="C00000"/>
                </a:solidFill>
              </a:rPr>
              <a:t>内积）</a:t>
            </a:r>
            <a:endParaRPr lang="zh-CN" altLang="en-US" dirty="0">
              <a:solidFill>
                <a:srgbClr val="C00000"/>
              </a:solidFill>
            </a:endParaRPr>
          </a:p>
          <a:p>
            <a:pPr lvl="1" eaLnBrk="1" hangingPunct="1">
              <a:defRPr/>
            </a:pPr>
            <a:r>
              <a:rPr lang="zh-CN" altLang="en-US" dirty="0" smtClean="0"/>
              <a:t>如果</a:t>
            </a:r>
            <a:r>
              <a:rPr lang="en-US" altLang="zh-CN" b="1" i="1" dirty="0">
                <a:latin typeface="Times New Roman" pitchFamily="18" charset="0"/>
              </a:rPr>
              <a:t>u</a:t>
            </a:r>
            <a:r>
              <a:rPr lang="zh-CN" altLang="en-US" dirty="0" smtClean="0"/>
              <a:t>为单位长度，则可视</a:t>
            </a:r>
            <a:r>
              <a:rPr lang="zh-CN" altLang="en-US" dirty="0"/>
              <a:t>作</a:t>
            </a:r>
            <a:r>
              <a:rPr lang="zh-CN" altLang="en-US" dirty="0" smtClean="0"/>
              <a:t>向量</a:t>
            </a:r>
            <a:r>
              <a:rPr lang="en-US" altLang="zh-CN" b="1" i="1" dirty="0">
                <a:latin typeface="Times New Roman" pitchFamily="18" charset="0"/>
              </a:rPr>
              <a:t>x</a:t>
            </a:r>
            <a:r>
              <a:rPr lang="zh-CN" altLang="en-US" dirty="0" smtClean="0"/>
              <a:t>在</a:t>
            </a:r>
            <a:r>
              <a:rPr lang="en-US" altLang="zh-CN" b="1" i="1" dirty="0">
                <a:latin typeface="Times New Roman" pitchFamily="18" charset="0"/>
              </a:rPr>
              <a:t>u</a:t>
            </a:r>
            <a:r>
              <a:rPr lang="zh-CN" altLang="en-US" dirty="0" smtClean="0"/>
              <a:t>上</a:t>
            </a:r>
            <a:r>
              <a:rPr lang="zh-CN" altLang="en-US" dirty="0"/>
              <a:t>的</a:t>
            </a:r>
            <a:r>
              <a:rPr lang="zh-CN" altLang="en-US" dirty="0" smtClean="0">
                <a:solidFill>
                  <a:srgbClr val="C00000"/>
                </a:solidFill>
              </a:rPr>
              <a:t>投影长度</a:t>
            </a:r>
            <a:endParaRPr lang="zh-CN" altLang="en-US" dirty="0"/>
          </a:p>
          <a:p>
            <a:pPr eaLnBrk="1" hangingPunct="1">
              <a:defRPr/>
            </a:pPr>
            <a:r>
              <a:rPr lang="en-US" altLang="zh-CN" dirty="0"/>
              <a:t>Fisher</a:t>
            </a:r>
            <a:r>
              <a:rPr lang="zh-CN" altLang="en-US" dirty="0"/>
              <a:t>准则的基本原理：找到一个最合适的投影轴，使两类样本在该轴上投影之间的距离尽可能远，而每一类样本的投影尽可能紧凑，从而</a:t>
            </a:r>
            <a:r>
              <a:rPr lang="zh-CN" altLang="en-US" dirty="0">
                <a:solidFill>
                  <a:srgbClr val="C00000"/>
                </a:solidFill>
              </a:rPr>
              <a:t>使分类效果为最佳</a:t>
            </a:r>
            <a:r>
              <a:rPr lang="zh-CN" altLang="en-US" dirty="0" smtClean="0"/>
              <a:t>。</a:t>
            </a:r>
            <a:endParaRPr lang="en-US" altLang="zh-CN" dirty="0" smtClean="0"/>
          </a:p>
          <a:p>
            <a:pPr eaLnBrk="1" hangingPunct="1">
              <a:defRPr/>
            </a:pPr>
            <a:r>
              <a:rPr lang="en-US" altLang="zh-CN" dirty="0"/>
              <a:t>Fisher</a:t>
            </a:r>
            <a:r>
              <a:rPr lang="zh-CN" altLang="en-US" dirty="0" smtClean="0"/>
              <a:t>准则函数：用</a:t>
            </a:r>
            <a:r>
              <a:rPr lang="zh-CN" altLang="en-US" dirty="0">
                <a:solidFill>
                  <a:srgbClr val="C00000"/>
                </a:solidFill>
              </a:rPr>
              <a:t>投影后数据的</a:t>
            </a:r>
            <a:r>
              <a:rPr lang="zh-CN" altLang="en-US" dirty="0" smtClean="0">
                <a:solidFill>
                  <a:srgbClr val="C00000"/>
                </a:solidFill>
              </a:rPr>
              <a:t>统计特征</a:t>
            </a:r>
            <a:r>
              <a:rPr lang="zh-CN" altLang="en-US" dirty="0" smtClean="0"/>
              <a:t>（均值</a:t>
            </a:r>
            <a:r>
              <a:rPr lang="zh-CN" altLang="en-US" dirty="0"/>
              <a:t>和离散</a:t>
            </a:r>
            <a:r>
              <a:rPr lang="zh-CN" altLang="en-US" dirty="0" smtClean="0"/>
              <a:t>度）</a:t>
            </a:r>
            <a:r>
              <a:rPr lang="zh-CN" altLang="en-US" dirty="0" smtClean="0">
                <a:solidFill>
                  <a:srgbClr val="C00000"/>
                </a:solidFill>
              </a:rPr>
              <a:t>的某个优化函数</a:t>
            </a:r>
            <a:r>
              <a:rPr lang="zh-CN" altLang="en-US" dirty="0" smtClean="0"/>
              <a:t>，作为判别分类效果的标准。具体而言：</a:t>
            </a:r>
            <a:endParaRPr lang="en-US" altLang="zh-CN" dirty="0" smtClean="0"/>
          </a:p>
          <a:p>
            <a:pPr lvl="1" eaLnBrk="1" hangingPunct="1">
              <a:defRPr/>
            </a:pPr>
            <a:r>
              <a:rPr lang="zh-CN" altLang="en-US" dirty="0" smtClean="0">
                <a:solidFill>
                  <a:srgbClr val="FF0000"/>
                </a:solidFill>
              </a:rPr>
              <a:t>同类模式</a:t>
            </a:r>
            <a:r>
              <a:rPr lang="zh-CN" altLang="en-US" dirty="0" smtClean="0"/>
              <a:t>向量</a:t>
            </a:r>
            <a:r>
              <a:rPr lang="zh-CN" altLang="en-US" dirty="0">
                <a:solidFill>
                  <a:srgbClr val="FF0000"/>
                </a:solidFill>
              </a:rPr>
              <a:t>投影后</a:t>
            </a:r>
            <a:r>
              <a:rPr lang="zh-CN" altLang="en-US" dirty="0" smtClean="0"/>
              <a:t>的点，尽可能</a:t>
            </a:r>
            <a:r>
              <a:rPr lang="zh-CN" altLang="en-US" dirty="0">
                <a:solidFill>
                  <a:srgbClr val="FF0000"/>
                </a:solidFill>
              </a:rPr>
              <a:t>聚集</a:t>
            </a:r>
            <a:endParaRPr lang="en-US" altLang="zh-CN" dirty="0">
              <a:solidFill>
                <a:srgbClr val="FF0000"/>
              </a:solidFill>
            </a:endParaRPr>
          </a:p>
          <a:p>
            <a:pPr lvl="1" eaLnBrk="1" hangingPunct="1">
              <a:defRPr/>
            </a:pPr>
            <a:r>
              <a:rPr lang="zh-CN" altLang="en-US" dirty="0">
                <a:solidFill>
                  <a:srgbClr val="FF0000"/>
                </a:solidFill>
              </a:rPr>
              <a:t>异类模式</a:t>
            </a:r>
            <a:r>
              <a:rPr lang="zh-CN" altLang="en-US" dirty="0" smtClean="0"/>
              <a:t>向量</a:t>
            </a:r>
            <a:r>
              <a:rPr lang="zh-CN" altLang="en-US" dirty="0">
                <a:solidFill>
                  <a:srgbClr val="FF0000"/>
                </a:solidFill>
              </a:rPr>
              <a:t>投影后</a:t>
            </a:r>
            <a:r>
              <a:rPr lang="zh-CN" altLang="en-US" dirty="0" smtClean="0"/>
              <a:t>的点，尽可能</a:t>
            </a:r>
            <a:r>
              <a:rPr lang="zh-CN" altLang="en-US" dirty="0" smtClean="0">
                <a:solidFill>
                  <a:srgbClr val="FF0000"/>
                </a:solidFill>
              </a:rPr>
              <a:t>分离</a:t>
            </a:r>
            <a:endParaRPr lang="en-US" altLang="zh-CN" dirty="0" smtClean="0">
              <a:solidFill>
                <a:srgbClr val="FF0000"/>
              </a:solidFill>
            </a:endParaRPr>
          </a:p>
          <a:p>
            <a:pPr eaLnBrk="1" hangingPunct="1">
              <a:defRPr/>
            </a:pPr>
            <a:r>
              <a:rPr lang="zh-CN" altLang="en-US" dirty="0" smtClean="0">
                <a:solidFill>
                  <a:srgbClr val="FF0000"/>
                </a:solidFill>
              </a:rPr>
              <a:t>三个步骤</a:t>
            </a:r>
            <a:endParaRPr lang="en-US" altLang="zh-CN" dirty="0" smtClean="0">
              <a:solidFill>
                <a:srgbClr val="FF0000"/>
              </a:solidFill>
            </a:endParaRPr>
          </a:p>
          <a:p>
            <a:pPr lvl="1" eaLnBrk="1" hangingPunct="1">
              <a:defRPr/>
            </a:pPr>
            <a:r>
              <a:rPr lang="zh-CN" altLang="en-US" dirty="0" smtClean="0">
                <a:solidFill>
                  <a:srgbClr val="FF0000"/>
                </a:solidFill>
              </a:rPr>
              <a:t>（</a:t>
            </a:r>
            <a:r>
              <a:rPr lang="en-US" altLang="zh-CN" dirty="0" smtClean="0">
                <a:solidFill>
                  <a:srgbClr val="FF0000"/>
                </a:solidFill>
              </a:rPr>
              <a:t>1</a:t>
            </a:r>
            <a:r>
              <a:rPr lang="zh-CN" altLang="en-US" dirty="0" smtClean="0">
                <a:solidFill>
                  <a:srgbClr val="FF0000"/>
                </a:solidFill>
              </a:rPr>
              <a:t>）确定</a:t>
            </a:r>
            <a:r>
              <a:rPr lang="en-US" altLang="zh-CN" dirty="0" smtClean="0">
                <a:solidFill>
                  <a:srgbClr val="FF0000"/>
                </a:solidFill>
              </a:rPr>
              <a:t>Fisher</a:t>
            </a:r>
            <a:r>
              <a:rPr lang="zh-CN" altLang="en-US" dirty="0" smtClean="0">
                <a:solidFill>
                  <a:srgbClr val="FF0000"/>
                </a:solidFill>
              </a:rPr>
              <a:t>判别问题的目标函数</a:t>
            </a:r>
            <a:endParaRPr lang="en-US" altLang="zh-CN" dirty="0" smtClean="0">
              <a:solidFill>
                <a:srgbClr val="FF0000"/>
              </a:solidFill>
            </a:endParaRPr>
          </a:p>
          <a:p>
            <a:pPr lvl="1" eaLnBrk="1" hangingPunct="1">
              <a:defRPr/>
            </a:pPr>
            <a:r>
              <a:rPr lang="zh-CN" altLang="en-US" dirty="0" smtClean="0">
                <a:solidFill>
                  <a:srgbClr val="FF0000"/>
                </a:solidFill>
              </a:rPr>
              <a:t>（</a:t>
            </a:r>
            <a:r>
              <a:rPr lang="en-US" altLang="zh-CN" dirty="0" smtClean="0">
                <a:solidFill>
                  <a:srgbClr val="FF0000"/>
                </a:solidFill>
              </a:rPr>
              <a:t>2</a:t>
            </a:r>
            <a:r>
              <a:rPr lang="zh-CN" altLang="en-US" dirty="0" smtClean="0">
                <a:solidFill>
                  <a:srgbClr val="FF0000"/>
                </a:solidFill>
              </a:rPr>
              <a:t>）求解</a:t>
            </a:r>
            <a:r>
              <a:rPr lang="en-US" altLang="zh-CN" dirty="0" smtClean="0">
                <a:solidFill>
                  <a:srgbClr val="FF0000"/>
                </a:solidFill>
              </a:rPr>
              <a:t>Fisher</a:t>
            </a:r>
            <a:r>
              <a:rPr lang="zh-CN" altLang="en-US" dirty="0" smtClean="0">
                <a:solidFill>
                  <a:srgbClr val="FF0000"/>
                </a:solidFill>
              </a:rPr>
              <a:t>最佳投影矢量</a:t>
            </a:r>
            <a:endParaRPr lang="en-US" altLang="zh-CN" dirty="0" smtClean="0">
              <a:solidFill>
                <a:srgbClr val="FF0000"/>
              </a:solidFill>
            </a:endParaRPr>
          </a:p>
          <a:p>
            <a:pPr lvl="1" eaLnBrk="1" hangingPunct="1">
              <a:defRPr/>
            </a:pPr>
            <a:r>
              <a:rPr lang="zh-CN" altLang="en-US" dirty="0" smtClean="0">
                <a:solidFill>
                  <a:srgbClr val="FF0000"/>
                </a:solidFill>
              </a:rPr>
              <a:t>（</a:t>
            </a:r>
            <a:r>
              <a:rPr lang="en-US" altLang="zh-CN" dirty="0" smtClean="0">
                <a:solidFill>
                  <a:srgbClr val="FF0000"/>
                </a:solidFill>
              </a:rPr>
              <a:t>3</a:t>
            </a:r>
            <a:r>
              <a:rPr lang="zh-CN" altLang="en-US" dirty="0" smtClean="0">
                <a:solidFill>
                  <a:srgbClr val="FF0000"/>
                </a:solidFill>
              </a:rPr>
              <a:t>）求解</a:t>
            </a:r>
            <a:r>
              <a:rPr lang="en-US" altLang="zh-CN" dirty="0" err="1" smtClean="0">
                <a:solidFill>
                  <a:srgbClr val="FF0000"/>
                </a:solidFill>
              </a:rPr>
              <a:t>FIsher</a:t>
            </a:r>
            <a:r>
              <a:rPr lang="zh-CN" altLang="en-US" dirty="0" smtClean="0">
                <a:solidFill>
                  <a:srgbClr val="FF0000"/>
                </a:solidFill>
              </a:rPr>
              <a:t>判别准则函数</a:t>
            </a:r>
            <a:endParaRPr lang="en-US" altLang="zh-CN" dirty="0">
              <a:solidFill>
                <a:srgbClr val="FF0000"/>
              </a:solidFill>
            </a:endParaRPr>
          </a:p>
          <a:p>
            <a:pPr eaLnBrk="1" hangingPunct="1">
              <a:defRPr/>
            </a:pPr>
            <a:endParaRPr lang="zh-CN" altLang="en-US" dirty="0"/>
          </a:p>
          <a:p>
            <a:endParaRPr lang="zh-CN" altLang="en-US" dirty="0"/>
          </a:p>
        </p:txBody>
      </p:sp>
      <p:sp>
        <p:nvSpPr>
          <p:cNvPr id="4" name="文本占位符 3"/>
          <p:cNvSpPr>
            <a:spLocks noGrp="1"/>
          </p:cNvSpPr>
          <p:nvPr>
            <p:ph type="body" sz="quarter" idx="11"/>
          </p:nvPr>
        </p:nvSpPr>
        <p:spPr/>
        <p:txBody>
          <a:bodyPr/>
          <a:lstStyle/>
          <a:p>
            <a:r>
              <a:rPr lang="en-US" altLang="zh-CN" dirty="0" smtClean="0"/>
              <a:t>Fisher</a:t>
            </a:r>
            <a:r>
              <a:rPr lang="zh-CN" altLang="en-US" dirty="0" smtClean="0"/>
              <a:t>线性判别的基本思想</a:t>
            </a:r>
            <a:endParaRPr lang="zh-CN" altLang="en-US" dirty="0"/>
          </a:p>
        </p:txBody>
      </p:sp>
    </p:spTree>
    <p:extLst>
      <p:ext uri="{BB962C8B-B14F-4D97-AF65-F5344CB8AC3E}">
        <p14:creationId xmlns:p14="http://schemas.microsoft.com/office/powerpoint/2010/main" val="336800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Text Box 2"/>
          <p:cNvSpPr txBox="1">
            <a:spLocks noChangeArrowheads="1"/>
          </p:cNvSpPr>
          <p:nvPr/>
        </p:nvSpPr>
        <p:spPr bwMode="auto">
          <a:xfrm>
            <a:off x="468313" y="260350"/>
            <a:ext cx="63357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b="1" dirty="0">
                <a:solidFill>
                  <a:srgbClr val="FF0000"/>
                </a:solidFill>
                <a:latin typeface="黑体" panose="02010609060101010101" pitchFamily="49" charset="-122"/>
                <a:ea typeface="黑体" panose="02010609060101010101" pitchFamily="49" charset="-122"/>
              </a:rPr>
              <a:t>（</a:t>
            </a:r>
            <a:r>
              <a:rPr kumimoji="1" lang="en-US" altLang="zh-CN" sz="3200" b="1" dirty="0">
                <a:solidFill>
                  <a:srgbClr val="FF0000"/>
                </a:solidFill>
                <a:latin typeface="黑体" panose="02010609060101010101" pitchFamily="49" charset="-122"/>
                <a:ea typeface="黑体" panose="02010609060101010101" pitchFamily="49" charset="-122"/>
              </a:rPr>
              <a:t>1)</a:t>
            </a:r>
            <a:r>
              <a:rPr kumimoji="1" lang="zh-CN" altLang="en-US" sz="3200" b="1" dirty="0">
                <a:solidFill>
                  <a:srgbClr val="FF0000"/>
                </a:solidFill>
                <a:latin typeface="黑体" panose="02010609060101010101" pitchFamily="49" charset="-122"/>
                <a:ea typeface="黑体" panose="02010609060101010101" pitchFamily="49" charset="-122"/>
              </a:rPr>
              <a:t>求解</a:t>
            </a:r>
            <a:r>
              <a:rPr kumimoji="1" lang="en-US" altLang="zh-CN" sz="3200" b="1" dirty="0">
                <a:solidFill>
                  <a:srgbClr val="FF0000"/>
                </a:solidFill>
                <a:latin typeface="黑体" panose="02010609060101010101" pitchFamily="49" charset="-122"/>
                <a:ea typeface="黑体" panose="02010609060101010101" pitchFamily="49" charset="-122"/>
              </a:rPr>
              <a:t>Fish</a:t>
            </a:r>
            <a:r>
              <a:rPr kumimoji="1" lang="zh-CN" altLang="en-US" sz="3200" b="1" dirty="0">
                <a:solidFill>
                  <a:srgbClr val="FF0000"/>
                </a:solidFill>
                <a:latin typeface="黑体" panose="02010609060101010101" pitchFamily="49" charset="-122"/>
                <a:ea typeface="黑体" panose="02010609060101010101" pitchFamily="49" charset="-122"/>
              </a:rPr>
              <a:t>准则函数</a:t>
            </a:r>
          </a:p>
        </p:txBody>
      </p:sp>
      <p:pic>
        <p:nvPicPr>
          <p:cNvPr id="784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159" y="908050"/>
            <a:ext cx="8469313"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7017780"/>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6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764704"/>
            <a:ext cx="8316913" cy="469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2082261"/>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8" y="2565400"/>
            <a:ext cx="6983412" cy="81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8483" name="Rectangle 3"/>
          <p:cNvSpPr>
            <a:spLocks noChangeArrowheads="1"/>
          </p:cNvSpPr>
          <p:nvPr/>
        </p:nvSpPr>
        <p:spPr bwMode="auto">
          <a:xfrm>
            <a:off x="0" y="32527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88484" name="Rectangle 4"/>
          <p:cNvSpPr>
            <a:spLocks noChangeArrowheads="1"/>
          </p:cNvSpPr>
          <p:nvPr/>
        </p:nvSpPr>
        <p:spPr bwMode="auto">
          <a:xfrm>
            <a:off x="0" y="32527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grpSp>
        <p:nvGrpSpPr>
          <p:cNvPr id="788485" name="Group 5"/>
          <p:cNvGrpSpPr>
            <a:grpSpLocks/>
          </p:cNvGrpSpPr>
          <p:nvPr/>
        </p:nvGrpSpPr>
        <p:grpSpPr bwMode="auto">
          <a:xfrm>
            <a:off x="539750" y="4076700"/>
            <a:ext cx="7800975" cy="1439863"/>
            <a:chOff x="340" y="2568"/>
            <a:chExt cx="4914" cy="907"/>
          </a:xfrm>
        </p:grpSpPr>
        <p:pic>
          <p:nvPicPr>
            <p:cNvPr id="78848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 y="3022"/>
              <a:ext cx="4914"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8487" name="Text Box 7"/>
            <p:cNvSpPr txBox="1">
              <a:spLocks noChangeArrowheads="1"/>
            </p:cNvSpPr>
            <p:nvPr/>
          </p:nvSpPr>
          <p:spPr bwMode="auto">
            <a:xfrm>
              <a:off x="340" y="2568"/>
              <a:ext cx="20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marL="800100" indent="-342900" algn="l">
                <a:defRPr>
                  <a:solidFill>
                    <a:schemeClr val="tx1"/>
                  </a:solidFill>
                  <a:latin typeface="Arial" panose="020B0604020202020204" pitchFamily="34" charset="0"/>
                  <a:ea typeface="宋体" panose="02010600030101010101" pitchFamily="2" charset="-122"/>
                </a:defRPr>
              </a:lvl2pPr>
              <a:lvl3pPr marL="1257300" indent="-342900" algn="l">
                <a:defRPr>
                  <a:solidFill>
                    <a:schemeClr val="tx1"/>
                  </a:solidFill>
                  <a:latin typeface="Arial" panose="020B0604020202020204" pitchFamily="34" charset="0"/>
                  <a:ea typeface="宋体" panose="02010600030101010101" pitchFamily="2" charset="-122"/>
                </a:defRPr>
              </a:lvl3pPr>
              <a:lvl4pPr marL="1714500" indent="-342900" algn="l">
                <a:defRPr>
                  <a:solidFill>
                    <a:schemeClr val="tx1"/>
                  </a:solidFill>
                  <a:latin typeface="Arial" panose="020B0604020202020204" pitchFamily="34" charset="0"/>
                  <a:ea typeface="宋体" panose="02010600030101010101" pitchFamily="2" charset="-122"/>
                </a:defRPr>
              </a:lvl4pPr>
              <a:lvl5pPr marL="2171700" indent="-342900" algn="l">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a:solidFill>
                    <a:srgbClr val="000000"/>
                  </a:solidFill>
                  <a:latin typeface="黑体" panose="02010609060101010101" pitchFamily="49" charset="-122"/>
                  <a:ea typeface="黑体" panose="02010609060101010101" pitchFamily="49" charset="-122"/>
                </a:rPr>
                <a:t>类间离差度为：</a:t>
              </a:r>
            </a:p>
          </p:txBody>
        </p:sp>
      </p:grpSp>
      <p:pic>
        <p:nvPicPr>
          <p:cNvPr id="78848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50" y="608807"/>
            <a:ext cx="8243888"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77005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8848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16" fill="hold" nodeType="clickEffect">
                                  <p:stCondLst>
                                    <p:cond delay="0"/>
                                  </p:stCondLst>
                                  <p:childTnLst>
                                    <p:set>
                                      <p:cBhvr>
                                        <p:cTn id="10" dur="1" fill="hold">
                                          <p:stCondLst>
                                            <p:cond delay="0"/>
                                          </p:stCondLst>
                                        </p:cTn>
                                        <p:tgtEl>
                                          <p:spTgt spid="788485"/>
                                        </p:tgtEl>
                                        <p:attrNameLst>
                                          <p:attrName>style.visibility</p:attrName>
                                        </p:attrNameLst>
                                      </p:cBhvr>
                                      <p:to>
                                        <p:strVal val="visible"/>
                                      </p:to>
                                    </p:set>
                                    <p:animEffect transition="in" filter="box(in)">
                                      <p:cBhvr>
                                        <p:cTn id="11" dur="500"/>
                                        <p:tgtEl>
                                          <p:spTgt spid="788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05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2275" y="2205038"/>
            <a:ext cx="475297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0531" name="Text Box 3"/>
          <p:cNvSpPr txBox="1">
            <a:spLocks noChangeArrowheads="1"/>
          </p:cNvSpPr>
          <p:nvPr/>
        </p:nvSpPr>
        <p:spPr bwMode="auto">
          <a:xfrm>
            <a:off x="1187450" y="3933825"/>
            <a:ext cx="655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a:solidFill>
                  <a:schemeClr val="tx1"/>
                </a:solidFill>
                <a:latin typeface="Arial" panose="020B0604020202020204" pitchFamily="34" charset="0"/>
                <a:ea typeface="宋体" panose="02010600030101010101" pitchFamily="2" charset="-122"/>
              </a:defRPr>
            </a:lvl1pPr>
            <a:lvl2pPr marL="1058863" indent="-342900" algn="l">
              <a:defRPr>
                <a:solidFill>
                  <a:schemeClr val="tx1"/>
                </a:solidFill>
                <a:latin typeface="Arial" panose="020B0604020202020204" pitchFamily="34" charset="0"/>
                <a:ea typeface="宋体" panose="02010600030101010101" pitchFamily="2" charset="-122"/>
              </a:defRPr>
            </a:lvl2pPr>
            <a:lvl3pPr marL="1581150" indent="-342900" algn="l">
              <a:defRPr>
                <a:solidFill>
                  <a:schemeClr val="tx1"/>
                </a:solidFill>
                <a:latin typeface="Arial" panose="020B0604020202020204" pitchFamily="34" charset="0"/>
                <a:ea typeface="宋体" panose="02010600030101010101" pitchFamily="2" charset="-122"/>
              </a:defRPr>
            </a:lvl3pPr>
            <a:lvl4pPr marL="2103438" indent="-342900" algn="l">
              <a:defRPr>
                <a:solidFill>
                  <a:schemeClr val="tx1"/>
                </a:solidFill>
                <a:latin typeface="Arial" panose="020B0604020202020204" pitchFamily="34" charset="0"/>
                <a:ea typeface="宋体" panose="02010600030101010101" pitchFamily="2" charset="-122"/>
              </a:defRPr>
            </a:lvl4pPr>
            <a:lvl5pPr marL="2625725" indent="-342900" algn="l">
              <a:defRPr>
                <a:solidFill>
                  <a:schemeClr val="tx1"/>
                </a:solidFill>
                <a:latin typeface="Arial" panose="020B0604020202020204" pitchFamily="34" charset="0"/>
                <a:ea typeface="宋体" panose="02010600030101010101" pitchFamily="2" charset="-122"/>
              </a:defRPr>
            </a:lvl5pPr>
            <a:lvl6pPr marL="3082925"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540125"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997325"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454525"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dirty="0">
                <a:solidFill>
                  <a:srgbClr val="000000"/>
                </a:solidFill>
                <a:latin typeface="黑体" panose="02010609060101010101" pitchFamily="49" charset="-122"/>
                <a:ea typeface="黑体" panose="02010609060101010101" pitchFamily="49" charset="-122"/>
              </a:rPr>
              <a:t>并使其最大</a:t>
            </a:r>
            <a:r>
              <a:rPr kumimoji="1" lang="en-US" altLang="zh-CN" sz="2800" b="1" dirty="0">
                <a:solidFill>
                  <a:srgbClr val="000000"/>
                </a:solidFill>
                <a:latin typeface="黑体" panose="02010609060101010101" pitchFamily="49" charset="-122"/>
                <a:ea typeface="黑体" panose="02010609060101010101" pitchFamily="49" charset="-122"/>
              </a:rPr>
              <a:t>,</a:t>
            </a:r>
            <a:r>
              <a:rPr kumimoji="1" lang="zh-CN" altLang="en-US" sz="2800" b="1" dirty="0">
                <a:solidFill>
                  <a:srgbClr val="000000"/>
                </a:solidFill>
                <a:latin typeface="黑体" panose="02010609060101010101" pitchFamily="49" charset="-122"/>
                <a:ea typeface="黑体" panose="02010609060101010101" pitchFamily="49" charset="-122"/>
              </a:rPr>
              <a:t>上式称为</a:t>
            </a:r>
            <a:r>
              <a:rPr kumimoji="1" lang="en-US" altLang="zh-CN" sz="2800" b="1" dirty="0">
                <a:solidFill>
                  <a:srgbClr val="FF0000"/>
                </a:solidFill>
                <a:latin typeface="黑体" panose="02010609060101010101" pitchFamily="49" charset="-122"/>
                <a:ea typeface="黑体" panose="02010609060101010101" pitchFamily="49" charset="-122"/>
              </a:rPr>
              <a:t>Fisher</a:t>
            </a:r>
            <a:r>
              <a:rPr kumimoji="1" lang="zh-CN" altLang="en-US" sz="2800" b="1" dirty="0">
                <a:solidFill>
                  <a:srgbClr val="FF0000"/>
                </a:solidFill>
                <a:latin typeface="黑体" panose="02010609060101010101" pitchFamily="49" charset="-122"/>
                <a:ea typeface="黑体" panose="02010609060101010101" pitchFamily="49" charset="-122"/>
              </a:rPr>
              <a:t>准则函数</a:t>
            </a:r>
            <a:r>
              <a:rPr kumimoji="1" lang="zh-CN" altLang="en-US" sz="2800" b="1" dirty="0">
                <a:solidFill>
                  <a:srgbClr val="000000"/>
                </a:solidFill>
                <a:latin typeface="黑体" panose="02010609060101010101" pitchFamily="49" charset="-122"/>
                <a:ea typeface="黑体" panose="02010609060101010101" pitchFamily="49" charset="-122"/>
              </a:rPr>
              <a:t>。</a:t>
            </a:r>
          </a:p>
        </p:txBody>
      </p:sp>
      <p:pic>
        <p:nvPicPr>
          <p:cNvPr id="790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31" y="885031"/>
            <a:ext cx="8580438" cy="110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36279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90530"/>
                                        </p:tgtEl>
                                        <p:attrNameLst>
                                          <p:attrName>style.visibility</p:attrName>
                                        </p:attrNameLst>
                                      </p:cBhvr>
                                      <p:to>
                                        <p:strVal val="visible"/>
                                      </p:to>
                                    </p:set>
                                    <p:animEffect transition="in" filter="box(in)">
                                      <p:cBhvr>
                                        <p:cTn id="7" dur="500"/>
                                        <p:tgtEl>
                                          <p:spTgt spid="7905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90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53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Text Box 2"/>
          <p:cNvSpPr txBox="1">
            <a:spLocks noChangeArrowheads="1"/>
          </p:cNvSpPr>
          <p:nvPr/>
        </p:nvSpPr>
        <p:spPr bwMode="auto">
          <a:xfrm>
            <a:off x="755576" y="1255375"/>
            <a:ext cx="65516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marL="800100" indent="-342900" algn="l">
              <a:defRPr>
                <a:solidFill>
                  <a:schemeClr val="tx1"/>
                </a:solidFill>
                <a:latin typeface="Arial" panose="020B0604020202020204" pitchFamily="34" charset="0"/>
                <a:ea typeface="宋体" panose="02010600030101010101" pitchFamily="2" charset="-122"/>
              </a:defRPr>
            </a:lvl2pPr>
            <a:lvl3pPr marL="1257300" indent="-342900" algn="l">
              <a:defRPr>
                <a:solidFill>
                  <a:schemeClr val="tx1"/>
                </a:solidFill>
                <a:latin typeface="Arial" panose="020B0604020202020204" pitchFamily="34" charset="0"/>
                <a:ea typeface="宋体" panose="02010600030101010101" pitchFamily="2" charset="-122"/>
              </a:defRPr>
            </a:lvl3pPr>
            <a:lvl4pPr marL="1714500" indent="-342900" algn="l">
              <a:defRPr>
                <a:solidFill>
                  <a:schemeClr val="tx1"/>
                </a:solidFill>
                <a:latin typeface="Arial" panose="020B0604020202020204" pitchFamily="34" charset="0"/>
                <a:ea typeface="宋体" panose="02010600030101010101" pitchFamily="2" charset="-122"/>
              </a:defRPr>
            </a:lvl4pPr>
            <a:lvl5pPr marL="2171700" indent="-342900" algn="l">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dirty="0">
                <a:solidFill>
                  <a:srgbClr val="000000"/>
                </a:solidFill>
                <a:latin typeface="黑体" panose="02010609060101010101" pitchFamily="49" charset="-122"/>
                <a:ea typeface="黑体" panose="02010609060101010101" pitchFamily="49" charset="-122"/>
              </a:rPr>
              <a:t>利用二次型关于矢量求导的公式可得：</a:t>
            </a:r>
          </a:p>
        </p:txBody>
      </p:sp>
      <p:pic>
        <p:nvPicPr>
          <p:cNvPr id="7925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2350" y="1989138"/>
            <a:ext cx="6934200" cy="103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2580" name="Text Box 4"/>
          <p:cNvSpPr txBox="1">
            <a:spLocks noChangeArrowheads="1"/>
          </p:cNvSpPr>
          <p:nvPr/>
        </p:nvSpPr>
        <p:spPr bwMode="auto">
          <a:xfrm>
            <a:off x="468313" y="404813"/>
            <a:ext cx="63357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b="1">
                <a:solidFill>
                  <a:srgbClr val="FF0000"/>
                </a:solidFill>
                <a:latin typeface="黑体" panose="02010609060101010101" pitchFamily="49" charset="-122"/>
                <a:ea typeface="黑体" panose="02010609060101010101" pitchFamily="49" charset="-122"/>
              </a:rPr>
              <a:t>（</a:t>
            </a:r>
            <a:r>
              <a:rPr kumimoji="1" lang="en-US" altLang="zh-CN" sz="3200" b="1">
                <a:solidFill>
                  <a:srgbClr val="FF0000"/>
                </a:solidFill>
                <a:latin typeface="黑体" panose="02010609060101010101" pitchFamily="49" charset="-122"/>
                <a:ea typeface="黑体" panose="02010609060101010101" pitchFamily="49" charset="-122"/>
              </a:rPr>
              <a:t>2) </a:t>
            </a:r>
            <a:r>
              <a:rPr kumimoji="1" lang="zh-CN" altLang="en-US" sz="3200" b="1">
                <a:solidFill>
                  <a:srgbClr val="FF0000"/>
                </a:solidFill>
                <a:latin typeface="黑体" panose="02010609060101010101" pitchFamily="49" charset="-122"/>
                <a:ea typeface="黑体" panose="02010609060101010101" pitchFamily="49" charset="-122"/>
              </a:rPr>
              <a:t>求解</a:t>
            </a:r>
            <a:r>
              <a:rPr kumimoji="1" lang="en-US" altLang="zh-CN" sz="3200" b="1">
                <a:solidFill>
                  <a:srgbClr val="FF0000"/>
                </a:solidFill>
                <a:latin typeface="黑体" panose="02010609060101010101" pitchFamily="49" charset="-122"/>
                <a:ea typeface="黑体" panose="02010609060101010101" pitchFamily="49" charset="-122"/>
              </a:rPr>
              <a:t>Fisher</a:t>
            </a:r>
            <a:r>
              <a:rPr kumimoji="1" lang="zh-CN" altLang="en-US" sz="3200" b="1">
                <a:solidFill>
                  <a:srgbClr val="FF0000"/>
                </a:solidFill>
                <a:latin typeface="黑体" panose="02010609060101010101" pitchFamily="49" charset="-122"/>
                <a:ea typeface="黑体" panose="02010609060101010101" pitchFamily="49" charset="-122"/>
              </a:rPr>
              <a:t>最佳鉴别矢量</a:t>
            </a:r>
          </a:p>
        </p:txBody>
      </p:sp>
      <p:grpSp>
        <p:nvGrpSpPr>
          <p:cNvPr id="792581" name="Group 5"/>
          <p:cNvGrpSpPr>
            <a:grpSpLocks/>
          </p:cNvGrpSpPr>
          <p:nvPr/>
        </p:nvGrpSpPr>
        <p:grpSpPr bwMode="auto">
          <a:xfrm>
            <a:off x="2268538" y="3213100"/>
            <a:ext cx="2232025" cy="1052513"/>
            <a:chOff x="1474" y="2024"/>
            <a:chExt cx="1406" cy="663"/>
          </a:xfrm>
        </p:grpSpPr>
        <p:pic>
          <p:nvPicPr>
            <p:cNvPr id="79258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4" y="2024"/>
              <a:ext cx="1056" cy="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2583" name="Text Box 7"/>
            <p:cNvSpPr txBox="1">
              <a:spLocks noChangeArrowheads="1"/>
            </p:cNvSpPr>
            <p:nvPr/>
          </p:nvSpPr>
          <p:spPr bwMode="auto">
            <a:xfrm>
              <a:off x="1474" y="2115"/>
              <a:ext cx="3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marL="800100" indent="-342900" algn="l">
                <a:defRPr>
                  <a:solidFill>
                    <a:schemeClr val="tx1"/>
                  </a:solidFill>
                  <a:latin typeface="Arial" panose="020B0604020202020204" pitchFamily="34" charset="0"/>
                  <a:ea typeface="宋体" panose="02010600030101010101" pitchFamily="2" charset="-122"/>
                </a:defRPr>
              </a:lvl2pPr>
              <a:lvl3pPr marL="1257300" indent="-342900" algn="l">
                <a:defRPr>
                  <a:solidFill>
                    <a:schemeClr val="tx1"/>
                  </a:solidFill>
                  <a:latin typeface="Arial" panose="020B0604020202020204" pitchFamily="34" charset="0"/>
                  <a:ea typeface="宋体" panose="02010600030101010101" pitchFamily="2" charset="-122"/>
                </a:defRPr>
              </a:lvl3pPr>
              <a:lvl4pPr marL="1714500" indent="-342900" algn="l">
                <a:defRPr>
                  <a:solidFill>
                    <a:schemeClr val="tx1"/>
                  </a:solidFill>
                  <a:latin typeface="Arial" panose="020B0604020202020204" pitchFamily="34" charset="0"/>
                  <a:ea typeface="宋体" panose="02010600030101010101" pitchFamily="2" charset="-122"/>
                </a:defRPr>
              </a:lvl4pPr>
              <a:lvl5pPr marL="2171700" indent="-342900" algn="l">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000000"/>
                  </a:solidFill>
                  <a:latin typeface="黑体" panose="02010609060101010101" pitchFamily="49" charset="-122"/>
                  <a:ea typeface="黑体" panose="02010609060101010101" pitchFamily="49" charset="-122"/>
                </a:rPr>
                <a:t>令</a:t>
              </a:r>
            </a:p>
          </p:txBody>
        </p:sp>
      </p:grpSp>
      <p:grpSp>
        <p:nvGrpSpPr>
          <p:cNvPr id="792584" name="Group 8"/>
          <p:cNvGrpSpPr>
            <a:grpSpLocks/>
          </p:cNvGrpSpPr>
          <p:nvPr/>
        </p:nvGrpSpPr>
        <p:grpSpPr bwMode="auto">
          <a:xfrm>
            <a:off x="1187450" y="4652963"/>
            <a:ext cx="3616325" cy="587375"/>
            <a:chOff x="748" y="2931"/>
            <a:chExt cx="2278" cy="370"/>
          </a:xfrm>
        </p:grpSpPr>
        <p:pic>
          <p:nvPicPr>
            <p:cNvPr id="792585"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78" y="2931"/>
              <a:ext cx="1248"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2586" name="Text Box 10"/>
            <p:cNvSpPr txBox="1">
              <a:spLocks noChangeArrowheads="1"/>
            </p:cNvSpPr>
            <p:nvPr/>
          </p:nvSpPr>
          <p:spPr bwMode="auto">
            <a:xfrm>
              <a:off x="748" y="2931"/>
              <a:ext cx="9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marL="800100" indent="-342900" algn="l">
                <a:defRPr>
                  <a:solidFill>
                    <a:schemeClr val="tx1"/>
                  </a:solidFill>
                  <a:latin typeface="Arial" panose="020B0604020202020204" pitchFamily="34" charset="0"/>
                  <a:ea typeface="宋体" panose="02010600030101010101" pitchFamily="2" charset="-122"/>
                </a:defRPr>
              </a:lvl2pPr>
              <a:lvl3pPr marL="1257300" indent="-342900" algn="l">
                <a:defRPr>
                  <a:solidFill>
                    <a:schemeClr val="tx1"/>
                  </a:solidFill>
                  <a:latin typeface="Arial" panose="020B0604020202020204" pitchFamily="34" charset="0"/>
                  <a:ea typeface="宋体" panose="02010600030101010101" pitchFamily="2" charset="-122"/>
                </a:defRPr>
              </a:lvl3pPr>
              <a:lvl4pPr marL="1714500" indent="-342900" algn="l">
                <a:defRPr>
                  <a:solidFill>
                    <a:schemeClr val="tx1"/>
                  </a:solidFill>
                  <a:latin typeface="Arial" panose="020B0604020202020204" pitchFamily="34" charset="0"/>
                  <a:ea typeface="宋体" panose="02010600030101010101" pitchFamily="2" charset="-122"/>
                </a:defRPr>
              </a:lvl4pPr>
              <a:lvl5pPr marL="2171700" indent="-342900" algn="l">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000000"/>
                  </a:solidFill>
                  <a:latin typeface="黑体" panose="02010609060101010101" pitchFamily="49" charset="-122"/>
                  <a:ea typeface="黑体" panose="02010609060101010101" pitchFamily="49" charset="-122"/>
                </a:rPr>
                <a:t>可得：</a:t>
              </a:r>
            </a:p>
          </p:txBody>
        </p:sp>
      </p:grpSp>
    </p:spTree>
    <p:extLst>
      <p:ext uri="{BB962C8B-B14F-4D97-AF65-F5344CB8AC3E}">
        <p14:creationId xmlns:p14="http://schemas.microsoft.com/office/powerpoint/2010/main" val="42585853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92581"/>
                                        </p:tgtEl>
                                        <p:attrNameLst>
                                          <p:attrName>style.visibility</p:attrName>
                                        </p:attrNameLst>
                                      </p:cBhvr>
                                      <p:to>
                                        <p:strVal val="visible"/>
                                      </p:to>
                                    </p:set>
                                    <p:animEffect transition="in" filter="box(in)">
                                      <p:cBhvr>
                                        <p:cTn id="7" dur="500"/>
                                        <p:tgtEl>
                                          <p:spTgt spid="7925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7925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4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743" y="692696"/>
            <a:ext cx="8418513" cy="490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192182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6"/>
          <p:cNvSpPr>
            <a:spLocks noChangeArrowheads="1"/>
          </p:cNvSpPr>
          <p:nvPr/>
        </p:nvSpPr>
        <p:spPr bwMode="auto">
          <a:xfrm>
            <a:off x="3113980" y="3584773"/>
            <a:ext cx="315471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indent="12192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100000"/>
              </a:lnSpc>
            </a:pPr>
            <a:r>
              <a:rPr lang="zh-CN" altLang="en-US" sz="2000" dirty="0" smtClean="0">
                <a:solidFill>
                  <a:srgbClr val="000000"/>
                </a:solidFill>
                <a:latin typeface="Times New Roman" panose="02020603050405020304" pitchFamily="18" charset="0"/>
              </a:rPr>
              <a:t>若                  </a:t>
            </a:r>
            <a:r>
              <a:rPr lang="zh-CN" altLang="en-US" sz="2000" dirty="0">
                <a:solidFill>
                  <a:srgbClr val="000000"/>
                </a:solidFill>
                <a:latin typeface="Times New Roman" panose="02020603050405020304" pitchFamily="18" charset="0"/>
              </a:rPr>
              <a:t>，则</a:t>
            </a:r>
          </a:p>
        </p:txBody>
      </p:sp>
      <p:sp>
        <p:nvSpPr>
          <p:cNvPr id="5" name="Rectangle 22"/>
          <p:cNvSpPr>
            <a:spLocks noChangeArrowheads="1"/>
          </p:cNvSpPr>
          <p:nvPr/>
        </p:nvSpPr>
        <p:spPr bwMode="auto">
          <a:xfrm>
            <a:off x="3112393" y="3110111"/>
            <a:ext cx="45653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indent="12192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100000"/>
              </a:lnSpc>
            </a:pPr>
            <a:r>
              <a:rPr lang="zh-CN" altLang="en-US" sz="2000" dirty="0">
                <a:solidFill>
                  <a:srgbClr val="000000"/>
                </a:solidFill>
                <a:latin typeface="Times New Roman" panose="02020603050405020304" pitchFamily="18" charset="0"/>
              </a:rPr>
              <a:t>若                 ，</a:t>
            </a:r>
            <a:r>
              <a:rPr lang="zh-CN" altLang="en-US" sz="2000" dirty="0" smtClean="0">
                <a:solidFill>
                  <a:srgbClr val="000000"/>
                </a:solidFill>
                <a:latin typeface="Times New Roman" panose="02020603050405020304" pitchFamily="18" charset="0"/>
              </a:rPr>
              <a:t>则               </a:t>
            </a:r>
            <a:r>
              <a:rPr lang="zh-CN" altLang="en-US" sz="2000" dirty="0">
                <a:solidFill>
                  <a:srgbClr val="000000"/>
                </a:solidFill>
                <a:latin typeface="Times New Roman" panose="02020603050405020304" pitchFamily="18" charset="0"/>
              </a:rPr>
              <a:t>类；</a:t>
            </a:r>
          </a:p>
        </p:txBody>
      </p:sp>
      <p:grpSp>
        <p:nvGrpSpPr>
          <p:cNvPr id="6" name="Group 55"/>
          <p:cNvGrpSpPr>
            <a:grpSpLocks/>
          </p:cNvGrpSpPr>
          <p:nvPr/>
        </p:nvGrpSpPr>
        <p:grpSpPr bwMode="auto">
          <a:xfrm>
            <a:off x="3083818" y="2540099"/>
            <a:ext cx="4565651" cy="460375"/>
            <a:chOff x="1665" y="909"/>
            <a:chExt cx="2876" cy="290"/>
          </a:xfrm>
        </p:grpSpPr>
        <p:sp>
          <p:nvSpPr>
            <p:cNvPr id="7" name="Rectangle 12"/>
            <p:cNvSpPr>
              <a:spLocks noChangeArrowheads="1"/>
            </p:cNvSpPr>
            <p:nvPr/>
          </p:nvSpPr>
          <p:spPr bwMode="auto">
            <a:xfrm>
              <a:off x="1665" y="957"/>
              <a:ext cx="287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indent="12192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100000"/>
                </a:lnSpc>
              </a:pPr>
              <a:r>
                <a:rPr lang="zh-CN" altLang="en-US" sz="2000" dirty="0">
                  <a:solidFill>
                    <a:srgbClr val="000000"/>
                  </a:solidFill>
                  <a:latin typeface="Times New Roman" panose="02020603050405020304" pitchFamily="18" charset="0"/>
                </a:rPr>
                <a:t>若                 ，</a:t>
              </a:r>
              <a:r>
                <a:rPr lang="zh-CN" altLang="en-US" sz="2000" dirty="0" smtClean="0">
                  <a:solidFill>
                    <a:srgbClr val="000000"/>
                  </a:solidFill>
                  <a:latin typeface="Times New Roman" panose="02020603050405020304" pitchFamily="18" charset="0"/>
                </a:rPr>
                <a:t>则               </a:t>
              </a:r>
              <a:r>
                <a:rPr lang="zh-CN" altLang="en-US" sz="2000" dirty="0">
                  <a:solidFill>
                    <a:srgbClr val="000000"/>
                  </a:solidFill>
                  <a:latin typeface="Times New Roman" panose="02020603050405020304" pitchFamily="18" charset="0"/>
                </a:rPr>
                <a:t>类；</a:t>
              </a:r>
            </a:p>
          </p:txBody>
        </p:sp>
        <p:graphicFrame>
          <p:nvGraphicFramePr>
            <p:cNvPr id="8" name="Object 9"/>
            <p:cNvGraphicFramePr>
              <a:graphicFrameLocks noChangeAspect="1"/>
            </p:cNvGraphicFramePr>
            <p:nvPr>
              <p:extLst>
                <p:ext uri="{D42A27DB-BD31-4B8C-83A1-F6EECF244321}">
                  <p14:modId xmlns:p14="http://schemas.microsoft.com/office/powerpoint/2010/main" val="4257315454"/>
                </p:ext>
              </p:extLst>
            </p:nvPr>
          </p:nvGraphicFramePr>
          <p:xfrm>
            <a:off x="2543" y="955"/>
            <a:ext cx="791" cy="244"/>
          </p:xfrm>
          <a:graphic>
            <a:graphicData uri="http://schemas.openxmlformats.org/presentationml/2006/ole">
              <mc:AlternateContent xmlns:mc="http://schemas.openxmlformats.org/markup-compatibility/2006">
                <mc:Choice xmlns:v="urn:schemas-microsoft-com:vml" Requires="v">
                  <p:oleObj spid="_x0000_s195661" name="公式" r:id="rId3" imgW="609480" imgH="203040" progId="Equation.3">
                    <p:embed/>
                  </p:oleObj>
                </mc:Choice>
                <mc:Fallback>
                  <p:oleObj name="公式" r:id="rId3" imgW="60948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3" y="955"/>
                          <a:ext cx="791" cy="2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412739143"/>
                </p:ext>
              </p:extLst>
            </p:nvPr>
          </p:nvGraphicFramePr>
          <p:xfrm>
            <a:off x="3589" y="909"/>
            <a:ext cx="632" cy="267"/>
          </p:xfrm>
          <a:graphic>
            <a:graphicData uri="http://schemas.openxmlformats.org/presentationml/2006/ole">
              <mc:AlternateContent xmlns:mc="http://schemas.openxmlformats.org/markup-compatibility/2006">
                <mc:Choice xmlns:v="urn:schemas-microsoft-com:vml" Requires="v">
                  <p:oleObj spid="_x0000_s195662" name="公式" r:id="rId5" imgW="457200" imgH="215640" progId="Equation.3">
                    <p:embed/>
                  </p:oleObj>
                </mc:Choice>
                <mc:Fallback>
                  <p:oleObj name="公式" r:id="rId5" imgW="45720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9" y="909"/>
                          <a:ext cx="632" cy="2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0" name="Object 7"/>
          <p:cNvGraphicFramePr>
            <a:graphicFrameLocks noChangeAspect="1"/>
          </p:cNvGraphicFramePr>
          <p:nvPr>
            <p:extLst>
              <p:ext uri="{D42A27DB-BD31-4B8C-83A1-F6EECF244321}">
                <p14:modId xmlns:p14="http://schemas.microsoft.com/office/powerpoint/2010/main" val="70536046"/>
              </p:ext>
            </p:extLst>
          </p:nvPr>
        </p:nvGraphicFramePr>
        <p:xfrm>
          <a:off x="4548956" y="3117949"/>
          <a:ext cx="1187450" cy="387350"/>
        </p:xfrm>
        <a:graphic>
          <a:graphicData uri="http://schemas.openxmlformats.org/presentationml/2006/ole">
            <mc:AlternateContent xmlns:mc="http://schemas.openxmlformats.org/markup-compatibility/2006">
              <mc:Choice xmlns:v="urn:schemas-microsoft-com:vml" Requires="v">
                <p:oleObj spid="_x0000_s195663" name="公式" r:id="rId7" imgW="609480" imgH="203040" progId="Equation.3">
                  <p:embed/>
                </p:oleObj>
              </mc:Choice>
              <mc:Fallback>
                <p:oleObj name="公式" r:id="rId7" imgW="60948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48956" y="3117949"/>
                        <a:ext cx="1187450"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6"/>
          <p:cNvGraphicFramePr>
            <a:graphicFrameLocks noChangeAspect="1"/>
          </p:cNvGraphicFramePr>
          <p:nvPr>
            <p:extLst>
              <p:ext uri="{D42A27DB-BD31-4B8C-83A1-F6EECF244321}">
                <p14:modId xmlns:p14="http://schemas.microsoft.com/office/powerpoint/2010/main" val="3086271759"/>
              </p:ext>
            </p:extLst>
          </p:nvPr>
        </p:nvGraphicFramePr>
        <p:xfrm>
          <a:off x="6205140" y="3067149"/>
          <a:ext cx="917575" cy="425450"/>
        </p:xfrm>
        <a:graphic>
          <a:graphicData uri="http://schemas.openxmlformats.org/presentationml/2006/ole">
            <mc:AlternateContent xmlns:mc="http://schemas.openxmlformats.org/markup-compatibility/2006">
              <mc:Choice xmlns:v="urn:schemas-microsoft-com:vml" Requires="v">
                <p:oleObj spid="_x0000_s195664" name="公式" r:id="rId9" imgW="469800" imgH="215640" progId="Equation.3">
                  <p:embed/>
                </p:oleObj>
              </mc:Choice>
              <mc:Fallback>
                <p:oleObj name="公式" r:id="rId9" imgW="46980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5140" y="3067149"/>
                        <a:ext cx="917575"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5"/>
          <p:cNvGraphicFramePr>
            <a:graphicFrameLocks noChangeAspect="1"/>
          </p:cNvGraphicFramePr>
          <p:nvPr>
            <p:extLst>
              <p:ext uri="{D42A27DB-BD31-4B8C-83A1-F6EECF244321}">
                <p14:modId xmlns:p14="http://schemas.microsoft.com/office/powerpoint/2010/main" val="3020380988"/>
              </p:ext>
            </p:extLst>
          </p:nvPr>
        </p:nvGraphicFramePr>
        <p:xfrm>
          <a:off x="4548956" y="3608487"/>
          <a:ext cx="1187450" cy="387350"/>
        </p:xfrm>
        <a:graphic>
          <a:graphicData uri="http://schemas.openxmlformats.org/presentationml/2006/ole">
            <mc:AlternateContent xmlns:mc="http://schemas.openxmlformats.org/markup-compatibility/2006">
              <mc:Choice xmlns:v="urn:schemas-microsoft-com:vml" Requires="v">
                <p:oleObj spid="_x0000_s195665" name="公式" r:id="rId11" imgW="609480" imgH="203040" progId="Equation.3">
                  <p:embed/>
                </p:oleObj>
              </mc:Choice>
              <mc:Fallback>
                <p:oleObj name="公式" r:id="rId11" imgW="609480" imgH="203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48956" y="3608487"/>
                        <a:ext cx="1187450"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4"/>
          <p:cNvGraphicFramePr>
            <a:graphicFrameLocks noChangeAspect="1"/>
          </p:cNvGraphicFramePr>
          <p:nvPr>
            <p:extLst>
              <p:ext uri="{D42A27DB-BD31-4B8C-83A1-F6EECF244321}">
                <p14:modId xmlns:p14="http://schemas.microsoft.com/office/powerpoint/2010/main" val="3389180190"/>
              </p:ext>
            </p:extLst>
          </p:nvPr>
        </p:nvGraphicFramePr>
        <p:xfrm>
          <a:off x="6205140" y="3560961"/>
          <a:ext cx="2283515" cy="422176"/>
        </p:xfrm>
        <a:graphic>
          <a:graphicData uri="http://schemas.openxmlformats.org/presentationml/2006/ole">
            <mc:AlternateContent xmlns:mc="http://schemas.openxmlformats.org/markup-compatibility/2006">
              <mc:Choice xmlns:v="urn:schemas-microsoft-com:vml" Requires="v">
                <p:oleObj spid="_x0000_s195666" name="Equation" r:id="rId13" imgW="1066680" imgH="215640" progId="Equation.DSMT4">
                  <p:embed/>
                </p:oleObj>
              </mc:Choice>
              <mc:Fallback>
                <p:oleObj name="Equation" r:id="rId13" imgW="1066680" imgH="21564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05140" y="3560961"/>
                        <a:ext cx="2283515" cy="422176"/>
                      </a:xfrm>
                      <a:prstGeom prst="rect">
                        <a:avLst/>
                      </a:prstGeom>
                      <a:noFill/>
                      <a:extLst/>
                    </p:spPr>
                  </p:pic>
                </p:oleObj>
              </mc:Fallback>
            </mc:AlternateContent>
          </a:graphicData>
        </a:graphic>
      </p:graphicFrame>
      <p:sp>
        <p:nvSpPr>
          <p:cNvPr id="14" name="Rectangle 54"/>
          <p:cNvSpPr>
            <a:spLocks noChangeArrowheads="1"/>
          </p:cNvSpPr>
          <p:nvPr/>
        </p:nvSpPr>
        <p:spPr bwMode="auto">
          <a:xfrm>
            <a:off x="6277148" y="3987998"/>
            <a:ext cx="169140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r>
              <a:rPr lang="zh-CN" altLang="en-US" sz="2000" dirty="0" smtClean="0"/>
              <a:t>或：拒绝分类</a:t>
            </a:r>
            <a:endParaRPr lang="zh-CN" altLang="en-US" sz="2000" dirty="0"/>
          </a:p>
        </p:txBody>
      </p:sp>
      <p:sp>
        <p:nvSpPr>
          <p:cNvPr id="15" name="Rectangle 11"/>
          <p:cNvSpPr>
            <a:spLocks noChangeArrowheads="1"/>
          </p:cNvSpPr>
          <p:nvPr/>
        </p:nvSpPr>
        <p:spPr bwMode="auto">
          <a:xfrm>
            <a:off x="4287143" y="1069827"/>
            <a:ext cx="460533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nSpc>
                <a:spcPct val="100000"/>
              </a:lnSpc>
            </a:pPr>
            <a:r>
              <a:rPr lang="zh-CN" altLang="en-US" sz="2000" dirty="0" smtClean="0">
                <a:solidFill>
                  <a:srgbClr val="0070C0"/>
                </a:solidFill>
              </a:rPr>
              <a:t>示例：线性判别函数（维数为</a:t>
            </a:r>
            <a:r>
              <a:rPr lang="en-US" altLang="zh-CN" sz="2000" dirty="0" smtClean="0">
                <a:solidFill>
                  <a:srgbClr val="0070C0"/>
                </a:solidFill>
              </a:rPr>
              <a:t>2</a:t>
            </a:r>
            <a:r>
              <a:rPr lang="zh-CN" altLang="en-US" sz="2000" dirty="0" smtClean="0">
                <a:solidFill>
                  <a:srgbClr val="0070C0"/>
                </a:solidFill>
              </a:rPr>
              <a:t>）</a:t>
            </a:r>
            <a:r>
              <a:rPr lang="zh-CN" altLang="en-US" sz="2000" dirty="0" smtClean="0"/>
              <a:t>。</a:t>
            </a:r>
            <a:endParaRPr lang="en-US" altLang="zh-CN" sz="2000" dirty="0" smtClean="0"/>
          </a:p>
          <a:p>
            <a:pPr>
              <a:lnSpc>
                <a:spcPct val="100000"/>
              </a:lnSpc>
            </a:pPr>
            <a:endParaRPr lang="en-US" altLang="zh-CN" sz="2000" dirty="0" smtClean="0"/>
          </a:p>
          <a:p>
            <a:pPr>
              <a:lnSpc>
                <a:spcPct val="100000"/>
              </a:lnSpc>
            </a:pPr>
            <a:r>
              <a:rPr lang="zh-CN" altLang="en-US" sz="2000" dirty="0" smtClean="0"/>
              <a:t>将</a:t>
            </a:r>
            <a:r>
              <a:rPr lang="zh-CN" altLang="en-US" sz="2000" dirty="0"/>
              <a:t>某一未知模式</a:t>
            </a:r>
            <a:r>
              <a:rPr lang="zh-CN" altLang="en-US" sz="2000" b="1" dirty="0"/>
              <a:t> </a:t>
            </a:r>
            <a:r>
              <a:rPr lang="en-US" altLang="zh-CN" sz="2000" i="1" dirty="0"/>
              <a:t>X </a:t>
            </a:r>
            <a:r>
              <a:rPr lang="zh-CN" altLang="en-US" sz="2000" dirty="0"/>
              <a:t>代入：</a:t>
            </a:r>
          </a:p>
        </p:txBody>
      </p:sp>
      <p:sp>
        <p:nvSpPr>
          <p:cNvPr id="16" name="Rectangle 31"/>
          <p:cNvSpPr>
            <a:spLocks noChangeArrowheads="1"/>
          </p:cNvSpPr>
          <p:nvPr/>
        </p:nvSpPr>
        <p:spPr bwMode="auto">
          <a:xfrm>
            <a:off x="818455" y="4414715"/>
            <a:ext cx="7353945"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r>
              <a:rPr lang="zh-CN" altLang="en-US" sz="2000" dirty="0" smtClean="0"/>
              <a:t>特征维数</a:t>
            </a:r>
            <a:r>
              <a:rPr lang="en-US" altLang="zh-CN" sz="2000" dirty="0"/>
              <a:t>=3</a:t>
            </a:r>
            <a:r>
              <a:rPr lang="zh-CN" altLang="en-US" sz="2000" dirty="0"/>
              <a:t>时：</a:t>
            </a:r>
            <a:r>
              <a:rPr lang="zh-CN" altLang="en-US" sz="2000" dirty="0" smtClean="0"/>
              <a:t>判别面为三维空间中的平面</a:t>
            </a:r>
            <a:r>
              <a:rPr lang="zh-CN" altLang="en-US" sz="2000" dirty="0"/>
              <a:t>。</a:t>
            </a:r>
          </a:p>
          <a:p>
            <a:r>
              <a:rPr lang="zh-CN" altLang="en-US" sz="2000" dirty="0" smtClean="0"/>
              <a:t>特征维数</a:t>
            </a:r>
            <a:r>
              <a:rPr lang="en-US" altLang="zh-CN" sz="2000" dirty="0"/>
              <a:t>&gt;3</a:t>
            </a:r>
            <a:r>
              <a:rPr lang="zh-CN" altLang="en-US" sz="2000" dirty="0"/>
              <a:t>时：</a:t>
            </a:r>
            <a:r>
              <a:rPr lang="zh-CN" altLang="en-US" sz="2000" dirty="0" smtClean="0"/>
              <a:t>判别面为高维空间中的超平面。</a:t>
            </a:r>
            <a:endParaRPr lang="en-US" altLang="zh-CN" sz="2000" dirty="0" smtClean="0"/>
          </a:p>
          <a:p>
            <a:endParaRPr lang="en-US" altLang="zh-CN" sz="2000" dirty="0"/>
          </a:p>
          <a:p>
            <a:r>
              <a:rPr lang="zh-CN" altLang="en-US" sz="2000" dirty="0" smtClean="0"/>
              <a:t>注：为了清晰地了解</a:t>
            </a:r>
            <a:r>
              <a:rPr lang="en-US" altLang="zh-CN" sz="2000" i="1" dirty="0" smtClean="0"/>
              <a:t>d(x)</a:t>
            </a:r>
            <a:r>
              <a:rPr lang="zh-CN" altLang="en-US" sz="2000" dirty="0" smtClean="0"/>
              <a:t>的含义，应该画出</a:t>
            </a:r>
            <a:r>
              <a:rPr lang="zh-CN" altLang="en-US" sz="2000" b="1" dirty="0">
                <a:solidFill>
                  <a:srgbClr val="FF0000"/>
                </a:solidFill>
              </a:rPr>
              <a:t>判别函数</a:t>
            </a:r>
            <a:r>
              <a:rPr lang="zh-CN" altLang="en-US" sz="2000" b="1" dirty="0" smtClean="0">
                <a:solidFill>
                  <a:srgbClr val="FF0000"/>
                </a:solidFill>
              </a:rPr>
              <a:t>值</a:t>
            </a:r>
            <a:r>
              <a:rPr lang="en-US" altLang="zh-CN" sz="2000" b="1" dirty="0" smtClean="0">
                <a:solidFill>
                  <a:srgbClr val="FF0000"/>
                </a:solidFill>
              </a:rPr>
              <a:t>d(x)</a:t>
            </a:r>
            <a:r>
              <a:rPr lang="zh-CN" altLang="en-US" sz="2000" b="1" dirty="0" smtClean="0">
                <a:solidFill>
                  <a:srgbClr val="FF0000"/>
                </a:solidFill>
              </a:rPr>
              <a:t>这一轴</a:t>
            </a:r>
            <a:r>
              <a:rPr lang="zh-CN" altLang="en-US" sz="2000" dirty="0" smtClean="0"/>
              <a:t>，在没有画出的时候，就在自变量（模式）空间中画出</a:t>
            </a:r>
            <a:r>
              <a:rPr lang="en-US" altLang="zh-CN" sz="2000" dirty="0" smtClean="0"/>
              <a:t>d(x)</a:t>
            </a:r>
            <a:r>
              <a:rPr lang="zh-CN" altLang="en-US" sz="2000" dirty="0" smtClean="0"/>
              <a:t>取正负值的区域</a:t>
            </a:r>
            <a:r>
              <a:rPr lang="en-US" altLang="zh-CN" sz="2000" dirty="0" smtClean="0"/>
              <a:t>——</a:t>
            </a:r>
            <a:r>
              <a:rPr lang="zh-CN" altLang="en-US" sz="2000" dirty="0" smtClean="0"/>
              <a:t>这就是所谓</a:t>
            </a:r>
            <a:r>
              <a:rPr lang="zh-CN" altLang="en-US" sz="2000" b="1" dirty="0" smtClean="0">
                <a:solidFill>
                  <a:srgbClr val="FF0000"/>
                </a:solidFill>
              </a:rPr>
              <a:t>判别面的正侧、负侧</a:t>
            </a:r>
            <a:r>
              <a:rPr lang="zh-CN" altLang="en-US" sz="2000" b="1" dirty="0">
                <a:solidFill>
                  <a:srgbClr val="FF0000"/>
                </a:solidFill>
              </a:rPr>
              <a:t>。</a:t>
            </a:r>
          </a:p>
        </p:txBody>
      </p:sp>
      <p:graphicFrame>
        <p:nvGraphicFramePr>
          <p:cNvPr id="17" name="Object 49"/>
          <p:cNvGraphicFramePr>
            <a:graphicFrameLocks noChangeAspect="1"/>
          </p:cNvGraphicFramePr>
          <p:nvPr>
            <p:extLst>
              <p:ext uri="{D42A27DB-BD31-4B8C-83A1-F6EECF244321}">
                <p14:modId xmlns:p14="http://schemas.microsoft.com/office/powerpoint/2010/main" val="507339639"/>
              </p:ext>
            </p:extLst>
          </p:nvPr>
        </p:nvGraphicFramePr>
        <p:xfrm>
          <a:off x="4836988" y="2055912"/>
          <a:ext cx="3203575" cy="457200"/>
        </p:xfrm>
        <a:graphic>
          <a:graphicData uri="http://schemas.openxmlformats.org/presentationml/2006/ole">
            <mc:AlternateContent xmlns:mc="http://schemas.openxmlformats.org/markup-compatibility/2006">
              <mc:Choice xmlns:v="urn:schemas-microsoft-com:vml" Requires="v">
                <p:oleObj spid="_x0000_s195667" name="公式" r:id="rId15" imgW="1498320" imgH="228600" progId="Equation.3">
                  <p:embed/>
                </p:oleObj>
              </mc:Choice>
              <mc:Fallback>
                <p:oleObj name="公式" r:id="rId15" imgW="149832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36988" y="2055912"/>
                        <a:ext cx="320357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8" name="Picture 57"/>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26343" y="836712"/>
            <a:ext cx="3860800" cy="368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245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ChangeArrowheads="1"/>
          </p:cNvSpPr>
          <p:nvPr/>
        </p:nvSpPr>
        <p:spPr bwMode="auto">
          <a:xfrm>
            <a:off x="5580063" y="720725"/>
            <a:ext cx="2016125" cy="4333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endParaRPr lang="zh-CN" altLang="en-US" sz="2400">
              <a:solidFill>
                <a:srgbClr val="000000"/>
              </a:solidFill>
              <a:latin typeface="Times New Roman" panose="02020603050405020304" pitchFamily="18" charset="0"/>
            </a:endParaRPr>
          </a:p>
        </p:txBody>
      </p:sp>
      <p:sp>
        <p:nvSpPr>
          <p:cNvPr id="796675" name="Rectangle 3"/>
          <p:cNvSpPr>
            <a:spLocks noChangeArrowheads="1"/>
          </p:cNvSpPr>
          <p:nvPr/>
        </p:nvSpPr>
        <p:spPr bwMode="auto">
          <a:xfrm>
            <a:off x="533400" y="1558925"/>
            <a:ext cx="7772400" cy="503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lgn="l">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gn="l">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lgn="l">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nSpc>
                <a:spcPct val="120000"/>
              </a:lnSpc>
              <a:buClr>
                <a:srgbClr val="3333CC"/>
              </a:buClr>
            </a:pPr>
            <a:r>
              <a:rPr lang="zh-CN" altLang="en-US" b="1" dirty="0">
                <a:solidFill>
                  <a:srgbClr val="000000"/>
                </a:solidFill>
              </a:rPr>
              <a:t>上式右边后两项因子的乘积为一标量，令其为      ，于是可得</a:t>
            </a:r>
          </a:p>
          <a:p>
            <a:pPr>
              <a:lnSpc>
                <a:spcPct val="120000"/>
              </a:lnSpc>
              <a:buClr>
                <a:srgbClr val="3333CC"/>
              </a:buClr>
            </a:pPr>
            <a:endParaRPr lang="zh-CN" altLang="en-US" b="1" dirty="0">
              <a:solidFill>
                <a:srgbClr val="000000"/>
              </a:solidFill>
            </a:endParaRPr>
          </a:p>
          <a:p>
            <a:pPr>
              <a:lnSpc>
                <a:spcPct val="120000"/>
              </a:lnSpc>
              <a:buClr>
                <a:srgbClr val="3333CC"/>
              </a:buClr>
            </a:pPr>
            <a:endParaRPr lang="zh-CN" altLang="en-US" b="1" dirty="0">
              <a:solidFill>
                <a:srgbClr val="000000"/>
              </a:solidFill>
            </a:endParaRPr>
          </a:p>
          <a:p>
            <a:pPr algn="just">
              <a:lnSpc>
                <a:spcPct val="120000"/>
              </a:lnSpc>
              <a:buClr>
                <a:srgbClr val="3333CC"/>
              </a:buClr>
            </a:pPr>
            <a:r>
              <a:rPr lang="zh-CN" altLang="en-US" b="1" dirty="0">
                <a:solidFill>
                  <a:srgbClr val="000000"/>
                </a:solidFill>
              </a:rPr>
              <a:t>式中     为一标量因子，其不改变轴的方向，可以取为</a:t>
            </a:r>
            <a:r>
              <a:rPr lang="en-US" altLang="zh-CN" b="1" dirty="0">
                <a:solidFill>
                  <a:srgbClr val="333399"/>
                </a:solidFill>
              </a:rPr>
              <a:t>1</a:t>
            </a:r>
            <a:r>
              <a:rPr lang="en-US" altLang="zh-CN" b="1" dirty="0">
                <a:solidFill>
                  <a:srgbClr val="000000"/>
                </a:solidFill>
              </a:rPr>
              <a:t>,</a:t>
            </a:r>
            <a:r>
              <a:rPr lang="zh-CN" altLang="en-US" b="1" dirty="0">
                <a:solidFill>
                  <a:srgbClr val="000000"/>
                </a:solidFill>
              </a:rPr>
              <a:t>于是有</a:t>
            </a:r>
          </a:p>
          <a:p>
            <a:pPr>
              <a:buClr>
                <a:srgbClr val="3333CC"/>
              </a:buClr>
            </a:pPr>
            <a:endParaRPr lang="zh-CN" altLang="en-US" dirty="0">
              <a:solidFill>
                <a:srgbClr val="000000"/>
              </a:solidFill>
            </a:endParaRPr>
          </a:p>
          <a:p>
            <a:pPr>
              <a:buClr>
                <a:srgbClr val="3333CC"/>
              </a:buClr>
            </a:pPr>
            <a:endParaRPr lang="zh-CN" altLang="en-US" dirty="0">
              <a:solidFill>
                <a:srgbClr val="000000"/>
              </a:solidFill>
            </a:endParaRPr>
          </a:p>
        </p:txBody>
      </p:sp>
      <p:graphicFrame>
        <p:nvGraphicFramePr>
          <p:cNvPr id="796676" name="Object 4"/>
          <p:cNvGraphicFramePr>
            <a:graphicFrameLocks noChangeAspect="1"/>
          </p:cNvGraphicFramePr>
          <p:nvPr/>
        </p:nvGraphicFramePr>
        <p:xfrm>
          <a:off x="2209800" y="2320925"/>
          <a:ext cx="457200" cy="457200"/>
        </p:xfrm>
        <a:graphic>
          <a:graphicData uri="http://schemas.openxmlformats.org/presentationml/2006/ole">
            <mc:AlternateContent xmlns:mc="http://schemas.openxmlformats.org/markup-compatibility/2006">
              <mc:Choice xmlns:v="urn:schemas-microsoft-com:vml" Requires="v">
                <p:oleObj spid="_x0000_s191614" name="公式" r:id="rId4" imgW="139700" imgH="139700" progId="Equation.3">
                  <p:embed/>
                </p:oleObj>
              </mc:Choice>
              <mc:Fallback>
                <p:oleObj name="公式" r:id="rId4" imgW="139700" imgH="139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320925"/>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6677" name="Object 5"/>
          <p:cNvGraphicFramePr>
            <a:graphicFrameLocks noChangeAspect="1"/>
          </p:cNvGraphicFramePr>
          <p:nvPr/>
        </p:nvGraphicFramePr>
        <p:xfrm>
          <a:off x="2667000" y="2930525"/>
          <a:ext cx="3657600" cy="1201738"/>
        </p:xfrm>
        <a:graphic>
          <a:graphicData uri="http://schemas.openxmlformats.org/presentationml/2006/ole">
            <mc:AlternateContent xmlns:mc="http://schemas.openxmlformats.org/markup-compatibility/2006">
              <mc:Choice xmlns:v="urn:schemas-microsoft-com:vml" Requires="v">
                <p:oleObj spid="_x0000_s191615" name="公式" r:id="rId6" imgW="1193800" imgH="393700" progId="Equation.3">
                  <p:embed/>
                </p:oleObj>
              </mc:Choice>
              <mc:Fallback>
                <p:oleObj name="公式" r:id="rId6" imgW="1193800" imgH="393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7000" y="2930525"/>
                        <a:ext cx="3657600" cy="120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6678" name="Object 6"/>
          <p:cNvGraphicFramePr>
            <a:graphicFrameLocks noChangeAspect="1"/>
          </p:cNvGraphicFramePr>
          <p:nvPr/>
        </p:nvGraphicFramePr>
        <p:xfrm>
          <a:off x="1905000" y="4073525"/>
          <a:ext cx="508000" cy="838200"/>
        </p:xfrm>
        <a:graphic>
          <a:graphicData uri="http://schemas.openxmlformats.org/presentationml/2006/ole">
            <mc:AlternateContent xmlns:mc="http://schemas.openxmlformats.org/markup-compatibility/2006">
              <mc:Choice xmlns:v="urn:schemas-microsoft-com:vml" Requires="v">
                <p:oleObj spid="_x0000_s191616" name="公式" r:id="rId8" imgW="164957" imgH="393359" progId="Equation.3">
                  <p:embed/>
                </p:oleObj>
              </mc:Choice>
              <mc:Fallback>
                <p:oleObj name="公式" r:id="rId8" imgW="164957" imgH="39335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5000" y="4073525"/>
                        <a:ext cx="508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6679" name="Object 7"/>
          <p:cNvGraphicFramePr>
            <a:graphicFrameLocks noChangeAspect="1"/>
          </p:cNvGraphicFramePr>
          <p:nvPr/>
        </p:nvGraphicFramePr>
        <p:xfrm>
          <a:off x="2362200" y="5445125"/>
          <a:ext cx="3200400" cy="728663"/>
        </p:xfrm>
        <a:graphic>
          <a:graphicData uri="http://schemas.openxmlformats.org/presentationml/2006/ole">
            <mc:AlternateContent xmlns:mc="http://schemas.openxmlformats.org/markup-compatibility/2006">
              <mc:Choice xmlns:v="urn:schemas-microsoft-com:vml" Requires="v">
                <p:oleObj spid="_x0000_s191617" name="公式" r:id="rId10" imgW="1054100" imgH="241300" progId="Equation.3">
                  <p:embed/>
                </p:oleObj>
              </mc:Choice>
              <mc:Fallback>
                <p:oleObj name="公式" r:id="rId10" imgW="1054100" imgH="241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62200" y="5445125"/>
                        <a:ext cx="3200400" cy="72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96680" name="Picture 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11188" y="549275"/>
            <a:ext cx="7056437" cy="70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5612291"/>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Rectangle 2"/>
          <p:cNvSpPr>
            <a:spLocks noChangeArrowheads="1"/>
          </p:cNvSpPr>
          <p:nvPr/>
        </p:nvSpPr>
        <p:spPr bwMode="auto">
          <a:xfrm>
            <a:off x="0" y="3205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98723" name="Rectangle 3"/>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98724" name="Rectangle 4"/>
          <p:cNvSpPr>
            <a:spLocks noChangeArrowheads="1"/>
          </p:cNvSpPr>
          <p:nvPr/>
        </p:nvSpPr>
        <p:spPr bwMode="auto">
          <a:xfrm>
            <a:off x="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98725" name="Rectangle 5"/>
          <p:cNvSpPr>
            <a:spLocks noChangeArrowheads="1"/>
          </p:cNvSpPr>
          <p:nvPr/>
        </p:nvSpPr>
        <p:spPr bwMode="auto">
          <a:xfrm>
            <a:off x="0"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sp>
        <p:nvSpPr>
          <p:cNvPr id="798726" name="Rectangle 6"/>
          <p:cNvSpPr>
            <a:spLocks noChangeArrowheads="1"/>
          </p:cNvSpPr>
          <p:nvPr/>
        </p:nvSpPr>
        <p:spPr bwMode="auto">
          <a:xfrm>
            <a:off x="0" y="33766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graphicFrame>
        <p:nvGraphicFramePr>
          <p:cNvPr id="798727" name="Object 7"/>
          <p:cNvGraphicFramePr>
            <a:graphicFrameLocks noChangeAspect="1"/>
          </p:cNvGraphicFramePr>
          <p:nvPr/>
        </p:nvGraphicFramePr>
        <p:xfrm>
          <a:off x="2987675" y="2565400"/>
          <a:ext cx="3529013" cy="1308100"/>
        </p:xfrm>
        <a:graphic>
          <a:graphicData uri="http://schemas.openxmlformats.org/presentationml/2006/ole">
            <mc:AlternateContent xmlns:mc="http://schemas.openxmlformats.org/markup-compatibility/2006">
              <mc:Choice xmlns:v="urn:schemas-microsoft-com:vml" Requires="v">
                <p:oleObj spid="_x0000_s192731" name="公式" r:id="rId4" imgW="990170" imgH="444307" progId="Equation.3">
                  <p:embed/>
                </p:oleObj>
              </mc:Choice>
              <mc:Fallback>
                <p:oleObj name="公式" r:id="rId4" imgW="990170" imgH="44430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2565400"/>
                        <a:ext cx="3529013" cy="1308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98728" name="Group 8"/>
          <p:cNvGrpSpPr>
            <a:grpSpLocks/>
          </p:cNvGrpSpPr>
          <p:nvPr/>
        </p:nvGrpSpPr>
        <p:grpSpPr bwMode="auto">
          <a:xfrm>
            <a:off x="539750" y="5445125"/>
            <a:ext cx="4752975" cy="720725"/>
            <a:chOff x="453" y="3115"/>
            <a:chExt cx="3107" cy="497"/>
          </a:xfrm>
        </p:grpSpPr>
        <p:graphicFrame>
          <p:nvGraphicFramePr>
            <p:cNvPr id="798729" name="Object 9">
              <a:hlinkClick r:id="" action="ppaction://hlinkshowjump?jump=lastslide"/>
            </p:cNvPr>
            <p:cNvGraphicFramePr>
              <a:graphicFrameLocks noChangeAspect="1"/>
            </p:cNvGraphicFramePr>
            <p:nvPr/>
          </p:nvGraphicFramePr>
          <p:xfrm>
            <a:off x="657" y="3115"/>
            <a:ext cx="2903" cy="497"/>
          </p:xfrm>
          <a:graphic>
            <a:graphicData uri="http://schemas.openxmlformats.org/presentationml/2006/ole">
              <mc:AlternateContent xmlns:mc="http://schemas.openxmlformats.org/markup-compatibility/2006">
                <mc:Choice xmlns:v="urn:schemas-microsoft-com:vml" Requires="v">
                  <p:oleObj spid="_x0000_s192732" name="公式" r:id="rId6" imgW="1409088" imgH="241195" progId="Equation.3">
                    <p:embed/>
                  </p:oleObj>
                </mc:Choice>
                <mc:Fallback>
                  <p:oleObj name="公式" r:id="rId6" imgW="1409088" imgH="24119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 y="3115"/>
                          <a:ext cx="2903" cy="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730" name="Object 10"/>
            <p:cNvGraphicFramePr>
              <a:graphicFrameLocks noChangeAspect="1"/>
            </p:cNvGraphicFramePr>
            <p:nvPr/>
          </p:nvGraphicFramePr>
          <p:xfrm>
            <a:off x="453" y="3302"/>
            <a:ext cx="204" cy="173"/>
          </p:xfrm>
          <a:graphic>
            <a:graphicData uri="http://schemas.openxmlformats.org/presentationml/2006/ole">
              <mc:AlternateContent xmlns:mc="http://schemas.openxmlformats.org/markup-compatibility/2006">
                <mc:Choice xmlns:v="urn:schemas-microsoft-com:vml" Requires="v">
                  <p:oleObj spid="_x0000_s192733" name="公式" r:id="rId8" imgW="126780" imgH="101424" progId="Equation.3">
                    <p:embed/>
                  </p:oleObj>
                </mc:Choice>
                <mc:Fallback>
                  <p:oleObj name="公式" r:id="rId8" imgW="126780" imgH="101424"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3" y="3302"/>
                          <a:ext cx="204" cy="1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98731" name="Rectangle 11"/>
          <p:cNvSpPr>
            <a:spLocks noChangeArrowheads="1"/>
          </p:cNvSpPr>
          <p:nvPr/>
        </p:nvSpPr>
        <p:spPr bwMode="auto">
          <a:xfrm>
            <a:off x="0" y="3338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grpSp>
        <p:nvGrpSpPr>
          <p:cNvPr id="798732" name="Group 12"/>
          <p:cNvGrpSpPr>
            <a:grpSpLocks/>
          </p:cNvGrpSpPr>
          <p:nvPr/>
        </p:nvGrpSpPr>
        <p:grpSpPr bwMode="auto">
          <a:xfrm>
            <a:off x="250825" y="260350"/>
            <a:ext cx="8569325" cy="1439863"/>
            <a:chOff x="158" y="164"/>
            <a:chExt cx="5398" cy="907"/>
          </a:xfrm>
        </p:grpSpPr>
        <p:sp>
          <p:nvSpPr>
            <p:cNvPr id="798733" name="Rectangle 13"/>
            <p:cNvSpPr>
              <a:spLocks noChangeArrowheads="1"/>
            </p:cNvSpPr>
            <p:nvPr/>
          </p:nvSpPr>
          <p:spPr bwMode="auto">
            <a:xfrm>
              <a:off x="158" y="164"/>
              <a:ext cx="5398" cy="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828675" indent="-285750" algn="l">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236663" indent="-228600" algn="l">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44650" indent="-228600" algn="l">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nSpc>
                  <a:spcPct val="150000"/>
                </a:lnSpc>
                <a:buClr>
                  <a:srgbClr val="3333CC"/>
                </a:buClr>
                <a:buFont typeface="Wingdings" panose="05000000000000000000" pitchFamily="2" charset="2"/>
                <a:buNone/>
              </a:pPr>
              <a:r>
                <a:rPr lang="zh-CN" altLang="en-US" sz="2800" b="1" dirty="0">
                  <a:solidFill>
                    <a:srgbClr val="000000"/>
                  </a:solidFill>
                </a:rPr>
                <a:t>此时的      可使</a:t>
              </a:r>
              <a:r>
                <a:rPr lang="en-US" altLang="zh-CN" sz="2800" b="1" dirty="0">
                  <a:solidFill>
                    <a:srgbClr val="000000"/>
                  </a:solidFill>
                </a:rPr>
                <a:t>Fisher</a:t>
              </a:r>
              <a:r>
                <a:rPr lang="zh-CN" altLang="en-US" sz="2800" b="1" dirty="0">
                  <a:solidFill>
                    <a:srgbClr val="000000"/>
                  </a:solidFill>
                </a:rPr>
                <a:t>准则函数取最大值，即是</a:t>
              </a:r>
              <a:r>
                <a:rPr lang="en-US" altLang="zh-CN" sz="2800" i="1" dirty="0">
                  <a:solidFill>
                    <a:srgbClr val="000000"/>
                  </a:solidFill>
                </a:rPr>
                <a:t>n</a:t>
              </a:r>
              <a:r>
                <a:rPr lang="en-US" altLang="zh-CN" sz="2800" b="1" dirty="0">
                  <a:solidFill>
                    <a:srgbClr val="000000"/>
                  </a:solidFill>
                </a:rPr>
                <a:t> </a:t>
              </a:r>
              <a:r>
                <a:rPr lang="zh-CN" altLang="en-US" sz="2800" b="1" dirty="0">
                  <a:solidFill>
                    <a:srgbClr val="000000"/>
                  </a:solidFill>
                </a:rPr>
                <a:t>维空间到一维空间投影轴的最佳方向，由</a:t>
              </a:r>
              <a:endParaRPr lang="zh-CN" altLang="en-US" sz="2800" dirty="0">
                <a:solidFill>
                  <a:srgbClr val="3333CC"/>
                </a:solidFill>
              </a:endParaRPr>
            </a:p>
          </p:txBody>
        </p:sp>
        <p:graphicFrame>
          <p:nvGraphicFramePr>
            <p:cNvPr id="798734" name="Object 14"/>
            <p:cNvGraphicFramePr>
              <a:graphicFrameLocks noChangeAspect="1"/>
            </p:cNvGraphicFramePr>
            <p:nvPr>
              <p:extLst/>
            </p:nvPr>
          </p:nvGraphicFramePr>
          <p:xfrm>
            <a:off x="975" y="199"/>
            <a:ext cx="287" cy="419"/>
          </p:xfrm>
          <a:graphic>
            <a:graphicData uri="http://schemas.openxmlformats.org/presentationml/2006/ole">
              <mc:AlternateContent xmlns:mc="http://schemas.openxmlformats.org/markup-compatibility/2006">
                <mc:Choice xmlns:v="urn:schemas-microsoft-com:vml" Requires="v">
                  <p:oleObj spid="_x0000_s192734" name="公式" r:id="rId10" imgW="126725" imgH="177415" progId="Equation.3">
                    <p:embed/>
                  </p:oleObj>
                </mc:Choice>
                <mc:Fallback>
                  <p:oleObj name="公式" r:id="rId10" imgW="126725" imgH="177415"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5" y="199"/>
                          <a:ext cx="287" cy="4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98735" name="Group 15"/>
          <p:cNvGrpSpPr>
            <a:grpSpLocks/>
          </p:cNvGrpSpPr>
          <p:nvPr/>
        </p:nvGrpSpPr>
        <p:grpSpPr bwMode="auto">
          <a:xfrm>
            <a:off x="539750" y="1700213"/>
            <a:ext cx="8064500" cy="649287"/>
            <a:chOff x="340" y="1071"/>
            <a:chExt cx="5080" cy="409"/>
          </a:xfrm>
        </p:grpSpPr>
        <p:graphicFrame>
          <p:nvGraphicFramePr>
            <p:cNvPr id="798736" name="Object 16"/>
            <p:cNvGraphicFramePr>
              <a:graphicFrameLocks noChangeAspect="1"/>
            </p:cNvGraphicFramePr>
            <p:nvPr>
              <p:extLst/>
            </p:nvPr>
          </p:nvGraphicFramePr>
          <p:xfrm>
            <a:off x="340" y="1071"/>
            <a:ext cx="2404" cy="409"/>
          </p:xfrm>
          <a:graphic>
            <a:graphicData uri="http://schemas.openxmlformats.org/presentationml/2006/ole">
              <mc:AlternateContent xmlns:mc="http://schemas.openxmlformats.org/markup-compatibility/2006">
                <mc:Choice xmlns:v="urn:schemas-microsoft-com:vml" Requires="v">
                  <p:oleObj spid="_x0000_s192735" name="Equation" r:id="rId12" imgW="1054080" imgH="241200" progId="Equation.DSMT4">
                    <p:embed/>
                  </p:oleObj>
                </mc:Choice>
                <mc:Fallback>
                  <p:oleObj name="Equation" r:id="rId12" imgW="1054080" imgH="241200" progId="Equation.DSMT4">
                    <p:embed/>
                    <p:pic>
                      <p:nvPicPr>
                        <p:cNvPr id="0" name=""/>
                        <p:cNvPicPr>
                          <a:picLocks noChangeAspect="1" noChangeArrowheads="1"/>
                        </p:cNvPicPr>
                        <p:nvPr/>
                      </p:nvPicPr>
                      <p:blipFill>
                        <a:blip r:embed="rId13"/>
                        <a:srcRect/>
                        <a:stretch>
                          <a:fillRect/>
                        </a:stretch>
                      </p:blipFill>
                      <p:spPr bwMode="auto">
                        <a:xfrm>
                          <a:off x="340" y="1071"/>
                          <a:ext cx="2404" cy="4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37" name="Object 17"/>
            <p:cNvGraphicFramePr>
              <a:graphicFrameLocks noChangeAspect="1"/>
            </p:cNvGraphicFramePr>
            <p:nvPr/>
          </p:nvGraphicFramePr>
          <p:xfrm>
            <a:off x="3039" y="1116"/>
            <a:ext cx="2381" cy="342"/>
          </p:xfrm>
          <a:graphic>
            <a:graphicData uri="http://schemas.openxmlformats.org/presentationml/2006/ole">
              <mc:AlternateContent xmlns:mc="http://schemas.openxmlformats.org/markup-compatibility/2006">
                <mc:Choice xmlns:v="urn:schemas-microsoft-com:vml" Requires="v">
                  <p:oleObj spid="_x0000_s192736" name="公式" r:id="rId14" imgW="1523339" imgH="215806" progId="Equation.3">
                    <p:embed/>
                  </p:oleObj>
                </mc:Choice>
                <mc:Fallback>
                  <p:oleObj name="公式" r:id="rId14" imgW="1523339" imgH="215806"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39" y="1116"/>
                          <a:ext cx="2381" cy="3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8738" name="Text Box 18"/>
            <p:cNvSpPr txBox="1">
              <a:spLocks noChangeArrowheads="1"/>
            </p:cNvSpPr>
            <p:nvPr/>
          </p:nvSpPr>
          <p:spPr bwMode="auto">
            <a:xfrm>
              <a:off x="2699" y="1117"/>
              <a:ext cx="36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solidFill>
                    <a:srgbClr val="3333CC"/>
                  </a:solidFill>
                  <a:latin typeface="Comic Sans MS" panose="030F0702030302020204" pitchFamily="66" charset="0"/>
                </a:rPr>
                <a:t>和</a:t>
              </a:r>
            </a:p>
          </p:txBody>
        </p:sp>
      </p:grpSp>
      <p:sp>
        <p:nvSpPr>
          <p:cNvPr id="798739" name="Rectangle 19"/>
          <p:cNvSpPr>
            <a:spLocks noChangeArrowheads="1"/>
          </p:cNvSpPr>
          <p:nvPr/>
        </p:nvSpPr>
        <p:spPr bwMode="auto">
          <a:xfrm>
            <a:off x="250825" y="2349500"/>
            <a:ext cx="2627313" cy="82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828675" indent="-285750" algn="l">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236663" indent="-228600" algn="l">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44650" indent="-228600" algn="l">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lgn="l">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nSpc>
                <a:spcPct val="150000"/>
              </a:lnSpc>
              <a:buClr>
                <a:srgbClr val="3333CC"/>
              </a:buClr>
              <a:buFont typeface="Wingdings" panose="05000000000000000000" pitchFamily="2" charset="2"/>
              <a:buNone/>
            </a:pPr>
            <a:r>
              <a:rPr lang="en-US" altLang="zh-CN" sz="2800" i="1" dirty="0">
                <a:solidFill>
                  <a:srgbClr val="000000"/>
                </a:solidFill>
              </a:rPr>
              <a:t>J</a:t>
            </a:r>
            <a:r>
              <a:rPr lang="en-US" altLang="zh-CN" sz="2800" i="1" baseline="-25000" dirty="0">
                <a:solidFill>
                  <a:srgbClr val="000000"/>
                </a:solidFill>
              </a:rPr>
              <a:t>F </a:t>
            </a:r>
            <a:r>
              <a:rPr lang="zh-CN" altLang="en-US" sz="2800" b="1" dirty="0">
                <a:solidFill>
                  <a:srgbClr val="000000"/>
                </a:solidFill>
              </a:rPr>
              <a:t>最大值为</a:t>
            </a:r>
            <a:r>
              <a:rPr lang="en-US" altLang="zh-CN" sz="2800" b="1" dirty="0">
                <a:solidFill>
                  <a:srgbClr val="000000"/>
                </a:solidFill>
              </a:rPr>
              <a:t>:</a:t>
            </a:r>
            <a:endParaRPr lang="en-US" altLang="zh-CN" sz="2800" dirty="0">
              <a:solidFill>
                <a:srgbClr val="3333CC"/>
              </a:solidFill>
            </a:endParaRPr>
          </a:p>
        </p:txBody>
      </p:sp>
      <p:grpSp>
        <p:nvGrpSpPr>
          <p:cNvPr id="798740" name="Group 20"/>
          <p:cNvGrpSpPr>
            <a:grpSpLocks/>
          </p:cNvGrpSpPr>
          <p:nvPr/>
        </p:nvGrpSpPr>
        <p:grpSpPr bwMode="auto">
          <a:xfrm>
            <a:off x="468313" y="4005263"/>
            <a:ext cx="8066087" cy="1320800"/>
            <a:chOff x="295" y="2523"/>
            <a:chExt cx="5081" cy="832"/>
          </a:xfrm>
        </p:grpSpPr>
        <p:graphicFrame>
          <p:nvGraphicFramePr>
            <p:cNvPr id="798741" name="Object 21"/>
            <p:cNvGraphicFramePr>
              <a:graphicFrameLocks noChangeAspect="1"/>
            </p:cNvGraphicFramePr>
            <p:nvPr/>
          </p:nvGraphicFramePr>
          <p:xfrm>
            <a:off x="295" y="2523"/>
            <a:ext cx="5081" cy="832"/>
          </p:xfrm>
          <a:graphic>
            <a:graphicData uri="http://schemas.openxmlformats.org/presentationml/2006/ole">
              <mc:AlternateContent xmlns:mc="http://schemas.openxmlformats.org/markup-compatibility/2006">
                <mc:Choice xmlns:v="urn:schemas-microsoft-com:vml" Requires="v">
                  <p:oleObj spid="_x0000_s192737" name="公式" r:id="rId16" imgW="3073400" imgH="457200" progId="Equation.3">
                    <p:embed/>
                  </p:oleObj>
                </mc:Choice>
                <mc:Fallback>
                  <p:oleObj name="公式" r:id="rId16" imgW="3073400" imgH="4572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5" y="2523"/>
                          <a:ext cx="5081" cy="8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8742" name="Text Box 22"/>
            <p:cNvSpPr txBox="1">
              <a:spLocks noChangeArrowheads="1"/>
            </p:cNvSpPr>
            <p:nvPr/>
          </p:nvSpPr>
          <p:spPr bwMode="auto">
            <a:xfrm>
              <a:off x="2354" y="2931"/>
              <a:ext cx="22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600">
                  <a:solidFill>
                    <a:srgbClr val="000000"/>
                  </a:solidFill>
                  <a:latin typeface="Comic Sans MS" panose="030F0702030302020204" pitchFamily="66" charset="0"/>
                </a:rPr>
                <a:t>’</a:t>
              </a:r>
            </a:p>
          </p:txBody>
        </p:sp>
      </p:grpSp>
    </p:spTree>
    <p:extLst>
      <p:ext uri="{BB962C8B-B14F-4D97-AF65-F5344CB8AC3E}">
        <p14:creationId xmlns:p14="http://schemas.microsoft.com/office/powerpoint/2010/main" val="22977195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987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873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987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nodeType="clickEffect">
                                  <p:stCondLst>
                                    <p:cond delay="0"/>
                                  </p:stCondLst>
                                  <p:childTnLst>
                                    <p:set>
                                      <p:cBhvr>
                                        <p:cTn id="18" dur="1" fill="hold">
                                          <p:stCondLst>
                                            <p:cond delay="0"/>
                                          </p:stCondLst>
                                        </p:cTn>
                                        <p:tgtEl>
                                          <p:spTgt spid="798740"/>
                                        </p:tgtEl>
                                        <p:attrNameLst>
                                          <p:attrName>style.visibility</p:attrName>
                                        </p:attrNameLst>
                                      </p:cBhvr>
                                      <p:to>
                                        <p:strVal val="visible"/>
                                      </p:to>
                                    </p:set>
                                    <p:animEffect transition="in" filter="box(in)">
                                      <p:cBhvr>
                                        <p:cTn id="19" dur="500"/>
                                        <p:tgtEl>
                                          <p:spTgt spid="79874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nodeType="clickEffect">
                                  <p:stCondLst>
                                    <p:cond delay="0"/>
                                  </p:stCondLst>
                                  <p:childTnLst>
                                    <p:set>
                                      <p:cBhvr>
                                        <p:cTn id="23" dur="1" fill="hold">
                                          <p:stCondLst>
                                            <p:cond delay="0"/>
                                          </p:stCondLst>
                                        </p:cTn>
                                        <p:tgtEl>
                                          <p:spTgt spid="798728"/>
                                        </p:tgtEl>
                                        <p:attrNameLst>
                                          <p:attrName>style.visibility</p:attrName>
                                        </p:attrNameLst>
                                      </p:cBhvr>
                                      <p:to>
                                        <p:strVal val="visible"/>
                                      </p:to>
                                    </p:set>
                                    <p:animEffect transition="in" filter="box(in)">
                                      <p:cBhvr>
                                        <p:cTn id="24" dur="500"/>
                                        <p:tgtEl>
                                          <p:spTgt spid="798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3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body" idx="1"/>
          </p:nvPr>
        </p:nvSpPr>
        <p:spPr>
          <a:xfrm>
            <a:off x="323850" y="381000"/>
            <a:ext cx="8569325" cy="1679575"/>
          </a:xfrm>
          <a:noFill/>
          <a:ln/>
        </p:spPr>
        <p:txBody>
          <a:bodyPr/>
          <a:lstStyle/>
          <a:p>
            <a:pPr marL="0" indent="0">
              <a:lnSpc>
                <a:spcPct val="150000"/>
              </a:lnSpc>
              <a:buFont typeface="Wingdings" panose="05000000000000000000" pitchFamily="2" charset="2"/>
              <a:buNone/>
            </a:pPr>
            <a:r>
              <a:rPr lang="zh-CN" altLang="en-US" sz="2800" b="1" dirty="0"/>
              <a:t>即</a:t>
            </a:r>
          </a:p>
          <a:p>
            <a:pPr marL="0" indent="0">
              <a:lnSpc>
                <a:spcPct val="150000"/>
              </a:lnSpc>
              <a:buFont typeface="Wingdings" panose="05000000000000000000" pitchFamily="2" charset="2"/>
              <a:buNone/>
            </a:pPr>
            <a:endParaRPr lang="zh-CN" altLang="en-US" sz="2800" b="1" dirty="0"/>
          </a:p>
          <a:p>
            <a:pPr marL="0" indent="0">
              <a:lnSpc>
                <a:spcPct val="150000"/>
              </a:lnSpc>
              <a:buFont typeface="Wingdings" panose="05000000000000000000" pitchFamily="2" charset="2"/>
              <a:buNone/>
            </a:pPr>
            <a:r>
              <a:rPr lang="zh-CN" altLang="en-US" sz="2800" b="1" dirty="0" smtClean="0"/>
              <a:t>称</a:t>
            </a:r>
            <a:endParaRPr lang="zh-CN" altLang="en-US" sz="2800" b="1" dirty="0"/>
          </a:p>
          <a:p>
            <a:pPr marL="0" indent="0">
              <a:lnSpc>
                <a:spcPct val="150000"/>
              </a:lnSpc>
              <a:buFont typeface="Wingdings" panose="05000000000000000000" pitchFamily="2" charset="2"/>
              <a:buNone/>
            </a:pPr>
            <a:r>
              <a:rPr lang="zh-CN" altLang="en-US" sz="2800" b="1" dirty="0" smtClean="0"/>
              <a:t>为</a:t>
            </a:r>
            <a:r>
              <a:rPr lang="en-US" altLang="zh-CN" sz="2800" b="1" dirty="0">
                <a:solidFill>
                  <a:schemeClr val="folHlink"/>
                </a:solidFill>
              </a:rPr>
              <a:t>Fisher</a:t>
            </a:r>
            <a:r>
              <a:rPr lang="zh-CN" altLang="en-US" sz="2800" b="1" dirty="0">
                <a:solidFill>
                  <a:schemeClr val="folHlink"/>
                </a:solidFill>
              </a:rPr>
              <a:t>变换函数</a:t>
            </a:r>
          </a:p>
          <a:p>
            <a:pPr marL="0" indent="0">
              <a:lnSpc>
                <a:spcPct val="150000"/>
              </a:lnSpc>
              <a:buClrTx/>
              <a:buFont typeface="Wingdings" panose="05000000000000000000" pitchFamily="2" charset="2"/>
              <a:buNone/>
            </a:pPr>
            <a:endParaRPr lang="zh-CN" altLang="en-US" sz="2800" dirty="0">
              <a:solidFill>
                <a:schemeClr val="folHlink"/>
              </a:solidFill>
            </a:endParaRPr>
          </a:p>
        </p:txBody>
      </p:sp>
      <p:graphicFrame>
        <p:nvGraphicFramePr>
          <p:cNvPr id="800771" name="Object 3"/>
          <p:cNvGraphicFramePr>
            <a:graphicFrameLocks noChangeAspect="1"/>
          </p:cNvGraphicFramePr>
          <p:nvPr/>
        </p:nvGraphicFramePr>
        <p:xfrm>
          <a:off x="1979613" y="981075"/>
          <a:ext cx="4495800" cy="765175"/>
        </p:xfrm>
        <a:graphic>
          <a:graphicData uri="http://schemas.openxmlformats.org/presentationml/2006/ole">
            <mc:AlternateContent xmlns:mc="http://schemas.openxmlformats.org/markup-compatibility/2006">
              <mc:Choice xmlns:v="urn:schemas-microsoft-com:vml" Requires="v">
                <p:oleObj spid="_x0000_s193600" name="公式" r:id="rId4" imgW="1409088" imgH="241195" progId="Equation.3">
                  <p:embed/>
                </p:oleObj>
              </mc:Choice>
              <mc:Fallback>
                <p:oleObj name="公式" r:id="rId4" imgW="1409088" imgH="24119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981075"/>
                        <a:ext cx="4495800"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00772" name="Object 4"/>
          <p:cNvGraphicFramePr>
            <a:graphicFrameLocks noChangeAspect="1"/>
          </p:cNvGraphicFramePr>
          <p:nvPr>
            <p:extLst/>
          </p:nvPr>
        </p:nvGraphicFramePr>
        <p:xfrm>
          <a:off x="1835696" y="1814513"/>
          <a:ext cx="3733800" cy="766762"/>
        </p:xfrm>
        <a:graphic>
          <a:graphicData uri="http://schemas.openxmlformats.org/presentationml/2006/ole">
            <mc:AlternateContent xmlns:mc="http://schemas.openxmlformats.org/markup-compatibility/2006">
              <mc:Choice xmlns:v="urn:schemas-microsoft-com:vml" Requires="v">
                <p:oleObj spid="_x0000_s193601" name="公式" r:id="rId6" imgW="1168400" imgH="241300" progId="Equation.3">
                  <p:embed/>
                </p:oleObj>
              </mc:Choice>
              <mc:Fallback>
                <p:oleObj name="公式" r:id="rId6" imgW="1168400" imgH="241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5696" y="1814513"/>
                        <a:ext cx="3733800" cy="76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0773" name="Text Box 5"/>
          <p:cNvSpPr txBox="1">
            <a:spLocks noChangeArrowheads="1"/>
          </p:cNvSpPr>
          <p:nvPr/>
        </p:nvSpPr>
        <p:spPr bwMode="auto">
          <a:xfrm>
            <a:off x="1258888" y="1049338"/>
            <a:ext cx="9366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b="1">
                <a:solidFill>
                  <a:srgbClr val="000000"/>
                </a:solidFill>
                <a:latin typeface="宋体" panose="02010600030101010101" pitchFamily="2" charset="-122"/>
              </a:rPr>
              <a:t>J</a:t>
            </a:r>
            <a:r>
              <a:rPr kumimoji="1" lang="en-US" altLang="zh-CN" sz="3200" b="1" baseline="-25000">
                <a:solidFill>
                  <a:srgbClr val="000000"/>
                </a:solidFill>
                <a:latin typeface="宋体" panose="02010600030101010101" pitchFamily="2" charset="-122"/>
              </a:rPr>
              <a:t>F</a:t>
            </a:r>
            <a:r>
              <a:rPr kumimoji="1" lang="en-US" altLang="zh-CN" sz="3200">
                <a:solidFill>
                  <a:srgbClr val="000000"/>
                </a:solidFill>
                <a:latin typeface="宋体" panose="02010600030101010101" pitchFamily="2" charset="-122"/>
              </a:rPr>
              <a:t>=</a:t>
            </a:r>
          </a:p>
        </p:txBody>
      </p:sp>
      <p:sp>
        <p:nvSpPr>
          <p:cNvPr id="8" name="AutoShape 7"/>
          <p:cNvSpPr>
            <a:spLocks noChangeArrowheads="1"/>
          </p:cNvSpPr>
          <p:nvPr/>
        </p:nvSpPr>
        <p:spPr bwMode="auto">
          <a:xfrm>
            <a:off x="383802" y="3645024"/>
            <a:ext cx="8148638" cy="2673350"/>
          </a:xfrm>
          <a:prstGeom prst="wedgeRoundRectCallout">
            <a:avLst>
              <a:gd name="adj1" fmla="val -13782"/>
              <a:gd name="adj2" fmla="val -62292"/>
              <a:gd name="adj3" fmla="val 16667"/>
            </a:avLst>
          </a:prstGeom>
          <a:ln>
            <a:headEnd/>
            <a:tailEnd/>
          </a:ln>
          <a:extLst/>
        </p:spPr>
        <p:style>
          <a:lnRef idx="1">
            <a:schemeClr val="accent1"/>
          </a:lnRef>
          <a:fillRef idx="2">
            <a:schemeClr val="accent1"/>
          </a:fillRef>
          <a:effectRef idx="1">
            <a:schemeClr val="accent1"/>
          </a:effectRef>
          <a:fontRef idx="minor">
            <a:schemeClr val="dk1"/>
          </a:fontRef>
        </p:style>
        <p:txBody>
          <a:bodyPr/>
          <a:lstStyle>
            <a:lvl1pPr eaLnBrk="0" hangingPunct="0">
              <a:defRPr sz="3600">
                <a:solidFill>
                  <a:schemeClr val="tx1"/>
                </a:solidFill>
                <a:latin typeface="Verdana" panose="020B0604030504040204" pitchFamily="34" charset="0"/>
                <a:ea typeface="宋体" panose="02010600030101010101" pitchFamily="2" charset="-122"/>
              </a:defRPr>
            </a:lvl1pPr>
            <a:lvl2pPr marL="742950" indent="-285750" eaLnBrk="0" hangingPunct="0">
              <a:defRPr sz="3600">
                <a:solidFill>
                  <a:schemeClr val="tx1"/>
                </a:solidFill>
                <a:latin typeface="Verdana" panose="020B0604030504040204" pitchFamily="34" charset="0"/>
                <a:ea typeface="宋体" panose="02010600030101010101" pitchFamily="2" charset="-122"/>
              </a:defRPr>
            </a:lvl2pPr>
            <a:lvl3pPr marL="1143000" indent="-228600" eaLnBrk="0" hangingPunct="0">
              <a:defRPr sz="3600">
                <a:solidFill>
                  <a:schemeClr val="tx1"/>
                </a:solidFill>
                <a:latin typeface="Verdana" panose="020B0604030504040204" pitchFamily="34" charset="0"/>
                <a:ea typeface="宋体" panose="02010600030101010101" pitchFamily="2" charset="-122"/>
              </a:defRPr>
            </a:lvl3pPr>
            <a:lvl4pPr marL="1600200" indent="-228600" eaLnBrk="0" hangingPunct="0">
              <a:defRPr sz="3600">
                <a:solidFill>
                  <a:schemeClr val="tx1"/>
                </a:solidFill>
                <a:latin typeface="Verdana" panose="020B0604030504040204" pitchFamily="34" charset="0"/>
                <a:ea typeface="宋体" panose="02010600030101010101" pitchFamily="2" charset="-122"/>
              </a:defRPr>
            </a:lvl4pPr>
            <a:lvl5pPr marL="2057400" indent="-228600" eaLnBrk="0" hangingPunct="0">
              <a:defRPr sz="36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Verdana" panose="020B0604030504040204" pitchFamily="34" charset="0"/>
                <a:ea typeface="宋体" panose="02010600030101010101" pitchFamily="2" charset="-122"/>
              </a:defRPr>
            </a:lvl9pPr>
          </a:lstStyle>
          <a:p>
            <a:pPr eaLnBrk="1" hangingPunct="1"/>
            <a:r>
              <a:rPr lang="en-US" altLang="zh-CN" sz="2400" b="1"/>
              <a:t>m</a:t>
            </a:r>
            <a:r>
              <a:rPr lang="en-US" altLang="zh-CN" sz="2400" baseline="-25000"/>
              <a:t>1</a:t>
            </a:r>
            <a:r>
              <a:rPr lang="en-US" altLang="zh-CN" sz="2400"/>
              <a:t>-</a:t>
            </a:r>
            <a:r>
              <a:rPr lang="en-US" altLang="zh-CN" sz="2400" b="1"/>
              <a:t>m</a:t>
            </a:r>
            <a:r>
              <a:rPr lang="en-US" altLang="zh-CN" sz="2400" baseline="-25000"/>
              <a:t>2</a:t>
            </a:r>
            <a:r>
              <a:rPr lang="zh-CN" altLang="en-US" sz="2400"/>
              <a:t>是一向量，对与</a:t>
            </a:r>
            <a:r>
              <a:rPr lang="en-US" altLang="zh-CN" sz="2400"/>
              <a:t>(</a:t>
            </a:r>
            <a:r>
              <a:rPr lang="en-US" altLang="zh-CN" sz="2400" b="1"/>
              <a:t>m</a:t>
            </a:r>
            <a:r>
              <a:rPr lang="en-US" altLang="zh-CN" sz="2400" baseline="-25000"/>
              <a:t>1</a:t>
            </a:r>
            <a:r>
              <a:rPr lang="en-US" altLang="zh-CN" sz="2400"/>
              <a:t>-</a:t>
            </a:r>
            <a:r>
              <a:rPr lang="en-US" altLang="zh-CN" sz="2400" b="1"/>
              <a:t>m</a:t>
            </a:r>
            <a:r>
              <a:rPr lang="en-US" altLang="zh-CN" sz="2400" baseline="-25000"/>
              <a:t>2</a:t>
            </a:r>
            <a:r>
              <a:rPr lang="en-US" altLang="zh-CN" sz="2400"/>
              <a:t>)</a:t>
            </a:r>
            <a:r>
              <a:rPr lang="zh-CN" altLang="en-US" sz="2400"/>
              <a:t>平行的向量投影可使两均值点的距离最远。但是如从使类间分得较开，同时又使类内密集程度较高这样一个综合指标来看，则</a:t>
            </a:r>
            <a:r>
              <a:rPr lang="zh-CN" altLang="en-US" sz="2400">
                <a:solidFill>
                  <a:srgbClr val="FF0066"/>
                </a:solidFill>
              </a:rPr>
              <a:t>需根据两类样本的分布离散程度对投影方向作相应的调整</a:t>
            </a:r>
            <a:r>
              <a:rPr lang="zh-CN" altLang="en-US" sz="2400"/>
              <a:t>，这就体现在对</a:t>
            </a:r>
            <a:r>
              <a:rPr lang="en-US" altLang="zh-CN" sz="2400" b="1"/>
              <a:t>m</a:t>
            </a:r>
            <a:r>
              <a:rPr lang="en-US" altLang="zh-CN" sz="2400" baseline="-25000"/>
              <a:t>1</a:t>
            </a:r>
            <a:r>
              <a:rPr lang="en-US" altLang="zh-CN" sz="2400"/>
              <a:t>-</a:t>
            </a:r>
            <a:r>
              <a:rPr lang="en-US" altLang="zh-CN" sz="2400" b="1"/>
              <a:t>m</a:t>
            </a:r>
            <a:r>
              <a:rPr lang="en-US" altLang="zh-CN" sz="2400" baseline="-25000"/>
              <a:t>2</a:t>
            </a:r>
            <a:r>
              <a:rPr lang="en-US" altLang="zh-CN" sz="2400"/>
              <a:t> </a:t>
            </a:r>
            <a:r>
              <a:rPr lang="zh-CN" altLang="en-US" sz="2400"/>
              <a:t>向量按</a:t>
            </a:r>
            <a:r>
              <a:rPr lang="en-US" altLang="zh-CN" sz="2400"/>
              <a:t>S</a:t>
            </a:r>
            <a:r>
              <a:rPr lang="en-US" altLang="zh-CN" sz="2400" baseline="-25000"/>
              <a:t>w</a:t>
            </a:r>
            <a:r>
              <a:rPr lang="en-US" altLang="zh-CN" sz="2400" baseline="30000"/>
              <a:t>-1</a:t>
            </a:r>
            <a:r>
              <a:rPr lang="zh-CN" altLang="en-US" sz="2400"/>
              <a:t>作一线性变换，从而使</a:t>
            </a:r>
            <a:r>
              <a:rPr lang="en-US" altLang="zh-CN" sz="2400"/>
              <a:t>Fisher</a:t>
            </a:r>
            <a:r>
              <a:rPr lang="zh-CN" altLang="en-US" sz="2400"/>
              <a:t>准则函数达到极值点</a:t>
            </a:r>
            <a:endParaRPr lang="zh-CN" altLang="en-US" sz="2800"/>
          </a:p>
        </p:txBody>
      </p:sp>
    </p:spTree>
    <p:extLst>
      <p:ext uri="{BB962C8B-B14F-4D97-AF65-F5344CB8AC3E}">
        <p14:creationId xmlns:p14="http://schemas.microsoft.com/office/powerpoint/2010/main" val="764359164"/>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Text Box 2"/>
          <p:cNvSpPr txBox="1">
            <a:spLocks noChangeArrowheads="1"/>
          </p:cNvSpPr>
          <p:nvPr/>
        </p:nvSpPr>
        <p:spPr bwMode="auto">
          <a:xfrm>
            <a:off x="323850" y="1125538"/>
            <a:ext cx="863917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a:solidFill>
                  <a:schemeClr val="tx1"/>
                </a:solidFill>
                <a:latin typeface="Arial" panose="020B0604020202020204" pitchFamily="34" charset="0"/>
                <a:ea typeface="宋体" panose="02010600030101010101" pitchFamily="2" charset="-122"/>
              </a:defRPr>
            </a:lvl1pPr>
            <a:lvl2pPr marL="885825" indent="-342900" algn="l">
              <a:defRPr>
                <a:solidFill>
                  <a:schemeClr val="tx1"/>
                </a:solidFill>
                <a:latin typeface="Arial" panose="020B0604020202020204" pitchFamily="34" charset="0"/>
                <a:ea typeface="宋体" panose="02010600030101010101" pitchFamily="2" charset="-122"/>
              </a:defRPr>
            </a:lvl2pPr>
            <a:lvl3pPr marL="1408113" indent="-342900" algn="l">
              <a:defRPr>
                <a:solidFill>
                  <a:schemeClr val="tx1"/>
                </a:solidFill>
                <a:latin typeface="Arial" panose="020B0604020202020204" pitchFamily="34" charset="0"/>
                <a:ea typeface="宋体" panose="02010600030101010101" pitchFamily="2" charset="-122"/>
              </a:defRPr>
            </a:lvl3pPr>
            <a:lvl4pPr marL="1930400" indent="-342900" algn="l">
              <a:defRPr>
                <a:solidFill>
                  <a:schemeClr val="tx1"/>
                </a:solidFill>
                <a:latin typeface="Arial" panose="020B0604020202020204" pitchFamily="34" charset="0"/>
                <a:ea typeface="宋体" panose="02010600030101010101" pitchFamily="2" charset="-122"/>
              </a:defRPr>
            </a:lvl4pPr>
            <a:lvl5pPr marL="2452688" indent="-342900" algn="l">
              <a:defRPr>
                <a:solidFill>
                  <a:schemeClr val="tx1"/>
                </a:solidFill>
                <a:latin typeface="Arial" panose="020B0604020202020204" pitchFamily="34" charset="0"/>
                <a:ea typeface="宋体" panose="02010600030101010101" pitchFamily="2" charset="-122"/>
              </a:defRPr>
            </a:lvl5pPr>
            <a:lvl6pPr marL="2909888"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367088"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824288"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281488"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dirty="0">
                <a:solidFill>
                  <a:srgbClr val="0000FF"/>
                </a:solidFill>
                <a:latin typeface="黑体" panose="02010609060101010101" pitchFamily="49" charset="-122"/>
                <a:ea typeface="黑体" panose="02010609060101010101" pitchFamily="49" charset="-122"/>
              </a:rPr>
              <a:t>     </a:t>
            </a:r>
            <a:r>
              <a:rPr lang="zh-CN" altLang="en-US" sz="2800" b="1" dirty="0">
                <a:solidFill>
                  <a:srgbClr val="000000"/>
                </a:solidFill>
                <a:latin typeface="黑体" panose="02010609060101010101" pitchFamily="49" charset="-122"/>
                <a:ea typeface="黑体" panose="02010609060101010101" pitchFamily="49" charset="-122"/>
              </a:rPr>
              <a:t>由于变换后的模式是一维的，因此判别界面实际上是各类模式所在轴上的一个点，所以可以根据训练模式确定一个阈值 </a:t>
            </a:r>
            <a:r>
              <a:rPr lang="en-US" altLang="zh-CN" sz="2800" b="1"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y</a:t>
            </a:r>
            <a:r>
              <a:rPr lang="en-US" altLang="zh-CN" sz="2800" b="1" i="1" baseline="-25000" dirty="0" err="1">
                <a:solidFill>
                  <a:srgbClr val="000000"/>
                </a:solidFill>
                <a:latin typeface="黑体" panose="02010609060101010101" pitchFamily="49" charset="-122"/>
                <a:ea typeface="黑体" panose="02010609060101010101" pitchFamily="49" charset="-122"/>
              </a:rPr>
              <a:t>t</a:t>
            </a:r>
            <a:r>
              <a:rPr lang="zh-CN" altLang="en-US" sz="2800" b="1" dirty="0">
                <a:solidFill>
                  <a:srgbClr val="000000"/>
                </a:solidFill>
                <a:latin typeface="黑体" panose="02010609060101010101" pitchFamily="49" charset="-122"/>
                <a:ea typeface="黑体" panose="02010609060101010101" pitchFamily="49" charset="-122"/>
              </a:rPr>
              <a:t>，于是</a:t>
            </a:r>
            <a:r>
              <a:rPr lang="en-US" altLang="zh-CN" sz="2800" b="1" dirty="0">
                <a:solidFill>
                  <a:srgbClr val="FF0000"/>
                </a:solidFill>
                <a:latin typeface="黑体" panose="02010609060101010101" pitchFamily="49" charset="-122"/>
                <a:ea typeface="黑体" panose="02010609060101010101" pitchFamily="49" charset="-122"/>
              </a:rPr>
              <a:t>Fisher</a:t>
            </a:r>
            <a:r>
              <a:rPr lang="zh-CN" altLang="en-US" sz="2800" b="1" dirty="0">
                <a:solidFill>
                  <a:srgbClr val="FF0000"/>
                </a:solidFill>
                <a:latin typeface="黑体" panose="02010609060101010101" pitchFamily="49" charset="-122"/>
                <a:ea typeface="黑体" panose="02010609060101010101" pitchFamily="49" charset="-122"/>
              </a:rPr>
              <a:t>判别规则</a:t>
            </a:r>
            <a:r>
              <a:rPr lang="zh-CN" altLang="en-US" sz="2800" b="1" dirty="0">
                <a:solidFill>
                  <a:srgbClr val="000000"/>
                </a:solidFill>
                <a:latin typeface="黑体" panose="02010609060101010101" pitchFamily="49" charset="-122"/>
                <a:ea typeface="黑体" panose="02010609060101010101" pitchFamily="49" charset="-122"/>
              </a:rPr>
              <a:t>为</a:t>
            </a:r>
            <a:r>
              <a:rPr lang="en-US" altLang="zh-CN" sz="2800" b="1">
                <a:solidFill>
                  <a:srgbClr val="000000"/>
                </a:solidFill>
                <a:latin typeface="黑体" panose="02010609060101010101" pitchFamily="49" charset="-122"/>
                <a:ea typeface="黑体" panose="02010609060101010101" pitchFamily="49" charset="-122"/>
              </a:rPr>
              <a:t>: </a:t>
            </a:r>
            <a:endParaRPr lang="en-US" altLang="zh-CN" sz="2800" b="1" dirty="0">
              <a:solidFill>
                <a:srgbClr val="000000"/>
              </a:solidFill>
              <a:latin typeface="黑体" panose="02010609060101010101" pitchFamily="49" charset="-122"/>
              <a:ea typeface="黑体" panose="02010609060101010101" pitchFamily="49" charset="-122"/>
            </a:endParaRPr>
          </a:p>
        </p:txBody>
      </p:sp>
      <p:pic>
        <p:nvPicPr>
          <p:cNvPr id="8028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4075" y="2420938"/>
            <a:ext cx="4535488" cy="132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28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9113" y="5013325"/>
            <a:ext cx="2519362"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2821" name="Text Box 5"/>
          <p:cNvSpPr txBox="1">
            <a:spLocks noChangeArrowheads="1"/>
          </p:cNvSpPr>
          <p:nvPr/>
        </p:nvSpPr>
        <p:spPr bwMode="auto">
          <a:xfrm>
            <a:off x="468313" y="404813"/>
            <a:ext cx="63357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b="1" dirty="0">
                <a:solidFill>
                  <a:srgbClr val="FF0000"/>
                </a:solidFill>
                <a:latin typeface="黑体" panose="02010609060101010101" pitchFamily="49" charset="-122"/>
                <a:ea typeface="黑体" panose="02010609060101010101" pitchFamily="49" charset="-122"/>
              </a:rPr>
              <a:t>（</a:t>
            </a:r>
            <a:r>
              <a:rPr kumimoji="1" lang="en-US" altLang="zh-CN" sz="3200" b="1" dirty="0">
                <a:solidFill>
                  <a:srgbClr val="FF0000"/>
                </a:solidFill>
                <a:latin typeface="黑体" panose="02010609060101010101" pitchFamily="49" charset="-122"/>
                <a:ea typeface="黑体" panose="02010609060101010101" pitchFamily="49" charset="-122"/>
              </a:rPr>
              <a:t>3) </a:t>
            </a:r>
            <a:r>
              <a:rPr kumimoji="1" lang="zh-CN" altLang="en-US" sz="3200" b="1" dirty="0">
                <a:solidFill>
                  <a:srgbClr val="FF0000"/>
                </a:solidFill>
                <a:latin typeface="黑体" panose="02010609060101010101" pitchFamily="49" charset="-122"/>
                <a:ea typeface="黑体" panose="02010609060101010101" pitchFamily="49" charset="-122"/>
              </a:rPr>
              <a:t>求解</a:t>
            </a:r>
            <a:r>
              <a:rPr kumimoji="1" lang="en-US" altLang="zh-CN" sz="3200" b="1" dirty="0">
                <a:solidFill>
                  <a:srgbClr val="FF0000"/>
                </a:solidFill>
                <a:latin typeface="黑体" panose="02010609060101010101" pitchFamily="49" charset="-122"/>
                <a:ea typeface="黑体" panose="02010609060101010101" pitchFamily="49" charset="-122"/>
              </a:rPr>
              <a:t>Fisher</a:t>
            </a:r>
            <a:r>
              <a:rPr kumimoji="1" lang="zh-CN" altLang="en-US" sz="3200" b="1" dirty="0">
                <a:solidFill>
                  <a:srgbClr val="FF0000"/>
                </a:solidFill>
                <a:latin typeface="黑体" panose="02010609060101010101" pitchFamily="49" charset="-122"/>
                <a:ea typeface="黑体" panose="02010609060101010101" pitchFamily="49" charset="-122"/>
              </a:rPr>
              <a:t>判别函数</a:t>
            </a:r>
          </a:p>
        </p:txBody>
      </p:sp>
      <p:sp>
        <p:nvSpPr>
          <p:cNvPr id="802822" name="Text Box 6"/>
          <p:cNvSpPr txBox="1">
            <a:spLocks noChangeArrowheads="1"/>
          </p:cNvSpPr>
          <p:nvPr/>
        </p:nvSpPr>
        <p:spPr bwMode="auto">
          <a:xfrm>
            <a:off x="360363" y="3995738"/>
            <a:ext cx="867568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711200" algn="l">
              <a:defRPr>
                <a:solidFill>
                  <a:schemeClr val="tx1"/>
                </a:solidFill>
                <a:latin typeface="Arial" panose="020B0604020202020204" pitchFamily="34" charset="0"/>
                <a:ea typeface="宋体" panose="02010600030101010101" pitchFamily="2" charset="-122"/>
              </a:defRPr>
            </a:lvl1pPr>
            <a:lvl2pPr marL="1233488" indent="-342900" algn="l">
              <a:defRPr>
                <a:solidFill>
                  <a:schemeClr val="tx1"/>
                </a:solidFill>
                <a:latin typeface="Arial" panose="020B0604020202020204" pitchFamily="34" charset="0"/>
                <a:ea typeface="宋体" panose="02010600030101010101" pitchFamily="2" charset="-122"/>
              </a:defRPr>
            </a:lvl2pPr>
            <a:lvl3pPr marL="1755775" indent="-342900" algn="l">
              <a:defRPr>
                <a:solidFill>
                  <a:schemeClr val="tx1"/>
                </a:solidFill>
                <a:latin typeface="Arial" panose="020B0604020202020204" pitchFamily="34" charset="0"/>
                <a:ea typeface="宋体" panose="02010600030101010101" pitchFamily="2" charset="-122"/>
              </a:defRPr>
            </a:lvl3pPr>
            <a:lvl4pPr marL="2278063" indent="-342900" algn="l">
              <a:defRPr>
                <a:solidFill>
                  <a:schemeClr val="tx1"/>
                </a:solidFill>
                <a:latin typeface="Arial" panose="020B0604020202020204" pitchFamily="34" charset="0"/>
                <a:ea typeface="宋体" panose="02010600030101010101" pitchFamily="2" charset="-122"/>
              </a:defRPr>
            </a:lvl4pPr>
            <a:lvl5pPr marL="2800350" indent="-342900" algn="l">
              <a:defRPr>
                <a:solidFill>
                  <a:schemeClr val="tx1"/>
                </a:solidFill>
                <a:latin typeface="Arial" panose="020B0604020202020204" pitchFamily="34" charset="0"/>
                <a:ea typeface="宋体" panose="02010600030101010101" pitchFamily="2" charset="-122"/>
              </a:defRPr>
            </a:lvl5pPr>
            <a:lvl6pPr marL="325755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71475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417195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62915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dirty="0">
                <a:solidFill>
                  <a:srgbClr val="000000"/>
                </a:solidFill>
                <a:latin typeface="黑体" panose="02010609060101010101" pitchFamily="49" charset="-122"/>
                <a:ea typeface="黑体" panose="02010609060101010101" pitchFamily="49" charset="-122"/>
              </a:rPr>
              <a:t>判别阈值可取两个类心在</a:t>
            </a:r>
            <a:r>
              <a:rPr lang="en-US" altLang="zh-CN" sz="2800" b="1" i="1" dirty="0">
                <a:solidFill>
                  <a:srgbClr val="000000"/>
                </a:solidFill>
                <a:latin typeface="黑体" panose="02010609060101010101" pitchFamily="49" charset="-122"/>
                <a:ea typeface="黑体" panose="02010609060101010101" pitchFamily="49" charset="-122"/>
              </a:rPr>
              <a:t>u</a:t>
            </a:r>
            <a:r>
              <a:rPr lang="zh-CN" altLang="en-US" sz="2800" b="1" dirty="0">
                <a:solidFill>
                  <a:srgbClr val="000000"/>
                </a:solidFill>
                <a:latin typeface="黑体" panose="02010609060101010101" pitchFamily="49" charset="-122"/>
                <a:ea typeface="黑体" panose="02010609060101010101" pitchFamily="49" charset="-122"/>
              </a:rPr>
              <a:t>方向上轴的投影连线的中点作为阈值，即</a:t>
            </a:r>
            <a:r>
              <a:rPr lang="en-US" altLang="zh-CN" sz="2800" b="1" dirty="0">
                <a:solidFill>
                  <a:srgbClr val="0000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7903672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028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282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02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282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4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25" y="549275"/>
            <a:ext cx="8856663" cy="617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43096"/>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endParaRPr lang="zh-CN" altLang="en-US" sz="2400">
              <a:solidFill>
                <a:srgbClr val="000000"/>
              </a:solidFill>
              <a:latin typeface="Times New Roman" panose="02020603050405020304" pitchFamily="18" charset="0"/>
            </a:endParaRPr>
          </a:p>
        </p:txBody>
      </p:sp>
      <p:pic>
        <p:nvPicPr>
          <p:cNvPr id="80691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5150" y="908050"/>
            <a:ext cx="4895850"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6916" name="Text Box 4"/>
          <p:cNvSpPr txBox="1">
            <a:spLocks noChangeArrowheads="1"/>
          </p:cNvSpPr>
          <p:nvPr/>
        </p:nvSpPr>
        <p:spPr bwMode="auto">
          <a:xfrm>
            <a:off x="682625" y="404813"/>
            <a:ext cx="7921625"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074738" indent="-1074738" algn="l">
              <a:defRPr>
                <a:solidFill>
                  <a:schemeClr val="tx1"/>
                </a:solidFill>
                <a:latin typeface="Arial" panose="020B0604020202020204" pitchFamily="34" charset="0"/>
                <a:ea typeface="宋体" panose="02010600030101010101" pitchFamily="2" charset="-122"/>
              </a:defRPr>
            </a:lvl1pPr>
            <a:lvl2pPr marL="1254125" algn="l">
              <a:defRPr>
                <a:solidFill>
                  <a:schemeClr val="tx1"/>
                </a:solidFill>
                <a:latin typeface="Arial" panose="020B0604020202020204" pitchFamily="34" charset="0"/>
                <a:ea typeface="宋体" panose="02010600030101010101" pitchFamily="2" charset="-122"/>
              </a:defRPr>
            </a:lvl2pPr>
            <a:lvl3pPr marL="1433513" algn="l">
              <a:defRPr>
                <a:solidFill>
                  <a:schemeClr val="tx1"/>
                </a:solidFill>
                <a:latin typeface="Arial" panose="020B0604020202020204" pitchFamily="34" charset="0"/>
                <a:ea typeface="宋体" panose="02010600030101010101" pitchFamily="2" charset="-122"/>
              </a:defRPr>
            </a:lvl3pPr>
            <a:lvl4pPr marL="1612900"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Bef>
                <a:spcPct val="50000"/>
              </a:spcBef>
            </a:pPr>
            <a:r>
              <a:rPr kumimoji="1" lang="zh-CN" altLang="en-US" sz="2800" b="1">
                <a:solidFill>
                  <a:srgbClr val="000000"/>
                </a:solidFill>
                <a:latin typeface="黑体" panose="02010609060101010101" pitchFamily="49" charset="-122"/>
                <a:ea typeface="黑体" panose="02010609060101010101" pitchFamily="49" charset="-122"/>
              </a:rPr>
              <a:t>（</a:t>
            </a:r>
            <a:r>
              <a:rPr kumimoji="1" lang="en-US" altLang="zh-CN" sz="2800" b="1">
                <a:solidFill>
                  <a:srgbClr val="000000"/>
                </a:solidFill>
                <a:latin typeface="黑体" panose="02010609060101010101" pitchFamily="49" charset="-122"/>
                <a:ea typeface="黑体" panose="02010609060101010101" pitchFamily="49" charset="-122"/>
              </a:rPr>
              <a:t>7</a:t>
            </a:r>
            <a:r>
              <a:rPr kumimoji="1" lang="zh-CN" altLang="en-US" sz="2800" b="1">
                <a:solidFill>
                  <a:srgbClr val="000000"/>
                </a:solidFill>
                <a:latin typeface="黑体" panose="02010609060101010101" pitchFamily="49" charset="-122"/>
                <a:ea typeface="黑体" panose="02010609060101010101" pitchFamily="49" charset="-122"/>
              </a:rPr>
              <a:t>） 计算  。</a:t>
            </a:r>
          </a:p>
        </p:txBody>
      </p:sp>
      <p:graphicFrame>
        <p:nvGraphicFramePr>
          <p:cNvPr id="806917" name="Object 5"/>
          <p:cNvGraphicFramePr>
            <a:graphicFrameLocks noChangeAspect="1"/>
          </p:cNvGraphicFramePr>
          <p:nvPr/>
        </p:nvGraphicFramePr>
        <p:xfrm>
          <a:off x="2482850" y="404813"/>
          <a:ext cx="515938" cy="619125"/>
        </p:xfrm>
        <a:graphic>
          <a:graphicData uri="http://schemas.openxmlformats.org/presentationml/2006/ole">
            <mc:AlternateContent xmlns:mc="http://schemas.openxmlformats.org/markup-compatibility/2006">
              <mc:Choice xmlns:v="urn:schemas-microsoft-com:vml" Requires="v">
                <p:oleObj spid="_x0000_s194593" name="公式" r:id="rId5" imgW="190500" imgH="228600" progId="Equation.3">
                  <p:embed/>
                </p:oleObj>
              </mc:Choice>
              <mc:Fallback>
                <p:oleObj name="公式" r:id="rId5" imgW="1905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2850" y="404813"/>
                        <a:ext cx="515938"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06918" name="Group 6"/>
          <p:cNvGrpSpPr>
            <a:grpSpLocks/>
          </p:cNvGrpSpPr>
          <p:nvPr/>
        </p:nvGrpSpPr>
        <p:grpSpPr bwMode="auto">
          <a:xfrm>
            <a:off x="755650" y="2060575"/>
            <a:ext cx="5040313" cy="1219200"/>
            <a:chOff x="476" y="1298"/>
            <a:chExt cx="3175" cy="768"/>
          </a:xfrm>
        </p:grpSpPr>
        <p:pic>
          <p:nvPicPr>
            <p:cNvPr id="806919"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64" y="1298"/>
              <a:ext cx="1587"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6920" name="Text Box 8"/>
            <p:cNvSpPr txBox="1">
              <a:spLocks noChangeArrowheads="1"/>
            </p:cNvSpPr>
            <p:nvPr/>
          </p:nvSpPr>
          <p:spPr bwMode="auto">
            <a:xfrm>
              <a:off x="476" y="1462"/>
              <a:ext cx="1769" cy="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074738" indent="-1074738" algn="l">
                <a:defRPr>
                  <a:solidFill>
                    <a:schemeClr val="tx1"/>
                  </a:solidFill>
                  <a:latin typeface="Arial" panose="020B0604020202020204" pitchFamily="34" charset="0"/>
                  <a:ea typeface="宋体" panose="02010600030101010101" pitchFamily="2" charset="-122"/>
                </a:defRPr>
              </a:lvl1pPr>
              <a:lvl2pPr marL="1254125" algn="l">
                <a:defRPr>
                  <a:solidFill>
                    <a:schemeClr val="tx1"/>
                  </a:solidFill>
                  <a:latin typeface="Arial" panose="020B0604020202020204" pitchFamily="34" charset="0"/>
                  <a:ea typeface="宋体" panose="02010600030101010101" pitchFamily="2" charset="-122"/>
                </a:defRPr>
              </a:lvl2pPr>
              <a:lvl3pPr marL="1433513" algn="l">
                <a:defRPr>
                  <a:solidFill>
                    <a:schemeClr val="tx1"/>
                  </a:solidFill>
                  <a:latin typeface="Arial" panose="020B0604020202020204" pitchFamily="34" charset="0"/>
                  <a:ea typeface="宋体" panose="02010600030101010101" pitchFamily="2" charset="-122"/>
                </a:defRPr>
              </a:lvl3pPr>
              <a:lvl4pPr marL="1612900"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Bef>
                  <a:spcPct val="50000"/>
                </a:spcBef>
              </a:pPr>
              <a:r>
                <a:rPr kumimoji="1" lang="zh-CN" altLang="en-US" sz="2800" b="1">
                  <a:solidFill>
                    <a:srgbClr val="000000"/>
                  </a:solidFill>
                  <a:latin typeface="黑体" panose="02010609060101010101" pitchFamily="49" charset="-122"/>
                  <a:ea typeface="黑体" panose="02010609060101010101" pitchFamily="49" charset="-122"/>
                </a:rPr>
                <a:t>（</a:t>
              </a:r>
              <a:r>
                <a:rPr kumimoji="1" lang="en-US" altLang="zh-CN" sz="2800" b="1">
                  <a:solidFill>
                    <a:srgbClr val="000000"/>
                  </a:solidFill>
                  <a:latin typeface="黑体" panose="02010609060101010101" pitchFamily="49" charset="-122"/>
                  <a:ea typeface="黑体" panose="02010609060101010101" pitchFamily="49" charset="-122"/>
                </a:rPr>
                <a:t>8</a:t>
              </a:r>
              <a:r>
                <a:rPr kumimoji="1" lang="zh-CN" altLang="en-US" sz="2800" b="1">
                  <a:solidFill>
                    <a:srgbClr val="000000"/>
                  </a:solidFill>
                  <a:latin typeface="黑体" panose="02010609060101010101" pitchFamily="49" charset="-122"/>
                  <a:ea typeface="黑体" panose="02010609060101010101" pitchFamily="49" charset="-122"/>
                </a:rPr>
                <a:t>） 计算</a:t>
              </a:r>
              <a:r>
                <a:rPr kumimoji="1" lang="en-US" altLang="zh-CN" sz="3200" b="1" i="1">
                  <a:solidFill>
                    <a:srgbClr val="000000"/>
                  </a:solidFill>
                  <a:latin typeface="Times New Roman" panose="02020603050405020304" pitchFamily="18" charset="0"/>
                  <a:ea typeface="黑体" panose="02010609060101010101" pitchFamily="49" charset="-122"/>
                </a:rPr>
                <a:t>y</a:t>
              </a:r>
              <a:r>
                <a:rPr kumimoji="1" lang="en-US" altLang="zh-CN" sz="3200" b="1" i="1" baseline="-25000">
                  <a:solidFill>
                    <a:srgbClr val="000000"/>
                  </a:solidFill>
                  <a:latin typeface="Times New Roman" panose="02020603050405020304" pitchFamily="18" charset="0"/>
                  <a:ea typeface="黑体" panose="02010609060101010101" pitchFamily="49" charset="-122"/>
                </a:rPr>
                <a:t>t </a:t>
              </a:r>
              <a:r>
                <a:rPr kumimoji="1" lang="zh-CN" altLang="en-US" sz="2800" b="1">
                  <a:solidFill>
                    <a:srgbClr val="000000"/>
                  </a:solidFill>
                  <a:latin typeface="黑体" panose="02010609060101010101" pitchFamily="49" charset="-122"/>
                  <a:ea typeface="黑体" panose="02010609060101010101" pitchFamily="49" charset="-122"/>
                </a:rPr>
                <a:t>。</a:t>
              </a:r>
            </a:p>
          </p:txBody>
        </p:sp>
      </p:grpSp>
      <p:grpSp>
        <p:nvGrpSpPr>
          <p:cNvPr id="806921" name="Group 9"/>
          <p:cNvGrpSpPr>
            <a:grpSpLocks/>
          </p:cNvGrpSpPr>
          <p:nvPr/>
        </p:nvGrpSpPr>
        <p:grpSpPr bwMode="auto">
          <a:xfrm>
            <a:off x="755650" y="3541713"/>
            <a:ext cx="6121400" cy="2073275"/>
            <a:chOff x="476" y="2231"/>
            <a:chExt cx="3856" cy="1306"/>
          </a:xfrm>
        </p:grpSpPr>
        <p:pic>
          <p:nvPicPr>
            <p:cNvPr id="806922"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02" y="2704"/>
              <a:ext cx="2857" cy="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6923" name="Text Box 11"/>
            <p:cNvSpPr txBox="1">
              <a:spLocks noChangeArrowheads="1"/>
            </p:cNvSpPr>
            <p:nvPr/>
          </p:nvSpPr>
          <p:spPr bwMode="auto">
            <a:xfrm>
              <a:off x="476" y="2231"/>
              <a:ext cx="3856" cy="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074738" indent="-1074738" algn="l">
                <a:defRPr>
                  <a:solidFill>
                    <a:schemeClr val="tx1"/>
                  </a:solidFill>
                  <a:latin typeface="Arial" panose="020B0604020202020204" pitchFamily="34" charset="0"/>
                  <a:ea typeface="宋体" panose="02010600030101010101" pitchFamily="2" charset="-122"/>
                </a:defRPr>
              </a:lvl1pPr>
              <a:lvl2pPr marL="1254125" algn="l">
                <a:defRPr>
                  <a:solidFill>
                    <a:schemeClr val="tx1"/>
                  </a:solidFill>
                  <a:latin typeface="Arial" panose="020B0604020202020204" pitchFamily="34" charset="0"/>
                  <a:ea typeface="宋体" panose="02010600030101010101" pitchFamily="2" charset="-122"/>
                </a:defRPr>
              </a:lvl2pPr>
              <a:lvl3pPr marL="1433513" algn="l">
                <a:defRPr>
                  <a:solidFill>
                    <a:schemeClr val="tx1"/>
                  </a:solidFill>
                  <a:latin typeface="Arial" panose="020B0604020202020204" pitchFamily="34" charset="0"/>
                  <a:ea typeface="宋体" panose="02010600030101010101" pitchFamily="2" charset="-122"/>
                </a:defRPr>
              </a:lvl3pPr>
              <a:lvl4pPr marL="1612900"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Bef>
                  <a:spcPct val="50000"/>
                </a:spcBef>
              </a:pPr>
              <a:r>
                <a:rPr kumimoji="1" lang="zh-CN" altLang="en-US" sz="2800" b="1">
                  <a:solidFill>
                    <a:srgbClr val="000000"/>
                  </a:solidFill>
                  <a:latin typeface="黑体" panose="02010609060101010101" pitchFamily="49" charset="-122"/>
                  <a:ea typeface="黑体" panose="02010609060101010101" pitchFamily="49" charset="-122"/>
                </a:rPr>
                <a:t>（</a:t>
              </a:r>
              <a:r>
                <a:rPr kumimoji="1" lang="en-US" altLang="zh-CN" sz="2800" b="1">
                  <a:solidFill>
                    <a:srgbClr val="000000"/>
                  </a:solidFill>
                  <a:latin typeface="黑体" panose="02010609060101010101" pitchFamily="49" charset="-122"/>
                  <a:ea typeface="黑体" panose="02010609060101010101" pitchFamily="49" charset="-122"/>
                </a:rPr>
                <a:t>9</a:t>
              </a:r>
              <a:r>
                <a:rPr kumimoji="1" lang="zh-CN" altLang="en-US" sz="2800" b="1">
                  <a:solidFill>
                    <a:srgbClr val="000000"/>
                  </a:solidFill>
                  <a:latin typeface="黑体" panose="02010609060101010101" pitchFamily="49" charset="-122"/>
                  <a:ea typeface="黑体" panose="02010609060101010101" pitchFamily="49" charset="-122"/>
                </a:rPr>
                <a:t>） 对未知模式</a:t>
              </a:r>
              <a:r>
                <a:rPr kumimoji="1" lang="en-US" altLang="zh-CN" sz="3600" b="1" i="1">
                  <a:solidFill>
                    <a:srgbClr val="000000"/>
                  </a:solidFill>
                  <a:latin typeface="Times New Roman" panose="02020603050405020304" pitchFamily="18" charset="0"/>
                  <a:ea typeface="黑体" panose="02010609060101010101" pitchFamily="49" charset="-122"/>
                </a:rPr>
                <a:t>x</a:t>
              </a:r>
              <a:r>
                <a:rPr kumimoji="1" lang="zh-CN" altLang="en-US" sz="2800" b="1">
                  <a:solidFill>
                    <a:srgbClr val="000000"/>
                  </a:solidFill>
                  <a:latin typeface="黑体" panose="02010609060101010101" pitchFamily="49" charset="-122"/>
                  <a:ea typeface="黑体" panose="02010609060101010101" pitchFamily="49" charset="-122"/>
                </a:rPr>
                <a:t>判定模式类。</a:t>
              </a:r>
            </a:p>
          </p:txBody>
        </p:sp>
      </p:grpSp>
      <p:pic>
        <p:nvPicPr>
          <p:cNvPr id="806924"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4213" y="260350"/>
            <a:ext cx="3076575"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05711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806918"/>
                                        </p:tgtEl>
                                        <p:attrNameLst>
                                          <p:attrName>style.visibility</p:attrName>
                                        </p:attrNameLst>
                                      </p:cBhvr>
                                      <p:to>
                                        <p:strVal val="visible"/>
                                      </p:to>
                                    </p:set>
                                    <p:animEffect transition="in" filter="box(in)">
                                      <p:cBhvr>
                                        <p:cTn id="7" dur="500"/>
                                        <p:tgtEl>
                                          <p:spTgt spid="8069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806921"/>
                                        </p:tgtEl>
                                        <p:attrNameLst>
                                          <p:attrName>style.visibility</p:attrName>
                                        </p:attrNameLst>
                                      </p:cBhvr>
                                      <p:to>
                                        <p:strVal val="visible"/>
                                      </p:to>
                                    </p:set>
                                    <p:animEffect transition="in" filter="box(in)">
                                      <p:cBhvr>
                                        <p:cTn id="12" dur="500"/>
                                        <p:tgtEl>
                                          <p:spTgt spid="806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115" descr="lda"/>
          <p:cNvPicPr>
            <a:picLocks noChangeAspect="1"/>
          </p:cNvPicPr>
          <p:nvPr/>
        </p:nvPicPr>
        <p:blipFill>
          <a:blip r:embed="rId2"/>
          <a:stretch>
            <a:fillRect/>
          </a:stretch>
        </p:blipFill>
        <p:spPr>
          <a:xfrm>
            <a:off x="1646200" y="1445493"/>
            <a:ext cx="5851600" cy="4287763"/>
          </a:xfrm>
          <a:prstGeom prst="rect">
            <a:avLst/>
          </a:prstGeom>
          <a:noFill/>
          <a:ln w="9525">
            <a:noFill/>
          </a:ln>
        </p:spPr>
      </p:pic>
      <p:sp>
        <p:nvSpPr>
          <p:cNvPr id="28" name="Text Box 2"/>
          <p:cNvSpPr txBox="1">
            <a:spLocks noChangeArrowheads="1"/>
          </p:cNvSpPr>
          <p:nvPr/>
        </p:nvSpPr>
        <p:spPr bwMode="auto">
          <a:xfrm>
            <a:off x="2899198" y="764704"/>
            <a:ext cx="33289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zh-CN" sz="2400" b="1" dirty="0" smtClean="0">
                <a:solidFill>
                  <a:srgbClr val="0000FF"/>
                </a:solidFill>
                <a:latin typeface="宋体" panose="02010600030101010101" pitchFamily="2" charset="-122"/>
              </a:rPr>
              <a:t>Fisher LDA </a:t>
            </a:r>
            <a:r>
              <a:rPr lang="zh-CN" altLang="en-US" sz="2400" b="1" dirty="0" smtClean="0">
                <a:solidFill>
                  <a:srgbClr val="0000FF"/>
                </a:solidFill>
                <a:latin typeface="宋体" panose="02010600030101010101" pitchFamily="2" charset="-122"/>
              </a:rPr>
              <a:t>示例</a:t>
            </a:r>
            <a:endParaRPr lang="zh-CN" altLang="en-US" sz="2400" b="1" dirty="0">
              <a:solidFill>
                <a:srgbClr val="0000FF"/>
              </a:solidFill>
              <a:latin typeface="宋体" panose="02010600030101010101" pitchFamily="2" charset="-122"/>
            </a:endParaRPr>
          </a:p>
        </p:txBody>
      </p:sp>
    </p:spTree>
    <p:extLst>
      <p:ext uri="{BB962C8B-B14F-4D97-AF65-F5344CB8AC3E}">
        <p14:creationId xmlns:p14="http://schemas.microsoft.com/office/powerpoint/2010/main" val="149779772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251172" y="908720"/>
            <a:ext cx="8641655" cy="575791"/>
          </a:xfrm>
        </p:spPr>
        <p:txBody>
          <a:bodyPr/>
          <a:lstStyle/>
          <a:p>
            <a:pPr algn="ctr"/>
            <a:r>
              <a:rPr lang="zh-CN" altLang="en-US" dirty="0" smtClean="0">
                <a:solidFill>
                  <a:srgbClr val="FF0000"/>
                </a:solidFill>
              </a:rPr>
              <a:t>回归就是“向平庸回归”</a:t>
            </a:r>
            <a:endParaRPr lang="zh-CN" altLang="en-US" dirty="0">
              <a:solidFill>
                <a:srgbClr val="FF0000"/>
              </a:solidFill>
            </a:endParaRPr>
          </a:p>
        </p:txBody>
      </p:sp>
      <p:sp>
        <p:nvSpPr>
          <p:cNvPr id="5" name="文本框 4">
            <a:extLst>
              <a:ext uri="{FF2B5EF4-FFF2-40B4-BE49-F238E27FC236}">
                <a16:creationId xmlns:mc="http://schemas.openxmlformats.org/markup-compatibility/2006" xmlns:a14="http://schemas.microsoft.com/office/drawing/2010/main" xmlns:a16="http://schemas.microsoft.com/office/drawing/2014/main" xmlns="" id="{8E64261B-1F69-4C05-BF6F-F03267AC2AD2}"/>
              </a:ext>
            </a:extLst>
          </p:cNvPr>
          <p:cNvSpPr txBox="1"/>
          <p:nvPr/>
        </p:nvSpPr>
        <p:spPr>
          <a:xfrm>
            <a:off x="251520" y="1529491"/>
            <a:ext cx="8533643" cy="5139869"/>
          </a:xfrm>
          <a:prstGeom prst="rect">
            <a:avLst/>
          </a:prstGeom>
          <a:noFill/>
        </p:spPr>
        <p:txBody>
          <a:bodyPr wrap="square" rtlCol="0">
            <a:spAutoFit/>
          </a:bodyPr>
          <a:lstStyle/>
          <a:p>
            <a:pPr eaLnBrk="0" hangingPunct="0">
              <a:spcAft>
                <a:spcPts val="1200"/>
              </a:spcAft>
            </a:pPr>
            <a:r>
              <a:rPr kumimoji="1" lang="en-US" altLang="zh-CN" sz="2400" dirty="0" smtClean="0">
                <a:latin typeface="宋体" panose="02010600030101010101" pitchFamily="2" charset="-122"/>
              </a:rPr>
              <a:t>  </a:t>
            </a:r>
            <a:r>
              <a:rPr kumimoji="1" lang="zh-CN" altLang="en-US" sz="2400" dirty="0" smtClean="0">
                <a:latin typeface="宋体" panose="02010600030101010101" pitchFamily="2" charset="-122"/>
              </a:rPr>
              <a:t>这一现象最早是达尔文的表弟</a:t>
            </a:r>
            <a:r>
              <a:rPr kumimoji="1" lang="zh-CN" altLang="en-US" sz="2400" dirty="0" smtClean="0">
                <a:solidFill>
                  <a:srgbClr val="0070C0"/>
                </a:solidFill>
                <a:latin typeface="宋体" panose="02010600030101010101" pitchFamily="2" charset="-122"/>
              </a:rPr>
              <a:t>高尔顿</a:t>
            </a:r>
            <a:r>
              <a:rPr kumimoji="1" lang="zh-CN" altLang="en-US" sz="2400" dirty="0" smtClean="0">
                <a:latin typeface="宋体" panose="02010600030101010101" pitchFamily="2" charset="-122"/>
              </a:rPr>
              <a:t>发现的。原始意义简单说就是：</a:t>
            </a:r>
            <a:endParaRPr kumimoji="1" lang="en-US" altLang="zh-CN" sz="2400" dirty="0" smtClean="0">
              <a:latin typeface="宋体" panose="02010600030101010101" pitchFamily="2" charset="-122"/>
            </a:endParaRPr>
          </a:p>
          <a:p>
            <a:pPr marL="342900" indent="-342900" eaLnBrk="0" hangingPunct="0">
              <a:spcAft>
                <a:spcPts val="1200"/>
              </a:spcAft>
              <a:buFont typeface="Arial" panose="020B0604020202020204" pitchFamily="34" charset="0"/>
              <a:buChar char="•"/>
            </a:pPr>
            <a:r>
              <a:rPr kumimoji="1" lang="zh-CN" altLang="en-US" sz="2400" b="1" dirty="0" smtClean="0">
                <a:solidFill>
                  <a:srgbClr val="FF0000"/>
                </a:solidFill>
                <a:latin typeface="宋体" panose="02010600030101010101" pitchFamily="2" charset="-122"/>
              </a:rPr>
              <a:t>高于</a:t>
            </a:r>
            <a:r>
              <a:rPr kumimoji="1" lang="zh-CN" altLang="en-US" sz="2400" dirty="0" smtClean="0">
                <a:latin typeface="宋体" panose="02010600030101010101" pitchFamily="2" charset="-122"/>
              </a:rPr>
              <a:t>同代人平均身高的</a:t>
            </a:r>
            <a:r>
              <a:rPr kumimoji="1" lang="zh-CN" altLang="en-US" sz="2400" b="1" dirty="0">
                <a:solidFill>
                  <a:srgbClr val="FF0000"/>
                </a:solidFill>
                <a:latin typeface="宋体" panose="02010600030101010101" pitchFamily="2" charset="-122"/>
              </a:rPr>
              <a:t>父母</a:t>
            </a:r>
            <a:r>
              <a:rPr kumimoji="1" lang="zh-CN" altLang="en-US" sz="2400" dirty="0" smtClean="0">
                <a:latin typeface="宋体" panose="02010600030101010101" pitchFamily="2" charset="-122"/>
              </a:rPr>
              <a:t>，其</a:t>
            </a:r>
            <a:r>
              <a:rPr kumimoji="1" lang="zh-CN" altLang="en-US" sz="2400" b="1" dirty="0" smtClean="0">
                <a:solidFill>
                  <a:srgbClr val="FF0000"/>
                </a:solidFill>
                <a:latin typeface="宋体" panose="02010600030101010101" pitchFamily="2" charset="-122"/>
              </a:rPr>
              <a:t>子女</a:t>
            </a:r>
            <a:r>
              <a:rPr kumimoji="1" lang="zh-CN" altLang="en-US" sz="2400" dirty="0">
                <a:latin typeface="宋体" panose="02010600030101010101" pitchFamily="2" charset="-122"/>
              </a:rPr>
              <a:t>的</a:t>
            </a:r>
            <a:r>
              <a:rPr kumimoji="1" lang="zh-CN" altLang="en-US" sz="2400" dirty="0" smtClean="0">
                <a:latin typeface="宋体" panose="02010600030101010101" pitchFamily="2" charset="-122"/>
              </a:rPr>
              <a:t>身材“</a:t>
            </a:r>
            <a:r>
              <a:rPr kumimoji="1" lang="zh-CN" altLang="en-US" sz="2400" b="1" dirty="0" smtClean="0">
                <a:solidFill>
                  <a:srgbClr val="FF0000"/>
                </a:solidFill>
                <a:latin typeface="宋体" panose="02010600030101010101" pitchFamily="2" charset="-122"/>
              </a:rPr>
              <a:t>低于父母</a:t>
            </a:r>
            <a:r>
              <a:rPr kumimoji="1" lang="zh-CN" altLang="en-US" sz="2400" dirty="0">
                <a:latin typeface="宋体" panose="02010600030101010101" pitchFamily="2" charset="-122"/>
              </a:rPr>
              <a:t>身材的</a:t>
            </a:r>
            <a:r>
              <a:rPr kumimoji="1" lang="zh-CN" altLang="en-US" sz="2400" b="1" dirty="0" smtClean="0">
                <a:solidFill>
                  <a:srgbClr val="FF0000"/>
                </a:solidFill>
                <a:latin typeface="宋体" panose="02010600030101010101" pitchFamily="2" charset="-122"/>
              </a:rPr>
              <a:t>可能性</a:t>
            </a:r>
            <a:r>
              <a:rPr kumimoji="1" lang="zh-CN" altLang="en-US" sz="2400" dirty="0">
                <a:latin typeface="宋体" panose="02010600030101010101" pitchFamily="2" charset="-122"/>
              </a:rPr>
              <a:t>”要</a:t>
            </a:r>
            <a:r>
              <a:rPr kumimoji="1" lang="zh-CN" altLang="en-US" sz="2400" b="1" dirty="0" smtClean="0">
                <a:solidFill>
                  <a:srgbClr val="FF0000"/>
                </a:solidFill>
                <a:latin typeface="宋体" panose="02010600030101010101" pitchFamily="2" charset="-122"/>
              </a:rPr>
              <a:t>大于</a:t>
            </a:r>
            <a:r>
              <a:rPr kumimoji="1" lang="zh-CN" altLang="en-US" sz="2400" dirty="0">
                <a:latin typeface="宋体" panose="02010600030101010101" pitchFamily="2" charset="-122"/>
              </a:rPr>
              <a:t>“高于</a:t>
            </a:r>
            <a:r>
              <a:rPr kumimoji="1" lang="zh-CN" altLang="en-US" sz="2400" dirty="0" smtClean="0">
                <a:latin typeface="宋体" panose="02010600030101010101" pitchFamily="2" charset="-122"/>
              </a:rPr>
              <a:t>父母身高的可能性”</a:t>
            </a:r>
            <a:endParaRPr kumimoji="1" lang="en-US" altLang="zh-CN" sz="2400" dirty="0" smtClean="0">
              <a:latin typeface="宋体" panose="02010600030101010101" pitchFamily="2" charset="-122"/>
            </a:endParaRPr>
          </a:p>
          <a:p>
            <a:pPr marL="342900" indent="-342900" eaLnBrk="0" hangingPunct="0">
              <a:spcAft>
                <a:spcPts val="1200"/>
              </a:spcAft>
              <a:buFont typeface="Arial" panose="020B0604020202020204" pitchFamily="34" charset="0"/>
              <a:buChar char="•"/>
            </a:pPr>
            <a:r>
              <a:rPr kumimoji="1" lang="zh-CN" altLang="en-US" sz="2400" b="1" dirty="0">
                <a:solidFill>
                  <a:srgbClr val="FF0000"/>
                </a:solidFill>
                <a:latin typeface="宋体" panose="02010600030101010101" pitchFamily="2" charset="-122"/>
              </a:rPr>
              <a:t>低于</a:t>
            </a:r>
            <a:r>
              <a:rPr kumimoji="1" lang="zh-CN" altLang="en-US" sz="2400" dirty="0" smtClean="0">
                <a:latin typeface="宋体" panose="02010600030101010101" pitchFamily="2" charset="-122"/>
              </a:rPr>
              <a:t>同</a:t>
            </a:r>
            <a:r>
              <a:rPr kumimoji="1" lang="zh-CN" altLang="en-US" sz="2400" dirty="0">
                <a:latin typeface="宋体" panose="02010600030101010101" pitchFamily="2" charset="-122"/>
              </a:rPr>
              <a:t>代人平均身高的</a:t>
            </a:r>
            <a:r>
              <a:rPr kumimoji="1" lang="zh-CN" altLang="en-US" sz="2400" b="1" dirty="0">
                <a:solidFill>
                  <a:srgbClr val="FF0000"/>
                </a:solidFill>
                <a:latin typeface="宋体" panose="02010600030101010101" pitchFamily="2" charset="-122"/>
              </a:rPr>
              <a:t>父母</a:t>
            </a:r>
            <a:r>
              <a:rPr kumimoji="1" lang="zh-CN" altLang="en-US" sz="2400" dirty="0">
                <a:latin typeface="宋体" panose="02010600030101010101" pitchFamily="2" charset="-122"/>
              </a:rPr>
              <a:t>，其</a:t>
            </a:r>
            <a:r>
              <a:rPr kumimoji="1" lang="zh-CN" altLang="en-US" sz="2400" b="1" dirty="0" smtClean="0">
                <a:solidFill>
                  <a:srgbClr val="FF0000"/>
                </a:solidFill>
                <a:latin typeface="宋体" panose="02010600030101010101" pitchFamily="2" charset="-122"/>
              </a:rPr>
              <a:t>子女</a:t>
            </a:r>
            <a:r>
              <a:rPr kumimoji="1" lang="zh-CN" altLang="en-US" sz="2400" dirty="0">
                <a:latin typeface="宋体" panose="02010600030101010101" pitchFamily="2" charset="-122"/>
              </a:rPr>
              <a:t>的</a:t>
            </a:r>
            <a:r>
              <a:rPr kumimoji="1" lang="zh-CN" altLang="en-US" sz="2400" dirty="0" smtClean="0">
                <a:latin typeface="宋体" panose="02010600030101010101" pitchFamily="2" charset="-122"/>
              </a:rPr>
              <a:t>身材“</a:t>
            </a:r>
            <a:r>
              <a:rPr kumimoji="1" lang="zh-CN" altLang="en-US" sz="2400" b="1" dirty="0" smtClean="0">
                <a:solidFill>
                  <a:srgbClr val="FF0000"/>
                </a:solidFill>
                <a:latin typeface="宋体" panose="02010600030101010101" pitchFamily="2" charset="-122"/>
              </a:rPr>
              <a:t>高于父母</a:t>
            </a:r>
            <a:r>
              <a:rPr kumimoji="1" lang="zh-CN" altLang="en-US" sz="2400" dirty="0">
                <a:latin typeface="宋体" panose="02010600030101010101" pitchFamily="2" charset="-122"/>
              </a:rPr>
              <a:t>身材的</a:t>
            </a:r>
            <a:r>
              <a:rPr kumimoji="1" lang="zh-CN" altLang="en-US" sz="2400" b="1" dirty="0" smtClean="0">
                <a:solidFill>
                  <a:srgbClr val="FF0000"/>
                </a:solidFill>
                <a:latin typeface="宋体" panose="02010600030101010101" pitchFamily="2" charset="-122"/>
              </a:rPr>
              <a:t>可能性</a:t>
            </a:r>
            <a:r>
              <a:rPr kumimoji="1" lang="zh-CN" altLang="en-US" sz="2400" dirty="0">
                <a:latin typeface="宋体" panose="02010600030101010101" pitchFamily="2" charset="-122"/>
              </a:rPr>
              <a:t>”要</a:t>
            </a:r>
            <a:r>
              <a:rPr kumimoji="1" lang="zh-CN" altLang="en-US" sz="2400" b="1" dirty="0" smtClean="0">
                <a:solidFill>
                  <a:srgbClr val="FF0000"/>
                </a:solidFill>
                <a:latin typeface="宋体" panose="02010600030101010101" pitchFamily="2" charset="-122"/>
              </a:rPr>
              <a:t>大于</a:t>
            </a:r>
            <a:r>
              <a:rPr kumimoji="1" lang="zh-CN" altLang="en-US" sz="2400" dirty="0">
                <a:latin typeface="宋体" panose="02010600030101010101" pitchFamily="2" charset="-122"/>
              </a:rPr>
              <a:t>“低于父母身高的</a:t>
            </a:r>
            <a:r>
              <a:rPr kumimoji="1" lang="zh-CN" altLang="en-US" sz="2400" dirty="0" smtClean="0">
                <a:latin typeface="宋体" panose="02010600030101010101" pitchFamily="2" charset="-122"/>
              </a:rPr>
              <a:t>可能性”</a:t>
            </a:r>
            <a:endParaRPr kumimoji="1" lang="en-US" altLang="zh-CN" sz="2400" dirty="0" smtClean="0">
              <a:latin typeface="宋体" panose="02010600030101010101" pitchFamily="2" charset="-122"/>
            </a:endParaRPr>
          </a:p>
          <a:p>
            <a:pPr eaLnBrk="0" hangingPunct="0">
              <a:spcAft>
                <a:spcPts val="1200"/>
              </a:spcAft>
            </a:pPr>
            <a:r>
              <a:rPr kumimoji="1" lang="zh-CN" altLang="zh-CN" sz="2400" dirty="0" smtClean="0">
                <a:solidFill>
                  <a:srgbClr val="2D2DB9"/>
                </a:solidFill>
                <a:latin typeface="宋体" panose="02010600030101010101" pitchFamily="2" charset="-122"/>
              </a:rPr>
              <a:t>回归</a:t>
            </a:r>
            <a:r>
              <a:rPr kumimoji="1" lang="zh-CN" altLang="en-US" sz="2400" dirty="0" smtClean="0">
                <a:solidFill>
                  <a:srgbClr val="2D2DB9"/>
                </a:solidFill>
                <a:latin typeface="宋体" panose="02010600030101010101" pitchFamily="2" charset="-122"/>
              </a:rPr>
              <a:t>分析</a:t>
            </a:r>
            <a:r>
              <a:rPr kumimoji="1" lang="zh-CN" altLang="en-US" sz="2400" dirty="0" smtClean="0">
                <a:latin typeface="宋体" panose="02010600030101010101" pitchFamily="2" charset="-122"/>
              </a:rPr>
              <a:t>：研究变量之间统计关系的一种成熟的统计学方法，拟合出的关系式称为</a:t>
            </a:r>
            <a:r>
              <a:rPr kumimoji="1" lang="zh-CN" altLang="en-US" sz="2400" dirty="0" smtClean="0">
                <a:solidFill>
                  <a:srgbClr val="0000FF"/>
                </a:solidFill>
                <a:latin typeface="宋体" panose="02010600030101010101" pitchFamily="2" charset="-122"/>
              </a:rPr>
              <a:t>回归方程</a:t>
            </a:r>
            <a:r>
              <a:rPr kumimoji="1" lang="zh-CN" altLang="en-US" sz="2400" dirty="0" smtClean="0">
                <a:latin typeface="宋体" panose="02010600030101010101" pitchFamily="2" charset="-122"/>
              </a:rPr>
              <a:t>。一般而言，回归方程就是作为</a:t>
            </a:r>
            <a:r>
              <a:rPr kumimoji="1" lang="zh-CN" altLang="en-US" sz="2400" dirty="0" smtClean="0">
                <a:solidFill>
                  <a:srgbClr val="0000FF"/>
                </a:solidFill>
                <a:latin typeface="宋体" panose="02010600030101010101" pitchFamily="2" charset="-122"/>
              </a:rPr>
              <a:t>响应变量的平均值</a:t>
            </a:r>
            <a:r>
              <a:rPr kumimoji="1" lang="zh-CN" altLang="en-US" sz="2400" dirty="0" smtClean="0">
                <a:latin typeface="宋体" panose="02010600030101010101" pitchFamily="2" charset="-122"/>
              </a:rPr>
              <a:t>进行设定的。因此：</a:t>
            </a:r>
            <a:endParaRPr kumimoji="1" lang="en-US" altLang="zh-CN" sz="2400" dirty="0" smtClean="0">
              <a:latin typeface="宋体" panose="02010600030101010101" pitchFamily="2" charset="-122"/>
            </a:endParaRPr>
          </a:p>
          <a:p>
            <a:pPr eaLnBrk="0" hangingPunct="0">
              <a:spcAft>
                <a:spcPts val="1200"/>
              </a:spcAft>
            </a:pPr>
            <a:r>
              <a:rPr kumimoji="1" lang="zh-CN" altLang="en-US" sz="2400" dirty="0" smtClean="0">
                <a:solidFill>
                  <a:srgbClr val="0000FF"/>
                </a:solidFill>
                <a:latin typeface="宋体" panose="02010600030101010101" pitchFamily="2" charset="-122"/>
              </a:rPr>
              <a:t>回归方程</a:t>
            </a:r>
            <a:r>
              <a:rPr kumimoji="1" lang="zh-CN" altLang="en-US" sz="2400" dirty="0">
                <a:solidFill>
                  <a:srgbClr val="000000"/>
                </a:solidFill>
                <a:latin typeface="宋体" panose="02010600030101010101" pitchFamily="2" charset="-122"/>
              </a:rPr>
              <a:t>，</a:t>
            </a:r>
            <a:r>
              <a:rPr kumimoji="1" lang="zh-CN" altLang="en-US" sz="2400" dirty="0" smtClean="0">
                <a:solidFill>
                  <a:srgbClr val="FF0000"/>
                </a:solidFill>
                <a:latin typeface="宋体" panose="02010600030101010101" pitchFamily="2" charset="-122"/>
              </a:rPr>
              <a:t>不仅仅是</a:t>
            </a:r>
            <a:r>
              <a:rPr kumimoji="1" lang="zh-CN" altLang="en-US" sz="2400" dirty="0" smtClean="0">
                <a:solidFill>
                  <a:srgbClr val="000000"/>
                </a:solidFill>
                <a:latin typeface="宋体" panose="02010600030101010101" pitchFamily="2" charset="-122"/>
              </a:rPr>
              <a:t>作为解释变量和响应变量之间的数量变化</a:t>
            </a:r>
            <a:r>
              <a:rPr kumimoji="1" lang="zh-CN" altLang="en-US" sz="2400" dirty="0" smtClean="0">
                <a:solidFill>
                  <a:srgbClr val="FF0000"/>
                </a:solidFill>
                <a:latin typeface="宋体" panose="02010600030101010101" pitchFamily="2" charset="-122"/>
              </a:rPr>
              <a:t>关系的拟合</a:t>
            </a:r>
            <a:r>
              <a:rPr kumimoji="1" lang="zh-CN" altLang="en-US" sz="2400" dirty="0" smtClean="0">
                <a:solidFill>
                  <a:srgbClr val="000000"/>
                </a:solidFill>
                <a:latin typeface="宋体" panose="02010600030101010101" pitchFamily="2" charset="-122"/>
              </a:rPr>
              <a:t>，</a:t>
            </a:r>
            <a:r>
              <a:rPr kumimoji="1" lang="zh-CN" altLang="en-US" sz="2400" dirty="0" smtClean="0">
                <a:solidFill>
                  <a:srgbClr val="FF0000"/>
                </a:solidFill>
                <a:latin typeface="宋体" panose="02010600030101010101" pitchFamily="2" charset="-122"/>
              </a:rPr>
              <a:t>更是</a:t>
            </a:r>
            <a:r>
              <a:rPr kumimoji="1" lang="zh-CN" altLang="en-US" sz="2400" dirty="0" smtClean="0">
                <a:solidFill>
                  <a:srgbClr val="000000"/>
                </a:solidFill>
                <a:latin typeface="宋体" panose="02010600030101010101" pitchFamily="2" charset="-122"/>
              </a:rPr>
              <a:t>作为</a:t>
            </a:r>
            <a:r>
              <a:rPr kumimoji="1" lang="zh-CN" altLang="en-US" sz="2400" dirty="0" smtClean="0">
                <a:solidFill>
                  <a:srgbClr val="FF0000"/>
                </a:solidFill>
                <a:latin typeface="宋体" panose="02010600030101010101" pitchFamily="2" charset="-122"/>
              </a:rPr>
              <a:t>对未来或未知数据的预测方程</a:t>
            </a:r>
            <a:r>
              <a:rPr kumimoji="1" lang="zh-CN" altLang="en-US" sz="2400" dirty="0" smtClean="0">
                <a:solidFill>
                  <a:srgbClr val="000000"/>
                </a:solidFill>
                <a:latin typeface="宋体" panose="02010600030101010101" pitchFamily="2" charset="-122"/>
              </a:rPr>
              <a:t>出现的！在没有其他信息的情况，</a:t>
            </a:r>
            <a:r>
              <a:rPr kumimoji="1" lang="zh-CN" altLang="en-US" sz="2400" b="1" dirty="0" smtClean="0">
                <a:solidFill>
                  <a:srgbClr val="000000"/>
                </a:solidFill>
                <a:latin typeface="宋体" panose="02010600030101010101" pitchFamily="2" charset="-122"/>
              </a:rPr>
              <a:t>回归方程就是最佳预测方程</a:t>
            </a:r>
            <a:r>
              <a:rPr kumimoji="1" lang="zh-CN" altLang="en-US" sz="2400" dirty="0" smtClean="0">
                <a:solidFill>
                  <a:srgbClr val="000000"/>
                </a:solidFill>
                <a:latin typeface="宋体" panose="02010600030101010101" pitchFamily="2" charset="-122"/>
              </a:rPr>
              <a:t>。</a:t>
            </a:r>
            <a:endParaRPr kumimoji="1" lang="en-US" altLang="zh-CN" sz="2400" dirty="0" smtClean="0">
              <a:latin typeface="宋体" panose="02010600030101010101" pitchFamily="2" charset="-122"/>
            </a:endParaRPr>
          </a:p>
        </p:txBody>
      </p:sp>
      <p:sp>
        <p:nvSpPr>
          <p:cNvPr id="6" name="文本占位符 2"/>
          <p:cNvSpPr>
            <a:spLocks noGrp="1"/>
          </p:cNvSpPr>
          <p:nvPr>
            <p:ph type="body" sz="quarter" idx="11"/>
          </p:nvPr>
        </p:nvSpPr>
        <p:spPr>
          <a:xfrm>
            <a:off x="251520" y="188913"/>
            <a:ext cx="8641655" cy="575791"/>
          </a:xfrm>
        </p:spPr>
        <p:txBody>
          <a:bodyPr/>
          <a:lstStyle/>
          <a:p>
            <a:r>
              <a:rPr lang="zh-CN" altLang="en-US" dirty="0" smtClean="0"/>
              <a:t>六、逻</a:t>
            </a:r>
            <a:r>
              <a:rPr lang="zh-CN" altLang="en-US" dirty="0" smtClean="0"/>
              <a:t>辑回归与</a:t>
            </a:r>
            <a:r>
              <a:rPr lang="en-US" altLang="zh-CN" dirty="0" err="1" smtClean="0">
                <a:latin typeface="Cambria" panose="02040503050406030204" pitchFamily="18" charset="0"/>
              </a:rPr>
              <a:t>Softmax</a:t>
            </a:r>
            <a:r>
              <a:rPr lang="zh-CN" altLang="en-US" dirty="0" smtClean="0"/>
              <a:t>回归</a:t>
            </a:r>
            <a:endParaRPr lang="zh-CN" altLang="en-US" dirty="0"/>
          </a:p>
        </p:txBody>
      </p:sp>
    </p:spTree>
    <p:extLst>
      <p:ext uri="{BB962C8B-B14F-4D97-AF65-F5344CB8AC3E}">
        <p14:creationId xmlns:p14="http://schemas.microsoft.com/office/powerpoint/2010/main" val="351110766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863" y="663029"/>
            <a:ext cx="8829675" cy="550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a:spLocks noChangeArrowheads="1"/>
          </p:cNvSpPr>
          <p:nvPr/>
        </p:nvSpPr>
        <p:spPr bwMode="auto">
          <a:xfrm>
            <a:off x="4572000" y="6211668"/>
            <a:ext cx="42484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nstantia" panose="02030602050306030303" pitchFamily="18" charset="0"/>
                <a:ea typeface="宋体" panose="02010600030101010101" pitchFamily="2" charset="-122"/>
              </a:defRPr>
            </a:lvl1pPr>
            <a:lvl2pPr marL="742950" indent="-285750">
              <a:defRPr>
                <a:solidFill>
                  <a:schemeClr val="tx1"/>
                </a:solidFill>
                <a:latin typeface="Constantia" panose="02030602050306030303" pitchFamily="18" charset="0"/>
                <a:ea typeface="宋体" panose="02010600030101010101" pitchFamily="2" charset="-122"/>
              </a:defRPr>
            </a:lvl2pPr>
            <a:lvl3pPr marL="1143000" indent="-228600">
              <a:defRPr>
                <a:solidFill>
                  <a:schemeClr val="tx1"/>
                </a:solidFill>
                <a:latin typeface="Constantia" panose="02030602050306030303" pitchFamily="18" charset="0"/>
                <a:ea typeface="宋体" panose="02010600030101010101" pitchFamily="2" charset="-122"/>
              </a:defRPr>
            </a:lvl3pPr>
            <a:lvl4pPr marL="1600200" indent="-228600">
              <a:defRPr>
                <a:solidFill>
                  <a:schemeClr val="tx1"/>
                </a:solidFill>
                <a:latin typeface="Constantia" panose="02030602050306030303" pitchFamily="18" charset="0"/>
                <a:ea typeface="宋体" panose="02010600030101010101" pitchFamily="2" charset="-122"/>
              </a:defRPr>
            </a:lvl4pPr>
            <a:lvl5pPr marL="2057400" indent="-228600">
              <a:defRPr>
                <a:solidFill>
                  <a:schemeClr val="tx1"/>
                </a:solidFill>
                <a:latin typeface="Constantia" panose="02030602050306030303" pitchFamily="18" charset="0"/>
                <a:ea typeface="宋体" panose="02010600030101010101" pitchFamily="2" charset="-122"/>
              </a:defRPr>
            </a:lvl5pPr>
            <a:lvl6pPr marL="2514600" indent="-228600" fontAlgn="base">
              <a:spcBef>
                <a:spcPct val="0"/>
              </a:spcBef>
              <a:spcAft>
                <a:spcPct val="0"/>
              </a:spcAft>
              <a:defRPr>
                <a:solidFill>
                  <a:schemeClr val="tx1"/>
                </a:solidFill>
                <a:latin typeface="Constantia" panose="02030602050306030303" pitchFamily="18" charset="0"/>
                <a:ea typeface="宋体" panose="02010600030101010101" pitchFamily="2" charset="-122"/>
              </a:defRPr>
            </a:lvl6pPr>
            <a:lvl7pPr marL="2971800" indent="-228600" fontAlgn="base">
              <a:spcBef>
                <a:spcPct val="0"/>
              </a:spcBef>
              <a:spcAft>
                <a:spcPct val="0"/>
              </a:spcAft>
              <a:defRPr>
                <a:solidFill>
                  <a:schemeClr val="tx1"/>
                </a:solidFill>
                <a:latin typeface="Constantia" panose="02030602050306030303" pitchFamily="18" charset="0"/>
                <a:ea typeface="宋体" panose="02010600030101010101" pitchFamily="2" charset="-122"/>
              </a:defRPr>
            </a:lvl7pPr>
            <a:lvl8pPr marL="3429000" indent="-228600" fontAlgn="base">
              <a:spcBef>
                <a:spcPct val="0"/>
              </a:spcBef>
              <a:spcAft>
                <a:spcPct val="0"/>
              </a:spcAft>
              <a:defRPr>
                <a:solidFill>
                  <a:schemeClr val="tx1"/>
                </a:solidFill>
                <a:latin typeface="Constantia" panose="02030602050306030303" pitchFamily="18" charset="0"/>
                <a:ea typeface="宋体" panose="02010600030101010101" pitchFamily="2" charset="-122"/>
              </a:defRPr>
            </a:lvl8pPr>
            <a:lvl9pPr marL="3886200" indent="-228600" fontAlgn="base">
              <a:spcBef>
                <a:spcPct val="0"/>
              </a:spcBef>
              <a:spcAft>
                <a:spcPct val="0"/>
              </a:spcAft>
              <a:defRPr>
                <a:solidFill>
                  <a:schemeClr val="tx1"/>
                </a:solidFill>
                <a:latin typeface="Constantia" panose="02030602050306030303" pitchFamily="18" charset="0"/>
                <a:ea typeface="宋体" panose="02010600030101010101" pitchFamily="2" charset="-122"/>
              </a:defRPr>
            </a:lvl9pPr>
          </a:lstStyle>
          <a:p>
            <a:pPr algn="r"/>
            <a:r>
              <a:rPr lang="zh-CN" altLang="en-US" dirty="0" smtClean="0">
                <a:solidFill>
                  <a:srgbClr val="0000FF"/>
                </a:solidFill>
              </a:rPr>
              <a:t>摘自</a:t>
            </a:r>
            <a:r>
              <a:rPr lang="en-US" altLang="zh-CN" dirty="0" smtClean="0">
                <a:solidFill>
                  <a:srgbClr val="0000FF"/>
                </a:solidFill>
              </a:rPr>
              <a:t>S. M. Stigler </a:t>
            </a:r>
            <a:r>
              <a:rPr lang="zh-CN" altLang="en-US" dirty="0" smtClean="0">
                <a:solidFill>
                  <a:srgbClr val="0000FF"/>
                </a:solidFill>
              </a:rPr>
              <a:t>的</a:t>
            </a:r>
            <a:r>
              <a:rPr lang="en-US" altLang="zh-CN" dirty="0" smtClean="0">
                <a:solidFill>
                  <a:srgbClr val="0000FF"/>
                </a:solidFill>
              </a:rPr>
              <a:t>《</a:t>
            </a:r>
            <a:r>
              <a:rPr lang="zh-CN" altLang="en-US" dirty="0" smtClean="0">
                <a:solidFill>
                  <a:srgbClr val="0000FF"/>
                </a:solidFill>
              </a:rPr>
              <a:t>统计学七支柱</a:t>
            </a:r>
            <a:r>
              <a:rPr lang="en-US" altLang="zh-CN" dirty="0" smtClean="0">
                <a:solidFill>
                  <a:srgbClr val="0000FF"/>
                </a:solidFill>
              </a:rPr>
              <a:t>》</a:t>
            </a:r>
            <a:endParaRPr lang="zh-CN" altLang="en-US" dirty="0" smtClean="0">
              <a:solidFill>
                <a:srgbClr val="0000FF"/>
              </a:solidFill>
            </a:endParaRPr>
          </a:p>
        </p:txBody>
      </p:sp>
    </p:spTree>
    <p:extLst>
      <p:ext uri="{BB962C8B-B14F-4D97-AF65-F5344CB8AC3E}">
        <p14:creationId xmlns:p14="http://schemas.microsoft.com/office/powerpoint/2010/main" val="52395575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276" y="476672"/>
            <a:ext cx="5827448" cy="4967522"/>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103" y="5445224"/>
            <a:ext cx="5463794" cy="1073990"/>
          </a:xfrm>
          <a:prstGeom prst="rect">
            <a:avLst/>
          </a:prstGeom>
        </p:spPr>
      </p:pic>
    </p:spTree>
    <p:extLst>
      <p:ext uri="{BB962C8B-B14F-4D97-AF65-F5344CB8AC3E}">
        <p14:creationId xmlns:p14="http://schemas.microsoft.com/office/powerpoint/2010/main" val="38417322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smtClean="0"/>
              <a:t>（</a:t>
            </a:r>
            <a:r>
              <a:rPr lang="en-US" altLang="zh-CN" dirty="0" smtClean="0"/>
              <a:t>2</a:t>
            </a:r>
            <a:r>
              <a:rPr lang="zh-CN" altLang="en-US" dirty="0" smtClean="0"/>
              <a:t>）判别函数</a:t>
            </a:r>
            <a:r>
              <a:rPr lang="zh-CN" altLang="en-US" dirty="0"/>
              <a:t>正负值</a:t>
            </a:r>
            <a:r>
              <a:rPr lang="zh-CN" altLang="en-US" dirty="0" smtClean="0"/>
              <a:t>的设定</a:t>
            </a:r>
            <a:endParaRPr lang="zh-CN" altLang="en-US" dirty="0"/>
          </a:p>
        </p:txBody>
      </p:sp>
      <p:sp>
        <p:nvSpPr>
          <p:cNvPr id="5" name="Rectangle 6"/>
          <p:cNvSpPr>
            <a:spLocks noChangeArrowheads="1"/>
          </p:cNvSpPr>
          <p:nvPr/>
        </p:nvSpPr>
        <p:spPr bwMode="auto">
          <a:xfrm>
            <a:off x="404117" y="1052736"/>
            <a:ext cx="8128000"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r>
              <a:rPr lang="en-US" altLang="zh-CN" sz="2000" dirty="0"/>
              <a:t> </a:t>
            </a:r>
            <a:r>
              <a:rPr lang="en-US" altLang="zh-CN" sz="2000" dirty="0" smtClean="0"/>
              <a:t>     </a:t>
            </a:r>
            <a:r>
              <a:rPr lang="zh-CN" altLang="en-US" sz="2000" dirty="0" smtClean="0"/>
              <a:t>判别面的</a:t>
            </a:r>
            <a:r>
              <a:rPr lang="zh-CN" altLang="en-US" sz="2000" dirty="0"/>
              <a:t>正负侧，是在训练判别函数的权</a:t>
            </a:r>
            <a:r>
              <a:rPr lang="zh-CN" altLang="en-US" sz="2000" dirty="0" smtClean="0"/>
              <a:t>值时</a:t>
            </a:r>
            <a:r>
              <a:rPr lang="zh-CN" altLang="en-US" sz="2000" b="1" dirty="0" smtClean="0">
                <a:solidFill>
                  <a:srgbClr val="FF0000"/>
                </a:solidFill>
              </a:rPr>
              <a:t>人为设定的</a:t>
            </a:r>
            <a:r>
              <a:rPr lang="zh-CN" altLang="en-US" sz="2000" dirty="0" smtClean="0"/>
              <a:t>。但是一旦设定后，训练好的模型（分隔面）的正负侧就是确定的，而且由判别函数的梯度矢量确定。</a:t>
            </a:r>
            <a:endParaRPr lang="en-US" altLang="zh-CN" sz="2000" dirty="0" smtClean="0"/>
          </a:p>
          <a:p>
            <a:r>
              <a:rPr lang="en-US" altLang="zh-CN" sz="2000" dirty="0"/>
              <a:t> </a:t>
            </a:r>
            <a:r>
              <a:rPr lang="en-US" altLang="zh-CN" sz="2000" dirty="0" smtClean="0"/>
              <a:t>   </a:t>
            </a:r>
            <a:r>
              <a:rPr lang="zh-CN" altLang="en-US" sz="2000" dirty="0" smtClean="0"/>
              <a:t>一般，令第</a:t>
            </a:r>
            <a:r>
              <a:rPr lang="en-US" altLang="zh-CN" sz="2000" dirty="0" smtClean="0"/>
              <a:t>1</a:t>
            </a:r>
            <a:r>
              <a:rPr lang="zh-CN" altLang="en-US" sz="2000" dirty="0" smtClean="0"/>
              <a:t>类样本的函数值大于零，第</a:t>
            </a:r>
            <a:r>
              <a:rPr lang="en-US" altLang="zh-CN" sz="2000" dirty="0" smtClean="0"/>
              <a:t>2</a:t>
            </a:r>
            <a:r>
              <a:rPr lang="zh-CN" altLang="en-US" sz="2000" dirty="0" smtClean="0"/>
              <a:t>类样本的函数值小于零。也就是说，类别标号值为</a:t>
            </a:r>
            <a:r>
              <a:rPr lang="en-US" altLang="zh-CN" sz="2000" dirty="0" smtClean="0"/>
              <a:t>{1</a:t>
            </a:r>
            <a:r>
              <a:rPr lang="zh-CN" altLang="en-US" sz="2000" dirty="0" smtClean="0"/>
              <a:t>，</a:t>
            </a:r>
            <a:r>
              <a:rPr lang="en-US" altLang="zh-CN" sz="2000" dirty="0" smtClean="0"/>
              <a:t>-1}</a:t>
            </a:r>
            <a:r>
              <a:rPr lang="zh-CN" altLang="en-US" sz="2000" dirty="0" smtClean="0"/>
              <a:t>。也有用</a:t>
            </a:r>
            <a:r>
              <a:rPr lang="en-US" altLang="zh-CN" sz="2000" dirty="0" smtClean="0"/>
              <a:t>{1,0}</a:t>
            </a:r>
            <a:r>
              <a:rPr lang="zh-CN" altLang="en-US" sz="2000" dirty="0" smtClean="0"/>
              <a:t>表示</a:t>
            </a:r>
            <a:r>
              <a:rPr lang="zh-CN" altLang="en-US" sz="2000" dirty="0"/>
              <a:t>正负</a:t>
            </a:r>
            <a:r>
              <a:rPr lang="zh-CN" altLang="en-US" sz="2000" dirty="0" smtClean="0"/>
              <a:t>类的。</a:t>
            </a:r>
            <a:endParaRPr lang="en-US" altLang="zh-CN" sz="2000" dirty="0" smtClean="0"/>
          </a:p>
          <a:p>
            <a:r>
              <a:rPr lang="zh-CN" altLang="en-US" sz="2000" dirty="0"/>
              <a:t> </a:t>
            </a:r>
            <a:r>
              <a:rPr lang="zh-CN" altLang="en-US" sz="2000" dirty="0" smtClean="0"/>
              <a:t>    具体值的大小不重要，主要便于算法公式的简洁（后面会讲到）。</a:t>
            </a:r>
            <a:endParaRPr lang="zh-CN" altLang="en-US" sz="2000" dirty="0"/>
          </a:p>
        </p:txBody>
      </p:sp>
      <p:pic>
        <p:nvPicPr>
          <p:cNvPr id="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1062" y="2733948"/>
            <a:ext cx="3694113" cy="3214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 Box 9"/>
          <p:cNvSpPr txBox="1">
            <a:spLocks noChangeArrowheads="1"/>
          </p:cNvSpPr>
          <p:nvPr/>
        </p:nvSpPr>
        <p:spPr bwMode="auto">
          <a:xfrm>
            <a:off x="1979711" y="5965802"/>
            <a:ext cx="497681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9334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000" dirty="0">
                <a:solidFill>
                  <a:srgbClr val="000000"/>
                </a:solidFill>
                <a:latin typeface="Times New Roman" panose="02020603050405020304" pitchFamily="18" charset="0"/>
              </a:rPr>
              <a:t>图</a:t>
            </a:r>
            <a:r>
              <a:rPr lang="en-US" altLang="zh-CN" sz="2000" dirty="0">
                <a:solidFill>
                  <a:srgbClr val="000000"/>
                </a:solidFill>
                <a:latin typeface="Times New Roman" panose="02020603050405020304" pitchFamily="18" charset="0"/>
              </a:rPr>
              <a:t>3.3  </a:t>
            </a:r>
            <a:r>
              <a:rPr lang="zh-CN" altLang="en-US" sz="2000" dirty="0">
                <a:solidFill>
                  <a:srgbClr val="000000"/>
                </a:solidFill>
                <a:latin typeface="Times New Roman" panose="02020603050405020304" pitchFamily="18" charset="0"/>
              </a:rPr>
              <a:t>判别函数正负</a:t>
            </a:r>
            <a:r>
              <a:rPr lang="zh-CN" altLang="en-US" sz="2000" dirty="0" smtClean="0">
                <a:solidFill>
                  <a:srgbClr val="000000"/>
                </a:solidFill>
                <a:latin typeface="Times New Roman" panose="02020603050405020304" pitchFamily="18" charset="0"/>
              </a:rPr>
              <a:t>的指定</a:t>
            </a:r>
            <a:endParaRPr lang="zh-CN" altLang="en-US" sz="20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92134835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smtClean="0"/>
              <a:t>回归 与 分类</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xmlns="" id="{8E64261B-1F69-4C05-BF6F-F03267AC2AD2}"/>
                  </a:ext>
                </a:extLst>
              </p:cNvPr>
              <p:cNvSpPr txBox="1"/>
              <p:nvPr/>
            </p:nvSpPr>
            <p:spPr>
              <a:xfrm>
                <a:off x="359184" y="1124744"/>
                <a:ext cx="8425631" cy="4924425"/>
              </a:xfrm>
              <a:prstGeom prst="rect">
                <a:avLst/>
              </a:prstGeom>
              <a:noFill/>
            </p:spPr>
            <p:txBody>
              <a:bodyPr wrap="square" rtlCol="0">
                <a:spAutoFit/>
              </a:bodyPr>
              <a:lstStyle/>
              <a:p>
                <a:pPr eaLnBrk="0" hangingPunct="0">
                  <a:spcAft>
                    <a:spcPts val="1200"/>
                  </a:spcAft>
                </a:pPr>
                <a:r>
                  <a:rPr kumimoji="1" lang="zh-CN" altLang="en-US" sz="2400" dirty="0" smtClean="0">
                    <a:solidFill>
                      <a:srgbClr val="2D2DB9"/>
                    </a:solidFill>
                    <a:latin typeface="黑体" panose="02010609060101010101" pitchFamily="49" charset="-122"/>
                    <a:ea typeface="黑体" panose="02010609060101010101" pitchFamily="49" charset="-122"/>
                  </a:rPr>
                  <a:t>线性回归</a:t>
                </a:r>
                <a:r>
                  <a:rPr kumimoji="1" lang="zh-CN" altLang="en-US" sz="2400" dirty="0">
                    <a:solidFill>
                      <a:srgbClr val="2D2DB9"/>
                    </a:solidFill>
                    <a:latin typeface="黑体" panose="02010609060101010101" pitchFamily="49" charset="-122"/>
                    <a:ea typeface="黑体" panose="02010609060101010101" pitchFamily="49" charset="-122"/>
                  </a:rPr>
                  <a:t>：</a:t>
                </a:r>
                <a:r>
                  <a:rPr lang="zh-CN" altLang="zh-CN" sz="2400" dirty="0">
                    <a:solidFill>
                      <a:srgbClr val="000000"/>
                    </a:solidFill>
                    <a:latin typeface="黑体" panose="02010609060101010101" pitchFamily="49" charset="-122"/>
                    <a:ea typeface="黑体" panose="02010609060101010101" pitchFamily="49" charset="-122"/>
                  </a:rPr>
                  <a:t>基于线性模型的</a:t>
                </a:r>
                <a:r>
                  <a:rPr lang="zh-CN" altLang="zh-CN" sz="2400" dirty="0" smtClean="0">
                    <a:solidFill>
                      <a:srgbClr val="000000"/>
                    </a:solidFill>
                    <a:latin typeface="黑体" panose="02010609060101010101" pitchFamily="49" charset="-122"/>
                    <a:ea typeface="黑体" panose="02010609060101010101" pitchFamily="49" charset="-122"/>
                  </a:rPr>
                  <a:t>回归</a:t>
                </a:r>
                <a:r>
                  <a:rPr lang="zh-CN" altLang="en-US" sz="2400" dirty="0" smtClean="0">
                    <a:solidFill>
                      <a:srgbClr val="000000"/>
                    </a:solidFill>
                    <a:latin typeface="黑体" panose="02010609060101010101" pitchFamily="49" charset="-122"/>
                    <a:ea typeface="黑体" panose="02010609060101010101" pitchFamily="49" charset="-122"/>
                  </a:rPr>
                  <a:t>，</a:t>
                </a:r>
                <a:r>
                  <a:rPr lang="zh-CN" altLang="zh-CN" sz="2400" dirty="0" smtClean="0">
                    <a:solidFill>
                      <a:srgbClr val="000000"/>
                    </a:solidFill>
                    <a:latin typeface="黑体" panose="02010609060101010101" pitchFamily="49" charset="-122"/>
                    <a:ea typeface="黑体" panose="02010609060101010101" pitchFamily="49" charset="-122"/>
                  </a:rPr>
                  <a:t>相应</a:t>
                </a:r>
                <a:r>
                  <a:rPr lang="zh-CN" altLang="zh-CN" sz="2400" dirty="0">
                    <a:solidFill>
                      <a:srgbClr val="000000"/>
                    </a:solidFill>
                    <a:latin typeface="黑体" panose="02010609060101010101" pitchFamily="49" charset="-122"/>
                    <a:ea typeface="黑体" panose="02010609060101010101" pitchFamily="49" charset="-122"/>
                  </a:rPr>
                  <a:t>的线性模型称为线性回归模型</a:t>
                </a:r>
                <a:r>
                  <a:rPr lang="zh-CN" altLang="en-US" sz="2400" dirty="0" smtClean="0">
                    <a:solidFill>
                      <a:srgbClr val="000000"/>
                    </a:solidFill>
                    <a:latin typeface="黑体" panose="02010609060101010101" pitchFamily="49" charset="-122"/>
                    <a:ea typeface="黑体" panose="02010609060101010101" pitchFamily="49" charset="-122"/>
                  </a:rPr>
                  <a:t>。一般而言，解释变量和响应变量都是连续值。</a:t>
                </a:r>
                <a:endParaRPr lang="en-US" altLang="zh-CN" sz="2400" dirty="0">
                  <a:solidFill>
                    <a:srgbClr val="000000"/>
                  </a:solidFill>
                  <a:latin typeface="黑体" panose="02010609060101010101" pitchFamily="49" charset="-122"/>
                  <a:ea typeface="黑体" panose="02010609060101010101" pitchFamily="49" charset="-122"/>
                </a:endParaRPr>
              </a:p>
              <a:p>
                <a:pPr eaLnBrk="0" hangingPunct="0">
                  <a:spcAft>
                    <a:spcPts val="1200"/>
                  </a:spcAft>
                </a:pPr>
                <a:r>
                  <a:rPr lang="zh-CN" altLang="zh-CN" sz="2400" dirty="0">
                    <a:solidFill>
                      <a:srgbClr val="000000"/>
                    </a:solidFill>
                    <a:latin typeface="黑体" panose="02010609060101010101" pitchFamily="49" charset="-122"/>
                    <a:ea typeface="黑体" panose="02010609060101010101" pitchFamily="49" charset="-122"/>
                  </a:rPr>
                  <a:t>对于任意给定的样本</a:t>
                </a:r>
                <a14:m>
                  <m:oMath xmlns:m="http://schemas.openxmlformats.org/officeDocument/2006/math">
                    <m:r>
                      <a:rPr lang="en-US" altLang="zh-CN" sz="2400" b="1" i="1" smtClean="0">
                        <a:solidFill>
                          <a:srgbClr val="FF0000"/>
                        </a:solidFill>
                        <a:latin typeface="Cambria Math" panose="02040503050406030204" pitchFamily="18" charset="0"/>
                      </a:rPr>
                      <m:t>𝒙</m:t>
                    </m:r>
                    <m:r>
                      <a:rPr lang="zh-CN" altLang="en-US" sz="2400" i="1">
                        <a:solidFill>
                          <a:srgbClr val="000000"/>
                        </a:solidFill>
                        <a:latin typeface="Cambria Math" panose="02040503050406030204" pitchFamily="18" charset="0"/>
                      </a:rPr>
                      <m:t>，</m:t>
                    </m:r>
                  </m:oMath>
                </a14:m>
                <a:r>
                  <a:rPr lang="zh-CN" altLang="zh-CN" sz="2400" dirty="0" smtClean="0">
                    <a:solidFill>
                      <a:srgbClr val="000000"/>
                    </a:solidFill>
                    <a:latin typeface="黑体" panose="02010609060101010101" pitchFamily="49" charset="-122"/>
                    <a:ea typeface="黑体" panose="02010609060101010101" pitchFamily="49" charset="-122"/>
                  </a:rPr>
                  <a:t>线性回归模型</a:t>
                </a:r>
                <a:r>
                  <a:rPr lang="zh-CN" altLang="zh-CN" sz="2400" dirty="0">
                    <a:solidFill>
                      <a:srgbClr val="000000"/>
                    </a:solidFill>
                    <a:latin typeface="黑体" panose="02010609060101010101" pitchFamily="49" charset="-122"/>
                    <a:ea typeface="黑体" panose="02010609060101010101" pitchFamily="49" charset="-122"/>
                  </a:rPr>
                  <a:t>表示为：</a:t>
                </a:r>
              </a:p>
              <a:p>
                <a:pPr eaLnBrk="0" hangingPunct="0">
                  <a:spcAft>
                    <a:spcPts val="1200"/>
                  </a:spcAft>
                </a:pPr>
                <a14:m>
                  <m:oMathPara xmlns:m="http://schemas.openxmlformats.org/officeDocument/2006/math">
                    <m:oMathParaPr>
                      <m:jc m:val="centerGroup"/>
                    </m:oMathParaPr>
                    <m:oMath xmlns:m="http://schemas.openxmlformats.org/officeDocument/2006/math">
                      <m:r>
                        <a:rPr lang="en-US" altLang="zh-CN" sz="2400" i="1" smtClean="0">
                          <a:solidFill>
                            <a:srgbClr val="C00000"/>
                          </a:solidFill>
                          <a:latin typeface="Cambria Math" panose="02040503050406030204" pitchFamily="18" charset="0"/>
                        </a:rPr>
                        <m:t>𝑓</m:t>
                      </m:r>
                      <m:d>
                        <m:dPr>
                          <m:ctrlPr>
                            <a:rPr lang="zh-CN" altLang="zh-CN" sz="2400"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𝒙</m:t>
                          </m:r>
                        </m:e>
                      </m:d>
                      <m:r>
                        <a:rPr lang="en-US" altLang="zh-CN" sz="2400" b="1" i="1">
                          <a:solidFill>
                            <a:srgbClr val="C00000"/>
                          </a:solidFill>
                          <a:latin typeface="Cambria Math" panose="02040503050406030204" pitchFamily="18" charset="0"/>
                        </a:rPr>
                        <m:t>=</m:t>
                      </m:r>
                      <m:sSub>
                        <m:sSubPr>
                          <m:ctrlPr>
                            <a:rPr lang="zh-CN" altLang="zh-CN" sz="2400" i="1">
                              <a:solidFill>
                                <a:srgbClr val="C00000"/>
                              </a:solidFill>
                              <a:latin typeface="Cambria Math" panose="02040503050406030204" pitchFamily="18" charset="0"/>
                            </a:rPr>
                          </m:ctrlPr>
                        </m:sSubPr>
                        <m:e>
                          <m:r>
                            <a:rPr lang="en-US" altLang="zh-CN" sz="2400" i="1">
                              <a:solidFill>
                                <a:srgbClr val="C00000"/>
                              </a:solidFill>
                              <a:latin typeface="Cambria Math" panose="02040503050406030204" pitchFamily="18" charset="0"/>
                            </a:rPr>
                            <m:t>𝑤</m:t>
                          </m:r>
                        </m:e>
                        <m:sub>
                          <m:r>
                            <a:rPr lang="en-US" altLang="zh-CN" sz="2400">
                              <a:solidFill>
                                <a:srgbClr val="C00000"/>
                              </a:solidFill>
                              <a:latin typeface="Cambria Math" panose="02040503050406030204" pitchFamily="18" charset="0"/>
                            </a:rPr>
                            <m:t>1</m:t>
                          </m:r>
                        </m:sub>
                      </m:sSub>
                      <m:sSub>
                        <m:sSubPr>
                          <m:ctrlPr>
                            <a:rPr lang="zh-CN" altLang="zh-CN" sz="2400" i="1">
                              <a:solidFill>
                                <a:srgbClr val="C00000"/>
                              </a:solidFill>
                              <a:latin typeface="Cambria Math" panose="02040503050406030204" pitchFamily="18" charset="0"/>
                            </a:rPr>
                          </m:ctrlPr>
                        </m:sSubPr>
                        <m:e>
                          <m:r>
                            <a:rPr lang="en-US" altLang="zh-CN" sz="2400" i="1">
                              <a:solidFill>
                                <a:srgbClr val="C00000"/>
                              </a:solidFill>
                              <a:latin typeface="Cambria Math" panose="02040503050406030204" pitchFamily="18" charset="0"/>
                            </a:rPr>
                            <m:t>𝑥</m:t>
                          </m:r>
                        </m:e>
                        <m:sub>
                          <m:r>
                            <a:rPr lang="en-US" altLang="zh-CN" sz="2400">
                              <a:solidFill>
                                <a:srgbClr val="C00000"/>
                              </a:solidFill>
                              <a:latin typeface="Cambria Math" panose="02040503050406030204" pitchFamily="18" charset="0"/>
                            </a:rPr>
                            <m:t>1</m:t>
                          </m:r>
                        </m:sub>
                      </m:sSub>
                      <m:r>
                        <a:rPr lang="en-US" altLang="zh-CN" sz="2400">
                          <a:solidFill>
                            <a:srgbClr val="C00000"/>
                          </a:solidFill>
                          <a:latin typeface="Cambria Math" panose="02040503050406030204" pitchFamily="18" charset="0"/>
                        </a:rPr>
                        <m:t>+</m:t>
                      </m:r>
                      <m:sSub>
                        <m:sSubPr>
                          <m:ctrlPr>
                            <a:rPr lang="zh-CN" altLang="zh-CN" sz="2400" i="1">
                              <a:solidFill>
                                <a:srgbClr val="C00000"/>
                              </a:solidFill>
                              <a:latin typeface="Cambria Math" panose="02040503050406030204" pitchFamily="18" charset="0"/>
                            </a:rPr>
                          </m:ctrlPr>
                        </m:sSubPr>
                        <m:e>
                          <m:r>
                            <a:rPr lang="en-US" altLang="zh-CN" sz="2400" i="1">
                              <a:solidFill>
                                <a:srgbClr val="C00000"/>
                              </a:solidFill>
                              <a:latin typeface="Cambria Math" panose="02040503050406030204" pitchFamily="18" charset="0"/>
                            </a:rPr>
                            <m:t>𝑤</m:t>
                          </m:r>
                        </m:e>
                        <m:sub>
                          <m:r>
                            <a:rPr lang="en-US" altLang="zh-CN" sz="2400">
                              <a:solidFill>
                                <a:srgbClr val="C00000"/>
                              </a:solidFill>
                              <a:latin typeface="Cambria Math" panose="02040503050406030204" pitchFamily="18" charset="0"/>
                            </a:rPr>
                            <m:t>2</m:t>
                          </m:r>
                        </m:sub>
                      </m:sSub>
                      <m:sSub>
                        <m:sSubPr>
                          <m:ctrlPr>
                            <a:rPr lang="zh-CN" altLang="zh-CN" sz="2400" i="1">
                              <a:solidFill>
                                <a:srgbClr val="C00000"/>
                              </a:solidFill>
                              <a:latin typeface="Cambria Math" panose="02040503050406030204" pitchFamily="18" charset="0"/>
                            </a:rPr>
                          </m:ctrlPr>
                        </m:sSubPr>
                        <m:e>
                          <m:r>
                            <a:rPr lang="en-US" altLang="zh-CN" sz="2400" i="1">
                              <a:solidFill>
                                <a:srgbClr val="C00000"/>
                              </a:solidFill>
                              <a:latin typeface="Cambria Math" panose="02040503050406030204" pitchFamily="18" charset="0"/>
                            </a:rPr>
                            <m:t>𝑥</m:t>
                          </m:r>
                        </m:e>
                        <m:sub>
                          <m:r>
                            <a:rPr lang="en-US" altLang="zh-CN" sz="2400">
                              <a:solidFill>
                                <a:srgbClr val="C00000"/>
                              </a:solidFill>
                              <a:latin typeface="Cambria Math" panose="02040503050406030204" pitchFamily="18" charset="0"/>
                            </a:rPr>
                            <m:t>2</m:t>
                          </m:r>
                        </m:sub>
                      </m:sSub>
                      <m:r>
                        <a:rPr lang="en-US" altLang="zh-CN" sz="2400">
                          <a:solidFill>
                            <a:srgbClr val="C00000"/>
                          </a:solidFill>
                          <a:latin typeface="Cambria Math" panose="02040503050406030204" pitchFamily="18" charset="0"/>
                        </a:rPr>
                        <m:t>+ ···+</m:t>
                      </m:r>
                      <m:sSub>
                        <m:sSubPr>
                          <m:ctrlPr>
                            <a:rPr lang="zh-CN" altLang="zh-CN" sz="2400" i="1">
                              <a:solidFill>
                                <a:srgbClr val="C00000"/>
                              </a:solidFill>
                              <a:latin typeface="Cambria Math" panose="02040503050406030204" pitchFamily="18" charset="0"/>
                            </a:rPr>
                          </m:ctrlPr>
                        </m:sSubPr>
                        <m:e>
                          <m:r>
                            <a:rPr lang="en-US" altLang="zh-CN" sz="2400" i="1">
                              <a:solidFill>
                                <a:srgbClr val="C00000"/>
                              </a:solidFill>
                              <a:latin typeface="Cambria Math" panose="02040503050406030204" pitchFamily="18" charset="0"/>
                            </a:rPr>
                            <m:t>𝑤</m:t>
                          </m:r>
                        </m:e>
                        <m:sub>
                          <m:r>
                            <a:rPr lang="en-US" altLang="zh-CN" sz="2400" i="1">
                              <a:solidFill>
                                <a:srgbClr val="C00000"/>
                              </a:solidFill>
                              <a:latin typeface="Cambria Math" panose="02040503050406030204" pitchFamily="18" charset="0"/>
                            </a:rPr>
                            <m:t>𝑚</m:t>
                          </m:r>
                        </m:sub>
                      </m:sSub>
                      <m:sSub>
                        <m:sSubPr>
                          <m:ctrlPr>
                            <a:rPr lang="zh-CN" altLang="zh-CN" sz="2400" i="1">
                              <a:solidFill>
                                <a:srgbClr val="C00000"/>
                              </a:solidFill>
                              <a:latin typeface="Cambria Math" panose="02040503050406030204" pitchFamily="18" charset="0"/>
                            </a:rPr>
                          </m:ctrlPr>
                        </m:sSubPr>
                        <m:e>
                          <m:r>
                            <a:rPr lang="en-US" altLang="zh-CN" sz="2400" i="1">
                              <a:solidFill>
                                <a:srgbClr val="C00000"/>
                              </a:solidFill>
                              <a:latin typeface="Cambria Math" panose="02040503050406030204" pitchFamily="18" charset="0"/>
                            </a:rPr>
                            <m:t>𝑥</m:t>
                          </m:r>
                        </m:e>
                        <m:sub>
                          <m:r>
                            <a:rPr lang="en-US" altLang="zh-CN" sz="2400" i="1">
                              <a:solidFill>
                                <a:srgbClr val="C00000"/>
                              </a:solidFill>
                              <a:latin typeface="Cambria Math" panose="02040503050406030204" pitchFamily="18" charset="0"/>
                            </a:rPr>
                            <m:t>𝑚</m:t>
                          </m:r>
                        </m:sub>
                      </m:sSub>
                    </m:oMath>
                  </m:oMathPara>
                </a14:m>
                <a:endParaRPr lang="en-US" altLang="zh-CN" sz="2400" dirty="0">
                  <a:solidFill>
                    <a:srgbClr val="000000"/>
                  </a:solidFill>
                  <a:latin typeface="黑体" panose="02010609060101010101" pitchFamily="49" charset="-122"/>
                  <a:ea typeface="黑体" panose="02010609060101010101" pitchFamily="49" charset="-122"/>
                </a:endParaRPr>
              </a:p>
              <a:p>
                <a:pPr eaLnBrk="0" hangingPunct="0">
                  <a:spcAft>
                    <a:spcPts val="1200"/>
                  </a:spcAft>
                </a:pPr>
                <a:r>
                  <a:rPr lang="zh-CN" altLang="zh-CN" sz="2400" dirty="0">
                    <a:solidFill>
                      <a:srgbClr val="000000"/>
                    </a:solidFill>
                    <a:latin typeface="黑体" panose="02010609060101010101" pitchFamily="49" charset="-122"/>
                    <a:ea typeface="黑体" panose="02010609060101010101" pitchFamily="49" charset="-122"/>
                  </a:rPr>
                  <a:t>其中</a:t>
                </a:r>
                <a14:m>
                  <m:oMath xmlns:m="http://schemas.openxmlformats.org/officeDocument/2006/math">
                    <m:r>
                      <a:rPr lang="en-US" altLang="zh-CN" sz="2400" b="1" i="1">
                        <a:solidFill>
                          <a:srgbClr val="000000"/>
                        </a:solidFill>
                        <a:latin typeface="Cambria Math" panose="02040503050406030204" pitchFamily="18" charset="0"/>
                      </a:rPr>
                      <m:t>𝒘</m:t>
                    </m:r>
                    <m:r>
                      <a:rPr lang="en-US" altLang="zh-CN" sz="2400" b="1" i="1">
                        <a:solidFill>
                          <a:srgbClr val="000000"/>
                        </a:solidFill>
                        <a:latin typeface="Cambria Math" panose="02040503050406030204" pitchFamily="18" charset="0"/>
                      </a:rPr>
                      <m:t>=</m:t>
                    </m:r>
                    <m:sSup>
                      <m:sSupPr>
                        <m:ctrlPr>
                          <a:rPr lang="zh-CN"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m:t>
                        </m:r>
                        <m:sSub>
                          <m:sSubPr>
                            <m:ctrlPr>
                              <a:rPr lang="zh-CN"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𝑤</m:t>
                            </m:r>
                          </m:e>
                          <m:sub>
                            <m:r>
                              <a:rPr lang="en-US" altLang="zh-CN" sz="2400">
                                <a:solidFill>
                                  <a:srgbClr val="000000"/>
                                </a:solidFill>
                                <a:latin typeface="Cambria Math" panose="02040503050406030204" pitchFamily="18" charset="0"/>
                              </a:rPr>
                              <m:t>1</m:t>
                            </m:r>
                          </m:sub>
                        </m:sSub>
                        <m:r>
                          <a:rPr lang="en-US" altLang="zh-CN" sz="2400" i="1">
                            <a:solidFill>
                              <a:srgbClr val="000000"/>
                            </a:solidFill>
                            <a:latin typeface="Cambria Math" panose="02040503050406030204" pitchFamily="18" charset="0"/>
                          </a:rPr>
                          <m:t>,</m:t>
                        </m:r>
                        <m:sSub>
                          <m:sSubPr>
                            <m:ctrlPr>
                              <a:rPr lang="zh-CN"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𝑤</m:t>
                            </m:r>
                          </m:e>
                          <m:sub>
                            <m:r>
                              <a:rPr lang="en-US" altLang="zh-CN" sz="2400">
                                <a:solidFill>
                                  <a:srgbClr val="000000"/>
                                </a:solidFill>
                                <a:latin typeface="Cambria Math" panose="02040503050406030204" pitchFamily="18" charset="0"/>
                              </a:rPr>
                              <m:t>2</m:t>
                            </m:r>
                          </m:sub>
                        </m:sSub>
                        <m:r>
                          <a:rPr lang="en-US" altLang="zh-CN" sz="2400" i="1">
                            <a:solidFill>
                              <a:srgbClr val="000000"/>
                            </a:solidFill>
                            <a:latin typeface="Cambria Math" panose="02040503050406030204" pitchFamily="18" charset="0"/>
                          </a:rPr>
                          <m:t>,</m:t>
                        </m:r>
                        <m:r>
                          <a:rPr lang="zh-CN"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m:t>
                        </m:r>
                        <m:r>
                          <a:rPr lang="en-US" altLang="zh-CN" sz="2400">
                            <a:solidFill>
                              <a:srgbClr val="000000"/>
                            </a:solidFill>
                            <a:latin typeface="Cambria Math" panose="02040503050406030204" pitchFamily="18" charset="0"/>
                          </a:rPr>
                          <m:t> </m:t>
                        </m:r>
                        <m:sSub>
                          <m:sSubPr>
                            <m:ctrlPr>
                              <a:rPr lang="zh-CN"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𝑤</m:t>
                            </m:r>
                          </m:e>
                          <m:sub>
                            <m:r>
                              <a:rPr lang="en-US" altLang="zh-CN" sz="2400" i="1">
                                <a:solidFill>
                                  <a:srgbClr val="000000"/>
                                </a:solidFill>
                                <a:latin typeface="Cambria Math" panose="02040503050406030204" pitchFamily="18" charset="0"/>
                              </a:rPr>
                              <m:t>𝑚</m:t>
                            </m:r>
                          </m:sub>
                        </m:sSub>
                        <m:r>
                          <a:rPr lang="en-US" altLang="zh-CN" sz="2400" i="1">
                            <a:solidFill>
                              <a:srgbClr val="000000"/>
                            </a:solidFill>
                            <a:latin typeface="Cambria Math" panose="02040503050406030204" pitchFamily="18" charset="0"/>
                          </a:rPr>
                          <m:t>)</m:t>
                        </m:r>
                      </m:e>
                      <m:sup>
                        <m:r>
                          <a:rPr lang="en-US" altLang="zh-CN" sz="2400" i="1">
                            <a:solidFill>
                              <a:srgbClr val="000000"/>
                            </a:solidFill>
                            <a:latin typeface="Cambria Math" panose="02040503050406030204" pitchFamily="18" charset="0"/>
                          </a:rPr>
                          <m:t>𝑇</m:t>
                        </m:r>
                      </m:sup>
                    </m:sSup>
                  </m:oMath>
                </a14:m>
                <a:r>
                  <a:rPr lang="zh-CN" altLang="zh-CN" sz="2400" dirty="0">
                    <a:solidFill>
                      <a:srgbClr val="2D2DB9"/>
                    </a:solidFill>
                    <a:latin typeface="黑体" panose="02010609060101010101" pitchFamily="49" charset="-122"/>
                    <a:ea typeface="黑体" panose="02010609060101010101" pitchFamily="49" charset="-122"/>
                  </a:rPr>
                  <a:t>为参数</a:t>
                </a:r>
                <a:r>
                  <a:rPr lang="zh-CN" altLang="zh-CN" sz="2400" dirty="0" smtClean="0">
                    <a:solidFill>
                      <a:srgbClr val="2D2DB9"/>
                    </a:solidFill>
                    <a:latin typeface="黑体" panose="02010609060101010101" pitchFamily="49" charset="-122"/>
                    <a:ea typeface="黑体" panose="02010609060101010101" pitchFamily="49" charset="-122"/>
                  </a:rPr>
                  <a:t>向量</a:t>
                </a:r>
                <a:r>
                  <a:rPr lang="zh-CN" altLang="en-US" sz="2400" dirty="0" smtClean="0">
                    <a:solidFill>
                      <a:srgbClr val="2D2DB9"/>
                    </a:solidFill>
                    <a:latin typeface="黑体" panose="02010609060101010101" pitchFamily="49" charset="-122"/>
                    <a:ea typeface="黑体" panose="02010609060101010101" pitchFamily="49" charset="-122"/>
                  </a:rPr>
                  <a:t>。</a:t>
                </a:r>
                <a:endParaRPr lang="en-US" altLang="zh-CN" sz="2400" dirty="0" smtClean="0">
                  <a:solidFill>
                    <a:srgbClr val="000000"/>
                  </a:solidFill>
                  <a:latin typeface="黑体" panose="02010609060101010101" pitchFamily="49" charset="-122"/>
                  <a:ea typeface="黑体" panose="02010609060101010101" pitchFamily="49" charset="-122"/>
                </a:endParaRPr>
              </a:p>
              <a:p>
                <a:pPr eaLnBrk="0" hangingPunct="0">
                  <a:spcAft>
                    <a:spcPts val="1200"/>
                  </a:spcAft>
                </a:pPr>
                <a:endParaRPr lang="en-US" altLang="zh-CN" sz="2400" dirty="0">
                  <a:solidFill>
                    <a:srgbClr val="000000"/>
                  </a:solidFill>
                  <a:latin typeface="黑体" panose="02010609060101010101" pitchFamily="49" charset="-122"/>
                  <a:ea typeface="黑体" panose="02010609060101010101" pitchFamily="49" charset="-122"/>
                </a:endParaRPr>
              </a:p>
              <a:p>
                <a:pPr eaLnBrk="0" hangingPunct="0">
                  <a:spcAft>
                    <a:spcPts val="1200"/>
                  </a:spcAft>
                </a:pPr>
                <a:r>
                  <a:rPr lang="zh-CN" altLang="en-US" sz="2400" dirty="0" smtClean="0">
                    <a:solidFill>
                      <a:srgbClr val="000000"/>
                    </a:solidFill>
                    <a:latin typeface="黑体" panose="02010609060101010101" pitchFamily="49" charset="-122"/>
                    <a:ea typeface="黑体" panose="02010609060101010101" pitchFamily="49" charset="-122"/>
                  </a:rPr>
                  <a:t>线性回归与线性分类问题非常相似，只不过线性回归的响应变量一般是定量型，而线性分类涉及的</a:t>
                </a:r>
                <a:r>
                  <a:rPr lang="zh-CN" altLang="en-US" sz="2400" dirty="0">
                    <a:solidFill>
                      <a:srgbClr val="000000"/>
                    </a:solidFill>
                    <a:latin typeface="黑体" panose="02010609060101010101" pitchFamily="49" charset="-122"/>
                    <a:ea typeface="黑体" panose="02010609060101010101" pitchFamily="49" charset="-122"/>
                  </a:rPr>
                  <a:t>响应变量</a:t>
                </a:r>
                <a:r>
                  <a:rPr lang="zh-CN" altLang="en-US" sz="2400" dirty="0" smtClean="0">
                    <a:solidFill>
                      <a:srgbClr val="000000"/>
                    </a:solidFill>
                    <a:latin typeface="黑体" panose="02010609060101010101" pitchFamily="49" charset="-122"/>
                    <a:ea typeface="黑体" panose="02010609060101010101" pitchFamily="49" charset="-122"/>
                  </a:rPr>
                  <a:t>主要是定性型，比如：有病 </a:t>
                </a:r>
                <a:r>
                  <a:rPr lang="en-US" altLang="zh-CN" sz="2400" dirty="0">
                    <a:solidFill>
                      <a:srgbClr val="000000"/>
                    </a:solidFill>
                    <a:latin typeface="黑体" panose="02010609060101010101" pitchFamily="49" charset="-122"/>
                    <a:ea typeface="黑体" panose="02010609060101010101" pitchFamily="49" charset="-122"/>
                  </a:rPr>
                  <a:t>vs </a:t>
                </a:r>
                <a:r>
                  <a:rPr lang="zh-CN" altLang="en-US" sz="2400" dirty="0">
                    <a:solidFill>
                      <a:srgbClr val="000000"/>
                    </a:solidFill>
                    <a:latin typeface="黑体" panose="02010609060101010101" pitchFamily="49" charset="-122"/>
                    <a:ea typeface="黑体" panose="02010609060101010101" pitchFamily="49" charset="-122"/>
                  </a:rPr>
                  <a:t>无病。穷人 </a:t>
                </a:r>
                <a:r>
                  <a:rPr lang="en-US" altLang="zh-CN" sz="2400" dirty="0">
                    <a:solidFill>
                      <a:srgbClr val="000000"/>
                    </a:solidFill>
                    <a:latin typeface="黑体" panose="02010609060101010101" pitchFamily="49" charset="-122"/>
                    <a:ea typeface="黑体" panose="02010609060101010101" pitchFamily="49" charset="-122"/>
                  </a:rPr>
                  <a:t>vs </a:t>
                </a:r>
                <a:r>
                  <a:rPr lang="zh-CN" altLang="en-US" sz="2400" dirty="0">
                    <a:solidFill>
                      <a:srgbClr val="000000"/>
                    </a:solidFill>
                    <a:latin typeface="黑体" panose="02010609060101010101" pitchFamily="49" charset="-122"/>
                    <a:ea typeface="黑体" panose="02010609060101010101" pitchFamily="49" charset="-122"/>
                  </a:rPr>
                  <a:t>富人。喜欢看武打片 </a:t>
                </a:r>
                <a:r>
                  <a:rPr lang="en-US" altLang="zh-CN" sz="2400" dirty="0">
                    <a:solidFill>
                      <a:srgbClr val="000000"/>
                    </a:solidFill>
                    <a:latin typeface="黑体" panose="02010609060101010101" pitchFamily="49" charset="-122"/>
                    <a:ea typeface="黑体" panose="02010609060101010101" pitchFamily="49" charset="-122"/>
                  </a:rPr>
                  <a:t>vs </a:t>
                </a:r>
                <a:r>
                  <a:rPr lang="zh-CN" altLang="en-US" sz="2400" dirty="0">
                    <a:solidFill>
                      <a:srgbClr val="000000"/>
                    </a:solidFill>
                    <a:latin typeface="黑体" panose="02010609060101010101" pitchFamily="49" charset="-122"/>
                    <a:ea typeface="黑体" panose="02010609060101010101" pitchFamily="49" charset="-122"/>
                  </a:rPr>
                  <a:t>喜欢看</a:t>
                </a:r>
                <a:r>
                  <a:rPr lang="zh-CN" altLang="en-US" sz="2400" dirty="0" smtClean="0">
                    <a:solidFill>
                      <a:srgbClr val="000000"/>
                    </a:solidFill>
                    <a:latin typeface="黑体" panose="02010609060101010101" pitchFamily="49" charset="-122"/>
                    <a:ea typeface="黑体" panose="02010609060101010101" pitchFamily="49" charset="-122"/>
                  </a:rPr>
                  <a:t>言情片。为了适合计算，把这些定性变量用</a:t>
                </a:r>
                <a:r>
                  <a:rPr lang="en-US" altLang="zh-CN" sz="2400" dirty="0" smtClean="0">
                    <a:solidFill>
                      <a:srgbClr val="000000"/>
                    </a:solidFill>
                    <a:latin typeface="黑体" panose="02010609060101010101" pitchFamily="49" charset="-122"/>
                    <a:ea typeface="黑体" panose="02010609060101010101" pitchFamily="49" charset="-122"/>
                  </a:rPr>
                  <a:t>{0,1}</a:t>
                </a:r>
                <a:r>
                  <a:rPr lang="zh-CN" altLang="en-US" sz="2400" dirty="0" smtClean="0">
                    <a:solidFill>
                      <a:srgbClr val="000000"/>
                    </a:solidFill>
                    <a:latin typeface="黑体" panose="02010609060101010101" pitchFamily="49" charset="-122"/>
                    <a:ea typeface="黑体" panose="02010609060101010101" pitchFamily="49" charset="-122"/>
                  </a:rPr>
                  <a:t>或</a:t>
                </a:r>
                <a:r>
                  <a:rPr lang="en-US" altLang="zh-CN" sz="2400" dirty="0" smtClean="0">
                    <a:solidFill>
                      <a:srgbClr val="000000"/>
                    </a:solidFill>
                    <a:latin typeface="黑体" panose="02010609060101010101" pitchFamily="49" charset="-122"/>
                    <a:ea typeface="黑体" panose="02010609060101010101" pitchFamily="49" charset="-122"/>
                  </a:rPr>
                  <a:t>(-1,+1}</a:t>
                </a:r>
                <a:r>
                  <a:rPr lang="zh-CN" altLang="en-US" sz="2400" dirty="0" smtClean="0">
                    <a:solidFill>
                      <a:srgbClr val="000000"/>
                    </a:solidFill>
                    <a:latin typeface="黑体" panose="02010609060101010101" pitchFamily="49" charset="-122"/>
                    <a:ea typeface="黑体" panose="02010609060101010101" pitchFamily="49" charset="-122"/>
                  </a:rPr>
                  <a:t>代替。</a:t>
                </a:r>
                <a:endParaRPr lang="en-US" altLang="zh-CN" sz="2400" dirty="0" smtClean="0">
                  <a:solidFill>
                    <a:srgbClr val="000000"/>
                  </a:solidFill>
                  <a:latin typeface="黑体" panose="02010609060101010101" pitchFamily="49" charset="-122"/>
                  <a:ea typeface="黑体" panose="02010609060101010101" pitchFamily="49" charset="-122"/>
                </a:endParaRPr>
              </a:p>
            </p:txBody>
          </p:sp>
        </mc:Choice>
        <mc:Fallback xmlns="">
          <p:sp>
            <p:nvSpPr>
              <p:cNvPr id="5" name="文本框 4">
                <a:extLst>
                  <a:ext uri="{FF2B5EF4-FFF2-40B4-BE49-F238E27FC236}">
                    <a16:creationId xmlns="" xmlns:a16="http://schemas.microsoft.com/office/drawing/2014/main" xmlns:a14="http://schemas.microsoft.com/office/drawing/2010/main" id="{8E64261B-1F69-4C05-BF6F-F03267AC2AD2}"/>
                  </a:ext>
                </a:extLst>
              </p:cNvPr>
              <p:cNvSpPr txBox="1">
                <a:spLocks noRot="1" noChangeAspect="1" noMove="1" noResize="1" noEditPoints="1" noAdjustHandles="1" noChangeArrowheads="1" noChangeShapeType="1" noTextEdit="1"/>
              </p:cNvSpPr>
              <p:nvPr/>
            </p:nvSpPr>
            <p:spPr>
              <a:xfrm>
                <a:off x="359184" y="1124744"/>
                <a:ext cx="8425631" cy="4924425"/>
              </a:xfrm>
              <a:prstGeom prst="rect">
                <a:avLst/>
              </a:prstGeom>
              <a:blipFill rotWithShape="0">
                <a:blip r:embed="rId2"/>
                <a:stretch>
                  <a:fillRect l="-1158" t="-991" r="-941" b="-19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530009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回归 与 </a:t>
            </a:r>
            <a:r>
              <a:rPr lang="zh-CN" altLang="en-US" dirty="0" smtClean="0"/>
              <a:t>分类</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xmlns="" id="{8E64261B-1F69-4C05-BF6F-F03267AC2AD2}"/>
                  </a:ext>
                </a:extLst>
              </p:cNvPr>
              <p:cNvSpPr txBox="1"/>
              <p:nvPr/>
            </p:nvSpPr>
            <p:spPr>
              <a:xfrm>
                <a:off x="359184" y="1124744"/>
                <a:ext cx="8425631" cy="5755422"/>
              </a:xfrm>
              <a:prstGeom prst="rect">
                <a:avLst/>
              </a:prstGeom>
              <a:noFill/>
            </p:spPr>
            <p:txBody>
              <a:bodyPr wrap="square" rtlCol="0">
                <a:spAutoFit/>
              </a:bodyPr>
              <a:lstStyle/>
              <a:p>
                <a:pPr eaLnBrk="0" hangingPunct="0">
                  <a:spcAft>
                    <a:spcPts val="1200"/>
                  </a:spcAft>
                </a:pPr>
                <a:r>
                  <a:rPr lang="zh-CN" altLang="en-US" sz="2400" dirty="0" smtClean="0">
                    <a:solidFill>
                      <a:srgbClr val="2D2DB9"/>
                    </a:solidFill>
                    <a:latin typeface="黑体" panose="02010609060101010101" pitchFamily="49" charset="-122"/>
                    <a:ea typeface="黑体" panose="02010609060101010101" pitchFamily="49" charset="-122"/>
                  </a:rPr>
                  <a:t>使用</a:t>
                </a:r>
                <a:r>
                  <a:rPr lang="zh-CN" altLang="en-US" sz="2400" dirty="0">
                    <a:solidFill>
                      <a:srgbClr val="2D2DB9"/>
                    </a:solidFill>
                    <a:latin typeface="黑体" panose="02010609060101010101" pitchFamily="49" charset="-122"/>
                    <a:ea typeface="黑体" panose="02010609060101010101" pitchFamily="49" charset="-122"/>
                  </a:rPr>
                  <a:t>符号</a:t>
                </a:r>
                <a:r>
                  <a:rPr lang="zh-CN" altLang="en-US" sz="2400" dirty="0" smtClean="0">
                    <a:solidFill>
                      <a:srgbClr val="2D2DB9"/>
                    </a:solidFill>
                    <a:latin typeface="黑体" panose="02010609060101010101" pitchFamily="49" charset="-122"/>
                    <a:ea typeface="黑体" panose="02010609060101010101" pitchFamily="49" charset="-122"/>
                  </a:rPr>
                  <a:t>函数</a:t>
                </a:r>
                <a:r>
                  <a:rPr lang="zh-CN" altLang="en-US" sz="2400" dirty="0">
                    <a:solidFill>
                      <a:srgbClr val="2D2DB9"/>
                    </a:solidFill>
                    <a:latin typeface="黑体" panose="02010609060101010101" pitchFamily="49" charset="-122"/>
                    <a:ea typeface="黑体" panose="02010609060101010101" pitchFamily="49" charset="-122"/>
                  </a:rPr>
                  <a:t>作为判决函数</a:t>
                </a:r>
                <a:r>
                  <a:rPr kumimoji="1" lang="zh-CN" altLang="en-US" sz="2400" b="1" dirty="0" smtClean="0">
                    <a:solidFill>
                      <a:srgbClr val="2D2DB9"/>
                    </a:solidFill>
                    <a:latin typeface="黑体" panose="02010609060101010101" pitchFamily="49" charset="-122"/>
                    <a:ea typeface="黑体" panose="02010609060101010101" pitchFamily="49" charset="-122"/>
                  </a:rPr>
                  <a:t>：</a:t>
                </a:r>
                <a:r>
                  <a:rPr lang="zh-CN" altLang="en-US" sz="2400" dirty="0" smtClean="0">
                    <a:solidFill>
                      <a:srgbClr val="000000"/>
                    </a:solidFill>
                    <a:latin typeface="黑体" panose="02010609060101010101" pitchFamily="49" charset="-122"/>
                    <a:ea typeface="黑体" panose="02010609060101010101" pitchFamily="49" charset="-122"/>
                  </a:rPr>
                  <a:t>简单观察可知，前面讨论线性</a:t>
                </a:r>
                <a:r>
                  <a:rPr lang="zh-CN" altLang="en-US" sz="2400" dirty="0">
                    <a:solidFill>
                      <a:srgbClr val="000000"/>
                    </a:solidFill>
                    <a:latin typeface="黑体" panose="02010609060101010101" pitchFamily="49" charset="-122"/>
                    <a:ea typeface="黑体" panose="02010609060101010101" pitchFamily="49" charset="-122"/>
                  </a:rPr>
                  <a:t>判别分类时</a:t>
                </a:r>
                <a:r>
                  <a:rPr lang="zh-CN" altLang="en-US" sz="2400" dirty="0" smtClean="0">
                    <a:solidFill>
                      <a:srgbClr val="000000"/>
                    </a:solidFill>
                    <a:latin typeface="黑体" panose="02010609060101010101" pitchFamily="49" charset="-122"/>
                    <a:ea typeface="黑体" panose="02010609060101010101" pitchFamily="49" charset="-122"/>
                  </a:rPr>
                  <a:t>，实际上是在线性回归函数</a:t>
                </a:r>
                <a14:m>
                  <m:oMath xmlns:m="http://schemas.openxmlformats.org/officeDocument/2006/math">
                    <m:r>
                      <a:rPr lang="en-US" altLang="zh-CN" sz="2400" i="1">
                        <a:solidFill>
                          <a:srgbClr val="C00000"/>
                        </a:solidFill>
                        <a:latin typeface="Cambria Math" panose="02040503050406030204" pitchFamily="18" charset="0"/>
                      </a:rPr>
                      <m:t>𝑓</m:t>
                    </m:r>
                    <m:d>
                      <m:dPr>
                        <m:ctrlPr>
                          <a:rPr lang="zh-CN" altLang="zh-CN" sz="2400"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𝒙</m:t>
                        </m:r>
                      </m:e>
                    </m:d>
                  </m:oMath>
                </a14:m>
                <a:r>
                  <a:rPr lang="zh-CN" altLang="en-US" sz="2400" dirty="0" smtClean="0">
                    <a:solidFill>
                      <a:srgbClr val="000000"/>
                    </a:solidFill>
                    <a:latin typeface="黑体" panose="02010609060101010101" pitchFamily="49"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也</a:t>
                </a:r>
                <a:r>
                  <a:rPr lang="zh-CN" altLang="en-US" sz="2400" dirty="0" smtClean="0">
                    <a:solidFill>
                      <a:srgbClr val="000000"/>
                    </a:solidFill>
                    <a:latin typeface="黑体" panose="02010609060101010101" pitchFamily="49" charset="-122"/>
                    <a:ea typeface="黑体" panose="02010609060101010101" pitchFamily="49" charset="-122"/>
                  </a:rPr>
                  <a:t>即</a:t>
                </a:r>
                <a14:m>
                  <m:oMath xmlns:m="http://schemas.openxmlformats.org/officeDocument/2006/math">
                    <m:r>
                      <a:rPr lang="en-US" altLang="zh-CN" sz="2400" b="0" i="1" smtClean="0">
                        <a:solidFill>
                          <a:srgbClr val="C00000"/>
                        </a:solidFill>
                        <a:latin typeface="Cambria Math" panose="02040503050406030204" pitchFamily="18" charset="0"/>
                      </a:rPr>
                      <m:t>𝑑</m:t>
                    </m:r>
                    <m:d>
                      <m:dPr>
                        <m:ctrlPr>
                          <a:rPr lang="zh-CN" altLang="zh-CN" sz="2400" i="1">
                            <a:solidFill>
                              <a:srgbClr val="C00000"/>
                            </a:solidFill>
                            <a:latin typeface="Cambria Math" panose="02040503050406030204" pitchFamily="18" charset="0"/>
                          </a:rPr>
                        </m:ctrlPr>
                      </m:dPr>
                      <m:e>
                        <m:r>
                          <a:rPr lang="en-US" altLang="zh-CN" sz="2400" b="1" i="1" smtClean="0">
                            <a:solidFill>
                              <a:srgbClr val="C00000"/>
                            </a:solidFill>
                            <a:latin typeface="Cambria Math" panose="02040503050406030204" pitchFamily="18" charset="0"/>
                          </a:rPr>
                          <m:t>𝑿</m:t>
                        </m:r>
                      </m:e>
                    </m:d>
                  </m:oMath>
                </a14:m>
                <a:r>
                  <a:rPr lang="zh-CN" altLang="en-US" sz="2400" dirty="0" smtClean="0">
                    <a:solidFill>
                      <a:srgbClr val="000000"/>
                    </a:solidFill>
                    <a:latin typeface="黑体" panose="02010609060101010101" pitchFamily="49" charset="-122"/>
                    <a:ea typeface="黑体" panose="02010609060101010101" pitchFamily="49" charset="-122"/>
                  </a:rPr>
                  <a:t>）上，复合了一个符号型判决函数：</a:t>
                </a:r>
                <a:endParaRPr lang="en-US" altLang="zh-CN" sz="2400" dirty="0" smtClean="0">
                  <a:solidFill>
                    <a:srgbClr val="000000"/>
                  </a:solidFill>
                  <a:latin typeface="黑体" panose="02010609060101010101" pitchFamily="49" charset="-122"/>
                  <a:ea typeface="黑体" panose="02010609060101010101" pitchFamily="49" charset="-122"/>
                </a:endParaRPr>
              </a:p>
              <a:p>
                <a:pPr algn="ctr" eaLnBrk="0" hangingPunct="0">
                  <a:spcAft>
                    <a:spcPts val="1200"/>
                  </a:spcAft>
                </a:pPr>
                <a:r>
                  <a:rPr lang="en-US" altLang="zh-CN" sz="2400" dirty="0">
                    <a:solidFill>
                      <a:srgbClr val="C00000"/>
                    </a:solidFill>
                  </a:rPr>
                  <a:t>y=</a:t>
                </a:r>
                <a14:m>
                  <m:oMath xmlns:m="http://schemas.openxmlformats.org/officeDocument/2006/math">
                    <m:r>
                      <a:rPr lang="en-US" altLang="zh-CN" sz="2400" b="1" i="0" smtClean="0">
                        <a:solidFill>
                          <a:srgbClr val="C00000"/>
                        </a:solidFill>
                        <a:latin typeface="Cambria Math" panose="02040503050406030204" pitchFamily="18" charset="0"/>
                      </a:rPr>
                      <m:t>𝐬𝐢𝐠𝐧</m:t>
                    </m:r>
                    <m:r>
                      <a:rPr lang="en-US" altLang="zh-CN" sz="2400">
                        <a:solidFill>
                          <a:srgbClr val="C00000"/>
                        </a:solidFill>
                        <a:latin typeface="Cambria Math" panose="02040503050406030204" pitchFamily="18" charset="0"/>
                      </a:rPr>
                      <m:t>(</m:t>
                    </m:r>
                    <m:r>
                      <a:rPr lang="en-US" altLang="zh-CN" sz="2400" i="1">
                        <a:solidFill>
                          <a:srgbClr val="C00000"/>
                        </a:solidFill>
                        <a:latin typeface="Cambria Math" panose="02040503050406030204" pitchFamily="18" charset="0"/>
                      </a:rPr>
                      <m:t>𝑓</m:t>
                    </m:r>
                    <m:d>
                      <m:dPr>
                        <m:ctrlPr>
                          <a:rPr lang="zh-CN" altLang="zh-CN" sz="2400"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𝒙</m:t>
                        </m:r>
                      </m:e>
                    </m:d>
                    <m:r>
                      <a:rPr lang="en-US" altLang="zh-CN" sz="2400"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m:t>
                    </m:r>
                    <m:r>
                      <a:rPr lang="en-US" altLang="zh-CN" sz="2400" b="1">
                        <a:solidFill>
                          <a:srgbClr val="C00000"/>
                        </a:solidFill>
                        <a:latin typeface="Cambria Math" panose="02040503050406030204" pitchFamily="18" charset="0"/>
                      </a:rPr>
                      <m:t>𝐬</m:t>
                    </m:r>
                    <m:r>
                      <a:rPr lang="en-US" altLang="zh-CN" sz="2400" b="1" i="0" smtClean="0">
                        <a:solidFill>
                          <a:srgbClr val="C00000"/>
                        </a:solidFill>
                        <a:latin typeface="Cambria Math" panose="02040503050406030204" pitchFamily="18" charset="0"/>
                      </a:rPr>
                      <m:t>𝐢</m:t>
                    </m:r>
                    <m:r>
                      <a:rPr lang="en-US" altLang="zh-CN" sz="2400" b="1">
                        <a:solidFill>
                          <a:srgbClr val="C00000"/>
                        </a:solidFill>
                        <a:latin typeface="Cambria Math" panose="02040503050406030204" pitchFamily="18" charset="0"/>
                      </a:rPr>
                      <m:t>𝐠𝐧</m:t>
                    </m:r>
                    <m:r>
                      <a:rPr lang="en-US" altLang="zh-CN" sz="2400" b="1">
                        <a:solidFill>
                          <a:srgbClr val="C00000"/>
                        </a:solidFill>
                        <a:latin typeface="Cambria Math" panose="02040503050406030204" pitchFamily="18" charset="0"/>
                      </a:rPr>
                      <m:t>(</m:t>
                    </m:r>
                    <m:sSub>
                      <m:sSubPr>
                        <m:ctrlPr>
                          <a:rPr lang="zh-CN" altLang="zh-CN" sz="2400" i="1">
                            <a:solidFill>
                              <a:srgbClr val="C00000"/>
                            </a:solidFill>
                            <a:latin typeface="Cambria Math" panose="02040503050406030204" pitchFamily="18" charset="0"/>
                          </a:rPr>
                        </m:ctrlPr>
                      </m:sSubPr>
                      <m:e>
                        <m:r>
                          <a:rPr lang="en-US" altLang="zh-CN" sz="2400" i="1">
                            <a:solidFill>
                              <a:srgbClr val="C00000"/>
                            </a:solidFill>
                            <a:latin typeface="Cambria Math" panose="02040503050406030204" pitchFamily="18" charset="0"/>
                          </a:rPr>
                          <m:t>𝑤</m:t>
                        </m:r>
                      </m:e>
                      <m:sub>
                        <m:r>
                          <a:rPr lang="en-US" altLang="zh-CN" sz="2400">
                            <a:solidFill>
                              <a:srgbClr val="C00000"/>
                            </a:solidFill>
                            <a:latin typeface="Cambria Math" panose="02040503050406030204" pitchFamily="18" charset="0"/>
                          </a:rPr>
                          <m:t>1</m:t>
                        </m:r>
                      </m:sub>
                    </m:sSub>
                    <m:sSub>
                      <m:sSubPr>
                        <m:ctrlPr>
                          <a:rPr lang="zh-CN" altLang="zh-CN" sz="2400" i="1">
                            <a:solidFill>
                              <a:srgbClr val="C00000"/>
                            </a:solidFill>
                            <a:latin typeface="Cambria Math" panose="02040503050406030204" pitchFamily="18" charset="0"/>
                          </a:rPr>
                        </m:ctrlPr>
                      </m:sSubPr>
                      <m:e>
                        <m:r>
                          <a:rPr lang="en-US" altLang="zh-CN" sz="2400" i="1">
                            <a:solidFill>
                              <a:srgbClr val="C00000"/>
                            </a:solidFill>
                            <a:latin typeface="Cambria Math" panose="02040503050406030204" pitchFamily="18" charset="0"/>
                          </a:rPr>
                          <m:t>𝑥</m:t>
                        </m:r>
                      </m:e>
                      <m:sub>
                        <m:r>
                          <a:rPr lang="en-US" altLang="zh-CN" sz="2400">
                            <a:solidFill>
                              <a:srgbClr val="C00000"/>
                            </a:solidFill>
                            <a:latin typeface="Cambria Math" panose="02040503050406030204" pitchFamily="18" charset="0"/>
                          </a:rPr>
                          <m:t>1</m:t>
                        </m:r>
                      </m:sub>
                    </m:sSub>
                    <m:r>
                      <a:rPr lang="en-US" altLang="zh-CN" sz="2400">
                        <a:solidFill>
                          <a:srgbClr val="C00000"/>
                        </a:solidFill>
                        <a:latin typeface="Cambria Math" panose="02040503050406030204" pitchFamily="18" charset="0"/>
                      </a:rPr>
                      <m:t>+</m:t>
                    </m:r>
                    <m:sSub>
                      <m:sSubPr>
                        <m:ctrlPr>
                          <a:rPr lang="zh-CN" altLang="zh-CN" sz="2400" i="1">
                            <a:solidFill>
                              <a:srgbClr val="C00000"/>
                            </a:solidFill>
                            <a:latin typeface="Cambria Math" panose="02040503050406030204" pitchFamily="18" charset="0"/>
                          </a:rPr>
                        </m:ctrlPr>
                      </m:sSubPr>
                      <m:e>
                        <m:r>
                          <a:rPr lang="en-US" altLang="zh-CN" sz="2400" i="1">
                            <a:solidFill>
                              <a:srgbClr val="C00000"/>
                            </a:solidFill>
                            <a:latin typeface="Cambria Math" panose="02040503050406030204" pitchFamily="18" charset="0"/>
                          </a:rPr>
                          <m:t>𝑤</m:t>
                        </m:r>
                      </m:e>
                      <m:sub>
                        <m:r>
                          <a:rPr lang="en-US" altLang="zh-CN" sz="2400">
                            <a:solidFill>
                              <a:srgbClr val="C00000"/>
                            </a:solidFill>
                            <a:latin typeface="Cambria Math" panose="02040503050406030204" pitchFamily="18" charset="0"/>
                          </a:rPr>
                          <m:t>2</m:t>
                        </m:r>
                      </m:sub>
                    </m:sSub>
                    <m:sSub>
                      <m:sSubPr>
                        <m:ctrlPr>
                          <a:rPr lang="zh-CN" altLang="zh-CN" sz="2400" i="1">
                            <a:solidFill>
                              <a:srgbClr val="C00000"/>
                            </a:solidFill>
                            <a:latin typeface="Cambria Math" panose="02040503050406030204" pitchFamily="18" charset="0"/>
                          </a:rPr>
                        </m:ctrlPr>
                      </m:sSubPr>
                      <m:e>
                        <m:r>
                          <a:rPr lang="en-US" altLang="zh-CN" sz="2400" i="1">
                            <a:solidFill>
                              <a:srgbClr val="C00000"/>
                            </a:solidFill>
                            <a:latin typeface="Cambria Math" panose="02040503050406030204" pitchFamily="18" charset="0"/>
                          </a:rPr>
                          <m:t>𝑥</m:t>
                        </m:r>
                      </m:e>
                      <m:sub>
                        <m:r>
                          <a:rPr lang="en-US" altLang="zh-CN" sz="2400">
                            <a:solidFill>
                              <a:srgbClr val="C00000"/>
                            </a:solidFill>
                            <a:latin typeface="Cambria Math" panose="02040503050406030204" pitchFamily="18" charset="0"/>
                          </a:rPr>
                          <m:t>2</m:t>
                        </m:r>
                      </m:sub>
                    </m:sSub>
                    <m:r>
                      <a:rPr lang="en-US" altLang="zh-CN" sz="2400">
                        <a:solidFill>
                          <a:srgbClr val="C00000"/>
                        </a:solidFill>
                        <a:latin typeface="Cambria Math" panose="02040503050406030204" pitchFamily="18" charset="0"/>
                      </a:rPr>
                      <m:t>+ ···+</m:t>
                    </m:r>
                    <m:sSub>
                      <m:sSubPr>
                        <m:ctrlPr>
                          <a:rPr lang="zh-CN" altLang="zh-CN" sz="2400" i="1">
                            <a:solidFill>
                              <a:srgbClr val="C00000"/>
                            </a:solidFill>
                            <a:latin typeface="Cambria Math" panose="02040503050406030204" pitchFamily="18" charset="0"/>
                          </a:rPr>
                        </m:ctrlPr>
                      </m:sSubPr>
                      <m:e>
                        <m:r>
                          <a:rPr lang="en-US" altLang="zh-CN" sz="2400" i="1">
                            <a:solidFill>
                              <a:srgbClr val="C00000"/>
                            </a:solidFill>
                            <a:latin typeface="Cambria Math" panose="02040503050406030204" pitchFamily="18" charset="0"/>
                          </a:rPr>
                          <m:t>𝑤</m:t>
                        </m:r>
                      </m:e>
                      <m:sub>
                        <m:r>
                          <a:rPr lang="en-US" altLang="zh-CN" sz="2400" i="1">
                            <a:solidFill>
                              <a:srgbClr val="C00000"/>
                            </a:solidFill>
                            <a:latin typeface="Cambria Math" panose="02040503050406030204" pitchFamily="18" charset="0"/>
                          </a:rPr>
                          <m:t>𝑚</m:t>
                        </m:r>
                      </m:sub>
                    </m:sSub>
                    <m:sSub>
                      <m:sSubPr>
                        <m:ctrlPr>
                          <a:rPr lang="zh-CN" altLang="zh-CN" sz="2400" i="1">
                            <a:solidFill>
                              <a:srgbClr val="C00000"/>
                            </a:solidFill>
                            <a:latin typeface="Cambria Math" panose="02040503050406030204" pitchFamily="18" charset="0"/>
                          </a:rPr>
                        </m:ctrlPr>
                      </m:sSubPr>
                      <m:e>
                        <m:r>
                          <a:rPr lang="en-US" altLang="zh-CN" sz="2400" i="1">
                            <a:solidFill>
                              <a:srgbClr val="C00000"/>
                            </a:solidFill>
                            <a:latin typeface="Cambria Math" panose="02040503050406030204" pitchFamily="18" charset="0"/>
                          </a:rPr>
                          <m:t>𝑥</m:t>
                        </m:r>
                      </m:e>
                      <m:sub>
                        <m:r>
                          <a:rPr lang="en-US" altLang="zh-CN" sz="2400" i="1">
                            <a:solidFill>
                              <a:srgbClr val="C00000"/>
                            </a:solidFill>
                            <a:latin typeface="Cambria Math" panose="02040503050406030204" pitchFamily="18" charset="0"/>
                          </a:rPr>
                          <m:t>𝑚</m:t>
                        </m:r>
                      </m:sub>
                    </m:sSub>
                    <m:r>
                      <a:rPr lang="en-US" altLang="zh-CN" sz="2400" i="1">
                        <a:solidFill>
                          <a:srgbClr val="C00000"/>
                        </a:solidFill>
                        <a:latin typeface="Cambria Math" panose="02040503050406030204" pitchFamily="18" charset="0"/>
                      </a:rPr>
                      <m:t>)</m:t>
                    </m:r>
                  </m:oMath>
                </a14:m>
                <a:endParaRPr lang="en-US" altLang="zh-CN" sz="2400" dirty="0">
                  <a:solidFill>
                    <a:srgbClr val="000000"/>
                  </a:solidFill>
                  <a:latin typeface="黑体" panose="02010609060101010101" pitchFamily="49" charset="-122"/>
                  <a:ea typeface="黑体" panose="02010609060101010101" pitchFamily="49" charset="-122"/>
                </a:endParaRPr>
              </a:p>
              <a:p>
                <a:pPr eaLnBrk="0" hangingPunct="0">
                  <a:spcAft>
                    <a:spcPts val="1200"/>
                  </a:spcAft>
                </a:pPr>
                <a:r>
                  <a:rPr lang="zh-CN" altLang="en-US" sz="2400" dirty="0" smtClean="0">
                    <a:solidFill>
                      <a:srgbClr val="000000"/>
                    </a:solidFill>
                    <a:latin typeface="黑体" panose="02010609060101010101" pitchFamily="49" charset="-122"/>
                    <a:ea typeface="黑体" panose="02010609060101010101" pitchFamily="49" charset="-122"/>
                  </a:rPr>
                  <a:t>这个判决函数非常硬</a:t>
                </a:r>
                <a:r>
                  <a:rPr lang="en-US" altLang="zh-CN" sz="2400" dirty="0" smtClean="0">
                    <a:solidFill>
                      <a:srgbClr val="000000"/>
                    </a:solidFill>
                    <a:latin typeface="黑体" panose="02010609060101010101" pitchFamily="49" charset="-122"/>
                    <a:ea typeface="黑体" panose="02010609060101010101" pitchFamily="49" charset="-122"/>
                  </a:rPr>
                  <a:t>——</a:t>
                </a:r>
                <a:r>
                  <a:rPr lang="zh-CN" altLang="en-US" sz="2400" dirty="0" smtClean="0">
                    <a:solidFill>
                      <a:srgbClr val="FF0000"/>
                    </a:solidFill>
                    <a:latin typeface="黑体" panose="02010609060101010101" pitchFamily="49" charset="-122"/>
                    <a:ea typeface="黑体" panose="02010609060101010101" pitchFamily="49" charset="-122"/>
                  </a:rPr>
                  <a:t>只看是否大于零，不管与零有多远</a:t>
                </a:r>
                <a:r>
                  <a:rPr lang="zh-CN" altLang="en-US" sz="2400" dirty="0" smtClean="0">
                    <a:solidFill>
                      <a:srgbClr val="000000"/>
                    </a:solidFill>
                    <a:latin typeface="黑体" panose="02010609060101010101" pitchFamily="49" charset="-122"/>
                    <a:ea typeface="黑体" panose="02010609060101010101" pitchFamily="49" charset="-122"/>
                  </a:rPr>
                  <a:t>！</a:t>
                </a:r>
                <a:endParaRPr lang="en-US" altLang="zh-CN" sz="2400" dirty="0" smtClean="0">
                  <a:solidFill>
                    <a:srgbClr val="000000"/>
                  </a:solidFill>
                  <a:latin typeface="黑体" panose="02010609060101010101" pitchFamily="49" charset="-122"/>
                  <a:ea typeface="黑体" panose="02010609060101010101" pitchFamily="49" charset="-122"/>
                </a:endParaRPr>
              </a:p>
              <a:p>
                <a:pPr eaLnBrk="0" hangingPunct="0">
                  <a:spcAft>
                    <a:spcPts val="1200"/>
                  </a:spcAft>
                </a:pPr>
                <a:r>
                  <a:rPr lang="zh-CN" altLang="en-US" sz="2400" dirty="0" smtClean="0">
                    <a:solidFill>
                      <a:srgbClr val="000000"/>
                    </a:solidFill>
                    <a:latin typeface="黑体" panose="02010609060101010101" pitchFamily="49" charset="-122"/>
                    <a:ea typeface="黑体" panose="02010609060101010101" pitchFamily="49" charset="-122"/>
                  </a:rPr>
                  <a:t>我们如何利用成熟的线性回归方法进行更细致的分类呢？</a:t>
                </a:r>
                <a:endParaRPr lang="en-US" altLang="zh-CN" sz="2400" dirty="0" smtClean="0">
                  <a:solidFill>
                    <a:srgbClr val="000000"/>
                  </a:solidFill>
                  <a:latin typeface="黑体" panose="02010609060101010101" pitchFamily="49" charset="-122"/>
                  <a:ea typeface="黑体" panose="02010609060101010101" pitchFamily="49" charset="-122"/>
                </a:endParaRPr>
              </a:p>
              <a:p>
                <a:pPr eaLnBrk="0" hangingPunct="0">
                  <a:spcAft>
                    <a:spcPts val="1200"/>
                  </a:spcAft>
                </a:pPr>
                <a:r>
                  <a:rPr lang="zh-CN" altLang="en-US" sz="2400" dirty="0" smtClean="0">
                    <a:solidFill>
                      <a:srgbClr val="000000"/>
                    </a:solidFill>
                    <a:latin typeface="黑体" panose="02010609060101010101" pitchFamily="49" charset="-122"/>
                    <a:ea typeface="黑体" panose="02010609060101010101" pitchFamily="49" charset="-122"/>
                  </a:rPr>
                  <a:t>我们能不能更多地利用判决函数值的大小信息、而不仅仅是利用其正负信息呢？</a:t>
                </a:r>
                <a:endParaRPr lang="en-US" altLang="zh-CN" sz="2400" dirty="0" smtClean="0">
                  <a:solidFill>
                    <a:srgbClr val="000000"/>
                  </a:solidFill>
                  <a:latin typeface="黑体" panose="02010609060101010101" pitchFamily="49" charset="-122"/>
                  <a:ea typeface="黑体" panose="02010609060101010101" pitchFamily="49" charset="-122"/>
                </a:endParaRPr>
              </a:p>
              <a:p>
                <a:pPr eaLnBrk="0" hangingPunct="0">
                  <a:spcAft>
                    <a:spcPts val="1200"/>
                  </a:spcAft>
                </a:pPr>
                <a:endParaRPr lang="en-US" altLang="zh-CN" sz="2400" dirty="0">
                  <a:solidFill>
                    <a:srgbClr val="000000"/>
                  </a:solidFill>
                  <a:latin typeface="黑体" panose="02010609060101010101" pitchFamily="49" charset="-122"/>
                  <a:ea typeface="黑体" panose="02010609060101010101" pitchFamily="49" charset="-122"/>
                </a:endParaRPr>
              </a:p>
              <a:p>
                <a:pPr eaLnBrk="0" hangingPunct="0">
                  <a:spcAft>
                    <a:spcPts val="1200"/>
                  </a:spcAft>
                </a:pPr>
                <a:endParaRPr lang="en-US" altLang="zh-CN" sz="2400" dirty="0" smtClean="0">
                  <a:solidFill>
                    <a:srgbClr val="000000"/>
                  </a:solidFill>
                  <a:latin typeface="黑体" panose="02010609060101010101" pitchFamily="49" charset="-122"/>
                  <a:ea typeface="黑体" panose="02010609060101010101" pitchFamily="49" charset="-122"/>
                </a:endParaRPr>
              </a:p>
              <a:p>
                <a:pPr eaLnBrk="0" hangingPunct="0">
                  <a:spcAft>
                    <a:spcPts val="1200"/>
                  </a:spcAft>
                </a:pPr>
                <a:endParaRPr lang="en-US" altLang="zh-CN" sz="2400" dirty="0" smtClean="0">
                  <a:solidFill>
                    <a:srgbClr val="000000"/>
                  </a:solidFill>
                  <a:latin typeface="黑体" panose="02010609060101010101" pitchFamily="49" charset="-122"/>
                  <a:ea typeface="黑体" panose="02010609060101010101" pitchFamily="49" charset="-122"/>
                </a:endParaRPr>
              </a:p>
              <a:p>
                <a:pPr eaLnBrk="0" hangingPunct="0">
                  <a:spcAft>
                    <a:spcPts val="1200"/>
                  </a:spcAft>
                </a:pPr>
                <a:endParaRPr lang="en-US" altLang="zh-CN" sz="2400" dirty="0">
                  <a:solidFill>
                    <a:srgbClr val="000000"/>
                  </a:solidFill>
                  <a:latin typeface="黑体" panose="02010609060101010101" pitchFamily="49" charset="-122"/>
                  <a:ea typeface="黑体" panose="02010609060101010101" pitchFamily="49" charset="-122"/>
                </a:endParaRPr>
              </a:p>
            </p:txBody>
          </p:sp>
        </mc:Choice>
        <mc:Fallback xmlns="">
          <p:sp>
            <p:nvSpPr>
              <p:cNvPr id="5" name="文本框 4">
                <a:extLst>
                  <a:ext uri="{FF2B5EF4-FFF2-40B4-BE49-F238E27FC236}">
                    <a16:creationId xmlns="" xmlns:a16="http://schemas.microsoft.com/office/drawing/2014/main" xmlns:a14="http://schemas.microsoft.com/office/drawing/2010/main" id="{8E64261B-1F69-4C05-BF6F-F03267AC2AD2}"/>
                  </a:ext>
                </a:extLst>
              </p:cNvPr>
              <p:cNvSpPr txBox="1">
                <a:spLocks noRot="1" noChangeAspect="1" noMove="1" noResize="1" noEditPoints="1" noAdjustHandles="1" noChangeArrowheads="1" noChangeShapeType="1" noTextEdit="1"/>
              </p:cNvSpPr>
              <p:nvPr/>
            </p:nvSpPr>
            <p:spPr>
              <a:xfrm>
                <a:off x="359184" y="1124744"/>
                <a:ext cx="8425631" cy="5755422"/>
              </a:xfrm>
              <a:prstGeom prst="rect">
                <a:avLst/>
              </a:prstGeom>
              <a:blipFill rotWithShape="0">
                <a:blip r:embed="rId2"/>
                <a:stretch>
                  <a:fillRect l="-1158" t="-847" r="-941"/>
                </a:stretch>
              </a:blipFill>
            </p:spPr>
            <p:txBody>
              <a:bodyPr/>
              <a:lstStyle/>
              <a:p>
                <a:r>
                  <a:rPr lang="zh-CN" altLang="en-US">
                    <a:noFill/>
                  </a:rPr>
                  <a:t> </a:t>
                </a:r>
              </a:p>
            </p:txBody>
          </p:sp>
        </mc:Fallback>
      </mc:AlternateContent>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4759245"/>
            <a:ext cx="2399981" cy="181434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984" y="4581128"/>
            <a:ext cx="2697963" cy="2170575"/>
          </a:xfrm>
          <a:prstGeom prst="rect">
            <a:avLst/>
          </a:prstGeom>
        </p:spPr>
      </p:pic>
    </p:spTree>
    <p:extLst>
      <p:ext uri="{BB962C8B-B14F-4D97-AF65-F5344CB8AC3E}">
        <p14:creationId xmlns:p14="http://schemas.microsoft.com/office/powerpoint/2010/main" val="382847525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smtClean="0"/>
              <a:t>回归 与 分类</a:t>
            </a:r>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xmlns="" id="{ECAFF6C9-26CB-467E-A464-2393C36DC414}"/>
                  </a:ext>
                </a:extLst>
              </p:cNvPr>
              <p:cNvSpPr txBox="1"/>
              <p:nvPr/>
            </p:nvSpPr>
            <p:spPr>
              <a:xfrm>
                <a:off x="395536" y="980728"/>
                <a:ext cx="8136904" cy="1862113"/>
              </a:xfrm>
              <a:prstGeom prst="rect">
                <a:avLst/>
              </a:prstGeom>
              <a:noFill/>
            </p:spPr>
            <p:txBody>
              <a:bodyPr wrap="square" rtlCol="0">
                <a:spAutoFit/>
              </a:bodyPr>
              <a:lstStyle/>
              <a:p>
                <a:pPr eaLnBrk="0" hangingPunct="0">
                  <a:spcAft>
                    <a:spcPts val="1200"/>
                  </a:spcAft>
                </a:pPr>
                <a:r>
                  <a:rPr lang="zh-CN" altLang="en-US" sz="2400" dirty="0" smtClean="0">
                    <a:solidFill>
                      <a:srgbClr val="2D2DB9"/>
                    </a:solidFill>
                    <a:latin typeface="黑体" panose="02010609060101010101" pitchFamily="49" charset="-122"/>
                    <a:ea typeface="黑体" panose="02010609060101010101" pitchFamily="49" charset="-122"/>
                  </a:rPr>
                  <a:t>使用跃阶函数作为判决函数</a:t>
                </a:r>
                <a:r>
                  <a:rPr kumimoji="1" lang="zh-CN" altLang="en-US" sz="2400" b="1" dirty="0" smtClean="0">
                    <a:solidFill>
                      <a:srgbClr val="2D2DB9"/>
                    </a:solidFill>
                    <a:latin typeface="黑体" panose="02010609060101010101" pitchFamily="49" charset="-122"/>
                    <a:ea typeface="黑体" panose="02010609060101010101" pitchFamily="49" charset="-122"/>
                  </a:rPr>
                  <a:t>：</a:t>
                </a:r>
                <a:r>
                  <a:rPr lang="zh-CN" altLang="en-US" sz="2400" dirty="0" smtClean="0">
                    <a:solidFill>
                      <a:srgbClr val="000000"/>
                    </a:solidFill>
                    <a:latin typeface="黑体" panose="02010609060101010101" pitchFamily="49" charset="-122"/>
                    <a:ea typeface="黑体" panose="02010609060101010101" pitchFamily="49" charset="-122"/>
                  </a:rPr>
                  <a:t>当类标记从</a:t>
                </a:r>
                <a:r>
                  <a:rPr lang="en-US" altLang="zh-CN" sz="2400" dirty="0" smtClean="0">
                    <a:solidFill>
                      <a:srgbClr val="000000"/>
                    </a:solidFill>
                    <a:latin typeface="黑体" panose="02010609060101010101" pitchFamily="49" charset="-122"/>
                    <a:ea typeface="黑体" panose="02010609060101010101" pitchFamily="49" charset="-122"/>
                  </a:rPr>
                  <a:t>{1</a:t>
                </a:r>
                <a:r>
                  <a:rPr lang="zh-CN" altLang="en-US" sz="2400" dirty="0" smtClean="0">
                    <a:solidFill>
                      <a:srgbClr val="000000"/>
                    </a:solidFill>
                    <a:latin typeface="黑体" panose="02010609060101010101" pitchFamily="49" charset="-122"/>
                    <a:ea typeface="黑体" panose="02010609060101010101" pitchFamily="49" charset="-122"/>
                  </a:rPr>
                  <a:t>，</a:t>
                </a:r>
                <a:r>
                  <a:rPr lang="en-US" altLang="zh-CN" sz="2400" dirty="0" smtClean="0">
                    <a:solidFill>
                      <a:srgbClr val="000000"/>
                    </a:solidFill>
                    <a:latin typeface="黑体" panose="02010609060101010101" pitchFamily="49" charset="-122"/>
                    <a:ea typeface="黑体" panose="02010609060101010101" pitchFamily="49" charset="-122"/>
                  </a:rPr>
                  <a:t>-1}</a:t>
                </a:r>
                <a:r>
                  <a:rPr lang="zh-CN" altLang="en-US" sz="2400" dirty="0" smtClean="0">
                    <a:solidFill>
                      <a:srgbClr val="000000"/>
                    </a:solidFill>
                    <a:latin typeface="黑体" panose="02010609060101010101" pitchFamily="49" charset="-122"/>
                    <a:ea typeface="黑体" panose="02010609060101010101" pitchFamily="49" charset="-122"/>
                  </a:rPr>
                  <a:t>改为</a:t>
                </a:r>
                <a:r>
                  <a:rPr lang="en-US" altLang="zh-CN" sz="2400" dirty="0" smtClean="0">
                    <a:solidFill>
                      <a:srgbClr val="000000"/>
                    </a:solidFill>
                    <a:latin typeface="黑体" panose="02010609060101010101" pitchFamily="49" charset="-122"/>
                    <a:ea typeface="黑体" panose="02010609060101010101" pitchFamily="49" charset="-122"/>
                  </a:rPr>
                  <a:t>{1,0}</a:t>
                </a:r>
                <a:r>
                  <a:rPr lang="zh-CN" altLang="en-US" sz="2400" dirty="0" smtClean="0">
                    <a:solidFill>
                      <a:srgbClr val="000000"/>
                    </a:solidFill>
                    <a:latin typeface="黑体" panose="02010609060101010101" pitchFamily="49" charset="-122"/>
                    <a:ea typeface="黑体" panose="02010609060101010101" pitchFamily="49" charset="-122"/>
                  </a:rPr>
                  <a:t>时，相当于把判决函数改为阶跃函数（</a:t>
                </a:r>
                <a:r>
                  <a:rPr lang="en-US" altLang="zh-CN" sz="2400" dirty="0" smtClean="0">
                    <a:solidFill>
                      <a:srgbClr val="000000"/>
                    </a:solidFill>
                    <a:latin typeface="Calibri" panose="020F0502020204030204" pitchFamily="34" charset="0"/>
                    <a:ea typeface="黑体" panose="02010609060101010101" pitchFamily="49" charset="-122"/>
                  </a:rPr>
                  <a:t>step function</a:t>
                </a:r>
                <a:r>
                  <a:rPr lang="zh-CN" altLang="en-US" sz="2400" dirty="0" smtClean="0">
                    <a:solidFill>
                      <a:srgbClr val="000000"/>
                    </a:solidFill>
                    <a:latin typeface="黑体" panose="02010609060101010101" pitchFamily="49" charset="-122"/>
                    <a:ea typeface="黑体" panose="02010609060101010101" pitchFamily="49" charset="-122"/>
                  </a:rPr>
                  <a:t>）</a:t>
                </a:r>
                <a:endParaRPr lang="en-US" altLang="zh-CN" sz="2400" dirty="0" smtClean="0">
                  <a:solidFill>
                    <a:srgbClr val="000000"/>
                  </a:solidFill>
                  <a:latin typeface="黑体" panose="02010609060101010101" pitchFamily="49" charset="-122"/>
                  <a:ea typeface="黑体" panose="02010609060101010101" pitchFamily="49" charset="-122"/>
                </a:endParaRPr>
              </a:p>
              <a:p>
                <a:pPr eaLnBrk="0" hangingPunct="0">
                  <a:spcAft>
                    <a:spcPts val="1200"/>
                  </a:spcAft>
                </a:pPr>
                <a14:m>
                  <m:oMathPara xmlns:m="http://schemas.openxmlformats.org/officeDocument/2006/math">
                    <m:oMathParaPr>
                      <m:jc m:val="centerGroup"/>
                    </m:oMathParaPr>
                    <m:oMath xmlns:m="http://schemas.openxmlformats.org/officeDocument/2006/math">
                      <m:r>
                        <a:rPr lang="en-US" altLang="zh-CN" sz="2400" b="1" i="0" smtClean="0">
                          <a:solidFill>
                            <a:srgbClr val="C00000"/>
                          </a:solidFill>
                          <a:latin typeface="Cambria Math" panose="02040503050406030204" pitchFamily="18" charset="0"/>
                        </a:rPr>
                        <m:t>𝐬𝐭𝐞𝐩</m:t>
                      </m:r>
                      <m:d>
                        <m:dPr>
                          <m:ctrlPr>
                            <a:rPr lang="zh-CN" altLang="zh-CN" sz="2400" i="1">
                              <a:solidFill>
                                <a:srgbClr val="C00000"/>
                              </a:solidFill>
                              <a:latin typeface="Cambria Math" panose="02040503050406030204" pitchFamily="18" charset="0"/>
                            </a:rPr>
                          </m:ctrlPr>
                        </m:dPr>
                        <m:e>
                          <m:r>
                            <a:rPr lang="en-US" altLang="zh-CN" sz="2400" b="1" i="1" smtClean="0">
                              <a:solidFill>
                                <a:srgbClr val="C00000"/>
                              </a:solidFill>
                              <a:latin typeface="Cambria Math" panose="02040503050406030204" pitchFamily="18" charset="0"/>
                            </a:rPr>
                            <m:t>𝒙</m:t>
                          </m:r>
                        </m:e>
                      </m:d>
                      <m:r>
                        <a:rPr lang="en-US" altLang="zh-CN" sz="2400" b="1" i="1" smtClean="0">
                          <a:solidFill>
                            <a:srgbClr val="C00000"/>
                          </a:solidFill>
                          <a:latin typeface="Cambria Math" panose="02040503050406030204" pitchFamily="18" charset="0"/>
                        </a:rPr>
                        <m:t>=</m:t>
                      </m:r>
                      <m:f>
                        <m:fPr>
                          <m:ctrlPr>
                            <a:rPr lang="en-US" altLang="zh-CN" sz="2400" b="1" i="1" smtClean="0">
                              <a:solidFill>
                                <a:srgbClr val="C00000"/>
                              </a:solidFill>
                              <a:latin typeface="Cambria Math" panose="02040503050406030204" pitchFamily="18" charset="0"/>
                            </a:rPr>
                          </m:ctrlPr>
                        </m:fPr>
                        <m:num>
                          <m:r>
                            <a:rPr lang="en-US" altLang="zh-CN" sz="2400" b="1" i="1" smtClean="0">
                              <a:solidFill>
                                <a:srgbClr val="C00000"/>
                              </a:solidFill>
                              <a:latin typeface="Cambria Math" panose="02040503050406030204" pitchFamily="18" charset="0"/>
                            </a:rPr>
                            <m:t>𝟏</m:t>
                          </m:r>
                        </m:num>
                        <m:den>
                          <m:r>
                            <a:rPr lang="en-US" altLang="zh-CN" sz="2400" b="1" i="1" smtClean="0">
                              <a:solidFill>
                                <a:srgbClr val="C00000"/>
                              </a:solidFill>
                              <a:latin typeface="Cambria Math" panose="02040503050406030204" pitchFamily="18" charset="0"/>
                            </a:rPr>
                            <m:t>𝟐</m:t>
                          </m:r>
                        </m:den>
                      </m:f>
                      <m:r>
                        <a:rPr lang="en-US" altLang="zh-CN" sz="2400" b="1" i="1" smtClean="0">
                          <a:solidFill>
                            <a:srgbClr val="C00000"/>
                          </a:solidFill>
                          <a:latin typeface="Cambria Math" panose="02040503050406030204" pitchFamily="18" charset="0"/>
                        </a:rPr>
                        <m:t>(</m:t>
                      </m:r>
                      <m:r>
                        <a:rPr lang="en-US" altLang="zh-CN" sz="2400" b="1" i="0" smtClean="0">
                          <a:solidFill>
                            <a:srgbClr val="C00000"/>
                          </a:solidFill>
                          <a:latin typeface="Cambria Math" panose="02040503050406030204" pitchFamily="18" charset="0"/>
                        </a:rPr>
                        <m:t>𝐬𝐢𝐠𝐧</m:t>
                      </m:r>
                      <m:d>
                        <m:dPr>
                          <m:ctrlPr>
                            <a:rPr lang="en-US" altLang="zh-CN" sz="2400" b="1" i="1" smtClean="0">
                              <a:solidFill>
                                <a:srgbClr val="C00000"/>
                              </a:solidFill>
                              <a:latin typeface="Cambria Math" panose="02040503050406030204" pitchFamily="18" charset="0"/>
                            </a:rPr>
                          </m:ctrlPr>
                        </m:dPr>
                        <m:e>
                          <m:r>
                            <a:rPr lang="en-US" altLang="zh-CN" sz="2400" b="1" i="1" smtClean="0">
                              <a:solidFill>
                                <a:srgbClr val="C00000"/>
                              </a:solidFill>
                              <a:latin typeface="Cambria Math" panose="02040503050406030204" pitchFamily="18" charset="0"/>
                            </a:rPr>
                            <m:t>𝒙</m:t>
                          </m:r>
                        </m:e>
                      </m:d>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𝟏</m:t>
                      </m:r>
                      <m:r>
                        <a:rPr lang="en-US" altLang="zh-CN" sz="2400" b="1" i="1" smtClean="0">
                          <a:solidFill>
                            <a:srgbClr val="C00000"/>
                          </a:solidFill>
                          <a:latin typeface="Cambria Math" panose="02040503050406030204" pitchFamily="18" charset="0"/>
                        </a:rPr>
                        <m:t>)</m:t>
                      </m:r>
                    </m:oMath>
                  </m:oMathPara>
                </a14:m>
                <a:endParaRPr lang="en-US" altLang="zh-CN" sz="2400" dirty="0">
                  <a:solidFill>
                    <a:srgbClr val="000000"/>
                  </a:solidFill>
                  <a:latin typeface="黑体" panose="02010609060101010101" pitchFamily="49" charset="-122"/>
                  <a:ea typeface="黑体" panose="02010609060101010101" pitchFamily="49" charset="-122"/>
                </a:endParaRPr>
              </a:p>
            </p:txBody>
          </p:sp>
        </mc:Choice>
        <mc:Fallback xmlns="">
          <p:sp>
            <p:nvSpPr>
              <p:cNvPr id="6" name="文本框 5">
                <a:extLst>
                  <a:ext uri="{FF2B5EF4-FFF2-40B4-BE49-F238E27FC236}">
                    <a16:creationId xmlns="" xmlns:a16="http://schemas.microsoft.com/office/drawing/2014/main" id="{ECAFF6C9-26CB-467E-A464-2393C36DC414}"/>
                  </a:ext>
                </a:extLst>
              </p:cNvPr>
              <p:cNvSpPr txBox="1">
                <a:spLocks noRot="1" noChangeAspect="1" noMove="1" noResize="1" noEditPoints="1" noAdjustHandles="1" noChangeArrowheads="1" noChangeShapeType="1" noTextEdit="1"/>
              </p:cNvSpPr>
              <p:nvPr/>
            </p:nvSpPr>
            <p:spPr>
              <a:xfrm>
                <a:off x="395536" y="980728"/>
                <a:ext cx="8136904" cy="1862113"/>
              </a:xfrm>
              <a:prstGeom prst="rect">
                <a:avLst/>
              </a:prstGeom>
              <a:blipFill rotWithShape="0">
                <a:blip r:embed="rId2"/>
                <a:stretch>
                  <a:fillRect l="-1199" t="-2623" r="-7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xmlns="" id="{9278255A-FC01-4C6C-9B4C-E643F6896917}"/>
                  </a:ext>
                </a:extLst>
              </p:cNvPr>
              <p:cNvSpPr txBox="1">
                <a:spLocks noChangeArrowheads="1"/>
              </p:cNvSpPr>
              <p:nvPr/>
            </p:nvSpPr>
            <p:spPr bwMode="auto">
              <a:xfrm>
                <a:off x="416883" y="2742019"/>
                <a:ext cx="8136904" cy="8309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Blip>
                    <a:blip r:embed="rId3"/>
                  </a:buBlip>
                  <a:defRPr kumimoji="1" sz="2400">
                    <a:solidFill>
                      <a:schemeClr val="tx1"/>
                    </a:solidFill>
                    <a:latin typeface="楷体_GB2312" pitchFamily="49" charset="-122"/>
                    <a:ea typeface="楷体_GB2312" pitchFamily="49" charset="-122"/>
                    <a:cs typeface="楷体_GB2312" pitchFamily="49" charset="-122"/>
                  </a:defRPr>
                </a:lvl1pPr>
                <a:lvl2pPr marL="742950" indent="-28575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2pPr>
                <a:lvl3pPr marL="1143000" indent="-228600">
                  <a:spcBef>
                    <a:spcPct val="20000"/>
                  </a:spcBef>
                  <a:buChar char="•"/>
                  <a:defRPr kumimoji="1">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har char="–"/>
                  <a:defRPr kumimoji="1" sz="16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har char="»"/>
                  <a:defRPr kumimoji="1" sz="16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0" hangingPunct="0">
                  <a:spcBef>
                    <a:spcPct val="0"/>
                  </a:spcBef>
                  <a:spcAft>
                    <a:spcPts val="1200"/>
                  </a:spcAft>
                  <a:buFontTx/>
                  <a:buNone/>
                </a:pPr>
                <a:r>
                  <a:rPr lang="zh-CN" altLang="zh-CN" dirty="0" smtClean="0">
                    <a:solidFill>
                      <a:srgbClr val="000000"/>
                    </a:solidFill>
                    <a:latin typeface="黑体" panose="02010609060101010101" pitchFamily="49" charset="-122"/>
                    <a:ea typeface="黑体" panose="02010609060101010101" pitchFamily="49" charset="-122"/>
                  </a:rPr>
                  <a:t>当</a:t>
                </a:r>
                <a14:m>
                  <m:oMath xmlns:m="http://schemas.openxmlformats.org/officeDocument/2006/math">
                    <m:r>
                      <a:rPr lang="en-US" altLang="zh-CN" i="1">
                        <a:solidFill>
                          <a:srgbClr val="000000"/>
                        </a:solidFill>
                        <a:latin typeface="Cambria Math" panose="02040503050406030204" pitchFamily="18" charset="0"/>
                      </a:rPr>
                      <m:t>𝑓</m:t>
                    </m:r>
                    <m:d>
                      <m:dPr>
                        <m:ctrlPr>
                          <a:rPr lang="zh-CN" altLang="zh-CN" i="1">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𝑥</m:t>
                        </m:r>
                      </m:e>
                    </m:d>
                  </m:oMath>
                </a14:m>
                <a:r>
                  <a:rPr lang="zh-CN" altLang="zh-CN" dirty="0">
                    <a:solidFill>
                      <a:srgbClr val="2D2DB9"/>
                    </a:solidFill>
                    <a:latin typeface="黑体" panose="02010609060101010101" pitchFamily="49" charset="-122"/>
                    <a:ea typeface="黑体" panose="02010609060101010101" pitchFamily="49" charset="-122"/>
                  </a:rPr>
                  <a:t>大于零</a:t>
                </a:r>
                <a:r>
                  <a:rPr lang="zh-CN" altLang="zh-CN" dirty="0">
                    <a:solidFill>
                      <a:srgbClr val="000000"/>
                    </a:solidFill>
                    <a:latin typeface="黑体" panose="02010609060101010101" pitchFamily="49" charset="-122"/>
                    <a:ea typeface="黑体" panose="02010609060101010101" pitchFamily="49" charset="-122"/>
                  </a:rPr>
                  <a:t>时将</a:t>
                </a:r>
                <a:r>
                  <a:rPr lang="zh-CN" altLang="zh-CN" dirty="0" smtClean="0">
                    <a:solidFill>
                      <a:srgbClr val="000000"/>
                    </a:solidFill>
                    <a:latin typeface="黑体" panose="02010609060101010101" pitchFamily="49" charset="-122"/>
                    <a:ea typeface="黑体" panose="02010609060101010101" pitchFamily="49" charset="-122"/>
                  </a:rPr>
                  <a:t>样本</a:t>
                </a:r>
                <a14:m>
                  <m:oMath xmlns:m="http://schemas.openxmlformats.org/officeDocument/2006/math">
                    <m:r>
                      <a:rPr lang="en-US" altLang="zh-CN" i="1">
                        <a:solidFill>
                          <a:srgbClr val="000000"/>
                        </a:solidFill>
                        <a:latin typeface="Cambria Math" panose="02040503050406030204" pitchFamily="18" charset="0"/>
                      </a:rPr>
                      <m:t>𝑥</m:t>
                    </m:r>
                  </m:oMath>
                </a14:m>
                <a:r>
                  <a:rPr lang="zh-CN" altLang="zh-CN" dirty="0" smtClean="0">
                    <a:solidFill>
                      <a:srgbClr val="000000"/>
                    </a:solidFill>
                    <a:latin typeface="黑体" panose="02010609060101010101" pitchFamily="49" charset="-122"/>
                    <a:ea typeface="黑体" panose="02010609060101010101" pitchFamily="49" charset="-122"/>
                  </a:rPr>
                  <a:t>划分</a:t>
                </a:r>
                <a:r>
                  <a:rPr lang="zh-CN" altLang="zh-CN" dirty="0">
                    <a:solidFill>
                      <a:srgbClr val="000000"/>
                    </a:solidFill>
                    <a:latin typeface="黑体" panose="02010609060101010101" pitchFamily="49" charset="-122"/>
                    <a:ea typeface="黑体" panose="02010609060101010101" pitchFamily="49" charset="-122"/>
                  </a:rPr>
                  <a:t>为</a:t>
                </a:r>
                <a:r>
                  <a:rPr lang="zh-CN" altLang="zh-CN" dirty="0" smtClean="0">
                    <a:solidFill>
                      <a:srgbClr val="2D2DB9"/>
                    </a:solidFill>
                    <a:latin typeface="黑体" panose="02010609060101010101" pitchFamily="49" charset="-122"/>
                    <a:ea typeface="黑体" panose="02010609060101010101" pitchFamily="49" charset="-122"/>
                  </a:rPr>
                  <a:t>正</a:t>
                </a:r>
                <a:r>
                  <a:rPr lang="zh-CN" altLang="en-US" dirty="0">
                    <a:solidFill>
                      <a:srgbClr val="2D2DB9"/>
                    </a:solidFill>
                    <a:latin typeface="黑体" panose="02010609060101010101" pitchFamily="49" charset="-122"/>
                    <a:ea typeface="黑体" panose="02010609060101010101" pitchFamily="49" charset="-122"/>
                  </a:rPr>
                  <a:t>类</a:t>
                </a:r>
                <a:r>
                  <a:rPr lang="zh-CN" altLang="en-US" dirty="0" smtClean="0">
                    <a:solidFill>
                      <a:srgbClr val="000000"/>
                    </a:solidFill>
                    <a:latin typeface="黑体" panose="02010609060101010101" pitchFamily="49" charset="-122"/>
                    <a:ea typeface="黑体" panose="02010609060101010101" pitchFamily="49" charset="-122"/>
                  </a:rPr>
                  <a:t>；</a:t>
                </a:r>
                <a:r>
                  <a:rPr lang="zh-CN" altLang="zh-CN" dirty="0">
                    <a:solidFill>
                      <a:srgbClr val="2D2DB9"/>
                    </a:solidFill>
                    <a:latin typeface="黑体" panose="02010609060101010101" pitchFamily="49" charset="-122"/>
                    <a:ea typeface="黑体" panose="02010609060101010101" pitchFamily="49" charset="-122"/>
                  </a:rPr>
                  <a:t>小于零</a:t>
                </a:r>
                <a:r>
                  <a:rPr lang="zh-CN" altLang="zh-CN" dirty="0">
                    <a:solidFill>
                      <a:srgbClr val="000000"/>
                    </a:solidFill>
                    <a:latin typeface="黑体" panose="02010609060101010101" pitchFamily="49" charset="-122"/>
                    <a:ea typeface="黑体" panose="02010609060101010101" pitchFamily="49" charset="-122"/>
                  </a:rPr>
                  <a:t>时将</a:t>
                </a:r>
                <a14:m>
                  <m:oMath xmlns:m="http://schemas.openxmlformats.org/officeDocument/2006/math">
                    <m:r>
                      <a:rPr lang="en-US" altLang="zh-CN" i="1">
                        <a:solidFill>
                          <a:srgbClr val="000000"/>
                        </a:solidFill>
                        <a:latin typeface="Cambria Math" panose="02040503050406030204" pitchFamily="18" charset="0"/>
                      </a:rPr>
                      <m:t>𝑥</m:t>
                    </m:r>
                  </m:oMath>
                </a14:m>
                <a:r>
                  <a:rPr lang="zh-CN" altLang="zh-CN" dirty="0">
                    <a:solidFill>
                      <a:srgbClr val="000000"/>
                    </a:solidFill>
                    <a:latin typeface="黑体" panose="02010609060101010101" pitchFamily="49" charset="-122"/>
                    <a:ea typeface="黑体" panose="02010609060101010101" pitchFamily="49" charset="-122"/>
                  </a:rPr>
                  <a:t>划分</a:t>
                </a:r>
                <a:r>
                  <a:rPr lang="zh-CN" altLang="zh-CN" dirty="0" smtClean="0">
                    <a:solidFill>
                      <a:srgbClr val="000000"/>
                    </a:solidFill>
                    <a:latin typeface="黑体" panose="02010609060101010101" pitchFamily="49" charset="-122"/>
                    <a:ea typeface="黑体" panose="02010609060101010101" pitchFamily="49" charset="-122"/>
                  </a:rPr>
                  <a:t>为</a:t>
                </a:r>
                <a:r>
                  <a:rPr lang="zh-CN" altLang="en-US" dirty="0">
                    <a:solidFill>
                      <a:srgbClr val="2D2DB9"/>
                    </a:solidFill>
                    <a:latin typeface="黑体" panose="02010609060101010101" pitchFamily="49" charset="-122"/>
                    <a:ea typeface="黑体" panose="02010609060101010101" pitchFamily="49" charset="-122"/>
                  </a:rPr>
                  <a:t>负类</a:t>
                </a:r>
                <a:r>
                  <a:rPr lang="zh-CN" altLang="en-US" dirty="0" smtClean="0">
                    <a:solidFill>
                      <a:srgbClr val="000000"/>
                    </a:solidFill>
                    <a:latin typeface="黑体" panose="02010609060101010101" pitchFamily="49" charset="-122"/>
                    <a:ea typeface="黑体" panose="02010609060101010101" pitchFamily="49" charset="-122"/>
                  </a:rPr>
                  <a:t>；</a:t>
                </a:r>
                <a:r>
                  <a:rPr lang="zh-CN" altLang="en-US" dirty="0">
                    <a:solidFill>
                      <a:srgbClr val="000000"/>
                    </a:solidFill>
                    <a:latin typeface="黑体" panose="02010609060101010101" pitchFamily="49" charset="-122"/>
                    <a:ea typeface="黑体" panose="02010609060101010101" pitchFamily="49" charset="-122"/>
                  </a:rPr>
                  <a:t>等于</a:t>
                </a:r>
                <a:r>
                  <a:rPr lang="zh-CN" altLang="zh-CN" dirty="0">
                    <a:solidFill>
                      <a:srgbClr val="000000"/>
                    </a:solidFill>
                    <a:latin typeface="黑体" panose="02010609060101010101" pitchFamily="49" charset="-122"/>
                    <a:ea typeface="黑体" panose="02010609060101010101" pitchFamily="49" charset="-122"/>
                  </a:rPr>
                  <a:t>零时将</a:t>
                </a:r>
                <a14:m>
                  <m:oMath xmlns:m="http://schemas.openxmlformats.org/officeDocument/2006/math">
                    <m:r>
                      <a:rPr lang="en-US" altLang="zh-CN" b="0" i="1" smtClean="0">
                        <a:solidFill>
                          <a:srgbClr val="000000"/>
                        </a:solidFill>
                        <a:latin typeface="Cambria Math" panose="02040503050406030204" pitchFamily="18" charset="0"/>
                      </a:rPr>
                      <m:t>𝑥</m:t>
                    </m:r>
                  </m:oMath>
                </a14:m>
                <a:r>
                  <a:rPr lang="zh-CN" altLang="zh-CN" dirty="0">
                    <a:solidFill>
                      <a:srgbClr val="000000"/>
                    </a:solidFill>
                    <a:latin typeface="黑体" panose="02010609060101010101" pitchFamily="49" charset="-122"/>
                    <a:ea typeface="黑体" panose="02010609060101010101" pitchFamily="49" charset="-122"/>
                  </a:rPr>
                  <a:t>随机划分</a:t>
                </a:r>
                <a:r>
                  <a:rPr lang="zh-CN" altLang="en-US" dirty="0" smtClean="0">
                    <a:solidFill>
                      <a:srgbClr val="000000"/>
                    </a:solidFill>
                    <a:latin typeface="黑体" panose="02010609060101010101" pitchFamily="49" charset="-122"/>
                    <a:ea typeface="黑体" panose="02010609060101010101" pitchFamily="49" charset="-122"/>
                  </a:rPr>
                  <a:t>。</a:t>
                </a:r>
                <a:endParaRPr lang="en-US" altLang="zh-CN" dirty="0">
                  <a:solidFill>
                    <a:srgbClr val="000000"/>
                  </a:solidFill>
                  <a:latin typeface="黑体" panose="02010609060101010101" pitchFamily="49" charset="-122"/>
                  <a:ea typeface="黑体" panose="02010609060101010101" pitchFamily="49" charset="-122"/>
                </a:endParaRPr>
              </a:p>
            </p:txBody>
          </p:sp>
        </mc:Choice>
        <mc:Fallback xmlns="">
          <p:sp>
            <p:nvSpPr>
              <p:cNvPr id="10" name="文本框 9">
                <a:extLst>
                  <a:ext uri="{FF2B5EF4-FFF2-40B4-BE49-F238E27FC236}">
                    <a16:creationId xmlns="" xmlns:a16="http://schemas.microsoft.com/office/drawing/2014/main" xmlns:a14="http://schemas.microsoft.com/office/drawing/2010/main" id="{9278255A-FC01-4C6C-9B4C-E643F6896917}"/>
                  </a:ext>
                </a:extLst>
              </p:cNvPr>
              <p:cNvSpPr txBox="1">
                <a:spLocks noRot="1" noChangeAspect="1" noMove="1" noResize="1" noEditPoints="1" noAdjustHandles="1" noChangeArrowheads="1" noChangeShapeType="1" noTextEdit="1"/>
              </p:cNvSpPr>
              <p:nvPr/>
            </p:nvSpPr>
            <p:spPr bwMode="auto">
              <a:xfrm>
                <a:off x="416883" y="2742019"/>
                <a:ext cx="8136904" cy="830997"/>
              </a:xfrm>
              <a:prstGeom prst="rect">
                <a:avLst/>
              </a:prstGeom>
              <a:blipFill rotWithShape="0">
                <a:blip r:embed="rId4"/>
                <a:stretch>
                  <a:fillRect l="-1124" t="-8088" b="-139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636404"/>
            <a:ext cx="3563888" cy="2672916"/>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xmlns="" id="{9278255A-FC01-4C6C-9B4C-E643F6896917}"/>
                  </a:ext>
                </a:extLst>
              </p:cNvPr>
              <p:cNvSpPr txBox="1">
                <a:spLocks noChangeArrowheads="1"/>
              </p:cNvSpPr>
              <p:nvPr/>
            </p:nvSpPr>
            <p:spPr bwMode="auto">
              <a:xfrm>
                <a:off x="416883" y="4090789"/>
                <a:ext cx="4155464" cy="14253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Blip>
                    <a:blip r:embed="rId3"/>
                  </a:buBlip>
                  <a:defRPr kumimoji="1" sz="2400">
                    <a:solidFill>
                      <a:schemeClr val="tx1"/>
                    </a:solidFill>
                    <a:latin typeface="楷体_GB2312" pitchFamily="49" charset="-122"/>
                    <a:ea typeface="楷体_GB2312" pitchFamily="49" charset="-122"/>
                    <a:cs typeface="楷体_GB2312" pitchFamily="49" charset="-122"/>
                  </a:defRPr>
                </a:lvl1pPr>
                <a:lvl2pPr marL="742950" indent="-285750">
                  <a:spcBef>
                    <a:spcPct val="20000"/>
                  </a:spcBef>
                  <a:buBlip>
                    <a:blip r:embed="rId3"/>
                  </a:buBlip>
                  <a:defRPr kumimoji="1" sz="2000">
                    <a:solidFill>
                      <a:schemeClr val="tx1"/>
                    </a:solidFill>
                    <a:latin typeface="Times New Roman" panose="02020603050405020304" pitchFamily="18" charset="0"/>
                    <a:ea typeface="宋体" panose="02010600030101010101" pitchFamily="2" charset="-122"/>
                    <a:cs typeface="楷体_GB2312" pitchFamily="49" charset="-122"/>
                  </a:defRPr>
                </a:lvl2pPr>
                <a:lvl3pPr marL="1143000" indent="-228600">
                  <a:spcBef>
                    <a:spcPct val="20000"/>
                  </a:spcBef>
                  <a:buChar char="•"/>
                  <a:defRPr kumimoji="1">
                    <a:solidFill>
                      <a:schemeClr val="tx1"/>
                    </a:solidFill>
                    <a:latin typeface="Times New Roman" panose="02020603050405020304" pitchFamily="18" charset="0"/>
                    <a:ea typeface="宋体" panose="02010600030101010101" pitchFamily="2" charset="-122"/>
                    <a:cs typeface="楷体_GB2312" pitchFamily="49" charset="-122"/>
                  </a:defRPr>
                </a:lvl3pPr>
                <a:lvl4pPr marL="1600200" indent="-228600">
                  <a:spcBef>
                    <a:spcPct val="20000"/>
                  </a:spcBef>
                  <a:buChar char="–"/>
                  <a:defRPr kumimoji="1" sz="1600">
                    <a:solidFill>
                      <a:schemeClr val="tx1"/>
                    </a:solidFill>
                    <a:latin typeface="Times New Roman" panose="02020603050405020304" pitchFamily="18" charset="0"/>
                    <a:ea typeface="宋体" panose="02010600030101010101" pitchFamily="2" charset="-122"/>
                    <a:cs typeface="楷体_GB2312" pitchFamily="49" charset="-122"/>
                  </a:defRPr>
                </a:lvl4pPr>
                <a:lvl5pPr marL="2057400" indent="-228600">
                  <a:spcBef>
                    <a:spcPct val="20000"/>
                  </a:spcBef>
                  <a:buChar char="»"/>
                  <a:defRPr kumimoji="1" sz="1600">
                    <a:solidFill>
                      <a:schemeClr val="tx1"/>
                    </a:solidFill>
                    <a:latin typeface="Times New Roman" panose="02020603050405020304" pitchFamily="18" charset="0"/>
                    <a:ea typeface="宋体" panose="02010600030101010101" pitchFamily="2" charset="-122"/>
                    <a:cs typeface="楷体_GB2312" pitchFamily="49" charset="-122"/>
                  </a:defRPr>
                </a:lvl5pPr>
                <a:lvl6pPr marL="25146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cs typeface="楷体_GB2312" pitchFamily="49" charset="-122"/>
                  </a:defRPr>
                </a:lvl6pPr>
                <a:lvl7pPr marL="29718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cs typeface="楷体_GB2312" pitchFamily="49" charset="-122"/>
                  </a:defRPr>
                </a:lvl7pPr>
                <a:lvl8pPr marL="34290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cs typeface="楷体_GB2312" pitchFamily="49" charset="-122"/>
                  </a:defRPr>
                </a:lvl8pPr>
                <a:lvl9pPr marL="3886200" indent="-228600" eaLnBrk="0" fontAlgn="base" hangingPunct="0">
                  <a:spcBef>
                    <a:spcPct val="20000"/>
                  </a:spcBef>
                  <a:spcAft>
                    <a:spcPct val="0"/>
                  </a:spcAft>
                  <a:buChar char="»"/>
                  <a:defRPr kumimoji="1" sz="1600">
                    <a:solidFill>
                      <a:schemeClr val="tx1"/>
                    </a:solidFill>
                    <a:latin typeface="Times New Roman" panose="02020603050405020304" pitchFamily="18" charset="0"/>
                    <a:ea typeface="宋体" panose="02010600030101010101" pitchFamily="2" charset="-122"/>
                    <a:cs typeface="楷体_GB2312" pitchFamily="49" charset="-122"/>
                  </a:defRPr>
                </a:lvl9pPr>
              </a:lstStyle>
              <a:p>
                <a:pPr eaLnBrk="0" hangingPunct="0">
                  <a:spcBef>
                    <a:spcPct val="0"/>
                  </a:spcBef>
                  <a:spcAft>
                    <a:spcPts val="1200"/>
                  </a:spcAft>
                  <a:buFontTx/>
                  <a:buNone/>
                </a:pPr>
                <a14:m>
                  <m:oMathPara xmlns:m="http://schemas.openxmlformats.org/officeDocument/2006/math">
                    <m:oMathParaPr>
                      <m:jc m:val="left"/>
                    </m:oMathParaPr>
                    <m:oMath xmlns:m="http://schemas.openxmlformats.org/officeDocument/2006/math">
                      <m:r>
                        <a:rPr lang="en-US" altLang="zh-CN" b="1" i="0" smtClean="0">
                          <a:solidFill>
                            <a:srgbClr val="C00000"/>
                          </a:solidFill>
                          <a:latin typeface="Cambria Math" panose="02040503050406030204" pitchFamily="18" charset="0"/>
                        </a:rPr>
                        <m:t>𝐬𝐭𝐞𝐩</m:t>
                      </m:r>
                      <m:d>
                        <m:dPr>
                          <m:ctrlPr>
                            <a:rPr lang="zh-CN" altLang="zh-CN" i="1">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𝑓</m:t>
                          </m:r>
                          <m:d>
                            <m:dPr>
                              <m:ctrlPr>
                                <a:rPr lang="zh-CN" altLang="zh-CN" i="1">
                                  <a:solidFill>
                                    <a:srgbClr val="C00000"/>
                                  </a:solidFill>
                                  <a:latin typeface="Cambria Math" panose="02040503050406030204" pitchFamily="18" charset="0"/>
                                </a:rPr>
                              </m:ctrlPr>
                            </m:dPr>
                            <m:e>
                              <m:r>
                                <a:rPr lang="en-US" altLang="zh-CN" b="1" i="1">
                                  <a:solidFill>
                                    <a:srgbClr val="C00000"/>
                                  </a:solidFill>
                                  <a:latin typeface="Cambria Math" panose="02040503050406030204" pitchFamily="18" charset="0"/>
                                </a:rPr>
                                <m:t>𝒙</m:t>
                              </m:r>
                            </m:e>
                          </m:d>
                        </m:e>
                      </m:d>
                      <m:r>
                        <a:rPr lang="en-US" altLang="zh-CN" i="1">
                          <a:solidFill>
                            <a:srgbClr val="C00000"/>
                          </a:solidFill>
                          <a:latin typeface="Cambria Math" panose="02040503050406030204" pitchFamily="18" charset="0"/>
                        </a:rPr>
                        <m:t>=</m:t>
                      </m:r>
                      <m:d>
                        <m:dPr>
                          <m:begChr m:val="{"/>
                          <m:endChr m:val=""/>
                          <m:ctrlPr>
                            <a:rPr lang="zh-CN" altLang="zh-CN" i="1">
                              <a:solidFill>
                                <a:srgbClr val="C00000"/>
                              </a:solidFill>
                              <a:latin typeface="Cambria Math" panose="02040503050406030204" pitchFamily="18" charset="0"/>
                            </a:rPr>
                          </m:ctrlPr>
                        </m:dPr>
                        <m:e>
                          <m:eqArr>
                            <m:eqArrPr>
                              <m:ctrlPr>
                                <a:rPr lang="zh-CN" altLang="zh-CN" i="1">
                                  <a:solidFill>
                                    <a:srgbClr val="C00000"/>
                                  </a:solidFill>
                                  <a:latin typeface="Cambria Math" panose="02040503050406030204" pitchFamily="18" charset="0"/>
                                </a:rPr>
                              </m:ctrlPr>
                            </m:eqArrPr>
                            <m:e>
                              <m:r>
                                <a:rPr lang="en-US" altLang="zh-CN">
                                  <a:solidFill>
                                    <a:srgbClr val="C00000"/>
                                  </a:solidFill>
                                  <a:latin typeface="Cambria Math" panose="02040503050406030204" pitchFamily="18" charset="0"/>
                                </a:rPr>
                                <m:t>0</m:t>
                              </m:r>
                            </m:e>
                            <m:e>
                              <m:r>
                                <a:rPr lang="en-US" altLang="zh-CN" smtClean="0">
                                  <a:solidFill>
                                    <a:srgbClr val="C00000"/>
                                  </a:solidFill>
                                  <a:latin typeface="Cambria Math" panose="02040503050406030204" pitchFamily="18" charset="0"/>
                                </a:rPr>
                                <m:t>0.5</m:t>
                              </m:r>
                            </m:e>
                            <m:e>
                              <m:r>
                                <a:rPr lang="en-US" altLang="zh-CN">
                                  <a:solidFill>
                                    <a:srgbClr val="C00000"/>
                                  </a:solidFill>
                                  <a:latin typeface="Cambria Math" panose="02040503050406030204" pitchFamily="18" charset="0"/>
                                </a:rPr>
                                <m:t>1</m:t>
                              </m:r>
                            </m:e>
                          </m:eqArr>
                        </m:e>
                      </m:d>
                      <m:m>
                        <m:mPr>
                          <m:plcHide m:val="on"/>
                          <m:mcs>
                            <m:mc>
                              <m:mcPr>
                                <m:count m:val="1"/>
                                <m:mcJc m:val="center"/>
                              </m:mcPr>
                            </m:mc>
                          </m:mcs>
                          <m:ctrlPr>
                            <a:rPr lang="zh-CN" altLang="zh-CN" i="1">
                              <a:solidFill>
                                <a:srgbClr val="C00000"/>
                              </a:solidFill>
                              <a:latin typeface="Cambria Math" panose="02040503050406030204" pitchFamily="18" charset="0"/>
                            </a:rPr>
                          </m:ctrlPr>
                        </m:mPr>
                        <m:mr>
                          <m:e/>
                        </m:mr>
                        <m:mr>
                          <m:e/>
                        </m:mr>
                        <m:mr>
                          <m:e/>
                        </m:mr>
                      </m:m>
                      <m:m>
                        <m:mPr>
                          <m:mcs>
                            <m:mc>
                              <m:mcPr>
                                <m:count m:val="1"/>
                                <m:mcJc m:val="center"/>
                              </m:mcPr>
                            </m:mc>
                          </m:mcs>
                          <m:ctrlPr>
                            <a:rPr lang="zh-CN" altLang="zh-CN" i="1" smtClean="0">
                              <a:solidFill>
                                <a:srgbClr val="C00000"/>
                              </a:solidFill>
                              <a:latin typeface="Cambria Math" panose="02040503050406030204" pitchFamily="18" charset="0"/>
                            </a:rPr>
                          </m:ctrlPr>
                        </m:mPr>
                        <m:mr>
                          <m:e>
                            <m:r>
                              <a:rPr lang="en-US" altLang="zh-CN" i="1">
                                <a:solidFill>
                                  <a:srgbClr val="C00000"/>
                                </a:solidFill>
                                <a:latin typeface="Cambria Math" panose="02040503050406030204" pitchFamily="18" charset="0"/>
                              </a:rPr>
                              <m:t>𝑓</m:t>
                            </m:r>
                            <m:d>
                              <m:dPr>
                                <m:ctrlPr>
                                  <a:rPr lang="zh-CN" altLang="zh-CN" i="1">
                                    <a:solidFill>
                                      <a:srgbClr val="C00000"/>
                                    </a:solidFill>
                                    <a:latin typeface="Cambria Math" panose="02040503050406030204" pitchFamily="18" charset="0"/>
                                  </a:rPr>
                                </m:ctrlPr>
                              </m:dPr>
                              <m:e>
                                <m:r>
                                  <a:rPr lang="en-US" altLang="zh-CN" b="1" i="1">
                                    <a:solidFill>
                                      <a:srgbClr val="C00000"/>
                                    </a:solidFill>
                                    <a:latin typeface="Cambria Math" panose="02040503050406030204" pitchFamily="18" charset="0"/>
                                  </a:rPr>
                                  <m:t>𝒙</m:t>
                                </m:r>
                              </m:e>
                            </m:d>
                            <m:r>
                              <a:rPr lang="en-US" altLang="zh-CN" smtClean="0">
                                <a:solidFill>
                                  <a:srgbClr val="C00000"/>
                                </a:solidFill>
                                <a:latin typeface="Cambria Math" panose="02040503050406030204" pitchFamily="18" charset="0"/>
                              </a:rPr>
                              <m:t>&lt;</m:t>
                            </m:r>
                            <m:r>
                              <a:rPr lang="en-US" altLang="zh-CN" i="1">
                                <a:solidFill>
                                  <a:srgbClr val="C00000"/>
                                </a:solidFill>
                                <a:latin typeface="Cambria Math" panose="02040503050406030204" pitchFamily="18" charset="0"/>
                              </a:rPr>
                              <m:t>0;</m:t>
                            </m:r>
                          </m:e>
                        </m:mr>
                        <m:mr>
                          <m:e>
                            <m:r>
                              <a:rPr lang="en-US" altLang="zh-CN" i="1" smtClean="0">
                                <a:solidFill>
                                  <a:srgbClr val="C00000"/>
                                </a:solidFill>
                                <a:latin typeface="Cambria Math" panose="02040503050406030204" pitchFamily="18" charset="0"/>
                              </a:rPr>
                              <m:t>𝑓</m:t>
                            </m:r>
                            <m:d>
                              <m:dPr>
                                <m:ctrlPr>
                                  <a:rPr lang="zh-CN" altLang="zh-CN" i="1">
                                    <a:solidFill>
                                      <a:srgbClr val="C00000"/>
                                    </a:solidFill>
                                    <a:latin typeface="Cambria Math" panose="02040503050406030204" pitchFamily="18" charset="0"/>
                                  </a:rPr>
                                </m:ctrlPr>
                              </m:dPr>
                              <m:e>
                                <m:r>
                                  <a:rPr lang="en-US" altLang="zh-CN" b="1" i="1">
                                    <a:solidFill>
                                      <a:srgbClr val="C00000"/>
                                    </a:solidFill>
                                    <a:latin typeface="Cambria Math" panose="02040503050406030204" pitchFamily="18" charset="0"/>
                                  </a:rPr>
                                  <m:t>𝒙</m:t>
                                </m:r>
                              </m:e>
                            </m:d>
                            <m:r>
                              <a:rPr lang="en-US" altLang="zh-CN">
                                <a:solidFill>
                                  <a:srgbClr val="C00000"/>
                                </a:solidFill>
                                <a:latin typeface="Cambria Math" panose="02040503050406030204" pitchFamily="18" charset="0"/>
                              </a:rPr>
                              <m:t>=0</m:t>
                            </m:r>
                            <m:r>
                              <a:rPr lang="en-US" altLang="zh-CN" smtClean="0">
                                <a:solidFill>
                                  <a:srgbClr val="C00000"/>
                                </a:solidFill>
                                <a:latin typeface="Cambria Math" panose="02040503050406030204" pitchFamily="18" charset="0"/>
                              </a:rPr>
                              <m:t>;</m:t>
                            </m:r>
                          </m:e>
                        </m:mr>
                        <m:mr>
                          <m:e>
                            <m:r>
                              <a:rPr lang="en-US" altLang="zh-CN" i="1">
                                <a:solidFill>
                                  <a:srgbClr val="C00000"/>
                                </a:solidFill>
                                <a:latin typeface="Cambria Math" panose="02040503050406030204" pitchFamily="18" charset="0"/>
                              </a:rPr>
                              <m:t>𝑓</m:t>
                            </m:r>
                            <m:d>
                              <m:dPr>
                                <m:ctrlPr>
                                  <a:rPr lang="zh-CN" altLang="zh-CN" i="1" smtClean="0">
                                    <a:solidFill>
                                      <a:srgbClr val="C00000"/>
                                    </a:solidFill>
                                    <a:latin typeface="Cambria Math" panose="02040503050406030204" pitchFamily="18" charset="0"/>
                                  </a:rPr>
                                </m:ctrlPr>
                              </m:dPr>
                              <m:e>
                                <m:r>
                                  <a:rPr lang="en-US" altLang="zh-CN" b="1" i="1">
                                    <a:solidFill>
                                      <a:srgbClr val="C00000"/>
                                    </a:solidFill>
                                    <a:latin typeface="Cambria Math" panose="02040503050406030204" pitchFamily="18" charset="0"/>
                                  </a:rPr>
                                  <m:t>𝒙</m:t>
                                </m:r>
                              </m:e>
                            </m:d>
                            <m:r>
                              <a:rPr lang="en-US" altLang="zh-CN">
                                <a:solidFill>
                                  <a:srgbClr val="C00000"/>
                                </a:solidFill>
                                <a:latin typeface="Cambria Math" panose="02040503050406030204" pitchFamily="18" charset="0"/>
                              </a:rPr>
                              <m:t>&gt;</m:t>
                            </m:r>
                            <m:r>
                              <a:rPr lang="en-US" altLang="zh-CN" i="1">
                                <a:solidFill>
                                  <a:srgbClr val="C00000"/>
                                </a:solidFill>
                                <a:latin typeface="Cambria Math" panose="02040503050406030204" pitchFamily="18" charset="0"/>
                              </a:rPr>
                              <m:t>0;</m:t>
                            </m:r>
                          </m:e>
                        </m:mr>
                      </m:m>
                    </m:oMath>
                  </m:oMathPara>
                </a14:m>
                <a:endParaRPr kumimoji="0" lang="en-US" altLang="zh-CN" dirty="0">
                  <a:solidFill>
                    <a:srgbClr val="FF0000"/>
                  </a:solidFill>
                  <a:latin typeface="黑体" panose="02010609060101010101" pitchFamily="49" charset="-122"/>
                  <a:ea typeface="黑体" panose="02010609060101010101" pitchFamily="49" charset="-122"/>
                </a:endParaRPr>
              </a:p>
            </p:txBody>
          </p:sp>
        </mc:Choice>
        <mc:Fallback xmlns="">
          <p:sp>
            <p:nvSpPr>
              <p:cNvPr id="7" name="文本框 6">
                <a:extLst>
                  <a:ext uri="{FF2B5EF4-FFF2-40B4-BE49-F238E27FC236}">
                    <a16:creationId xmlns="" xmlns:a16="http://schemas.microsoft.com/office/drawing/2014/main" xmlns:a14="http://schemas.microsoft.com/office/drawing/2010/main" id="{9278255A-FC01-4C6C-9B4C-E643F6896917}"/>
                  </a:ext>
                </a:extLst>
              </p:cNvPr>
              <p:cNvSpPr txBox="1">
                <a:spLocks noRot="1" noChangeAspect="1" noMove="1" noResize="1" noEditPoints="1" noAdjustHandles="1" noChangeArrowheads="1" noChangeShapeType="1" noTextEdit="1"/>
              </p:cNvSpPr>
              <p:nvPr/>
            </p:nvSpPr>
            <p:spPr bwMode="auto">
              <a:xfrm>
                <a:off x="416883" y="4090789"/>
                <a:ext cx="4155464" cy="1425327"/>
              </a:xfrm>
              <a:prstGeom prst="rect">
                <a:avLst/>
              </a:prstGeom>
              <a:blipFill rotWithShape="0">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30837936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smtClean="0"/>
              <a:t>回归 与 分类</a:t>
            </a:r>
            <a:endParaRPr lang="zh-CN" altLang="en-US" dirty="0"/>
          </a:p>
        </p:txBody>
      </p:sp>
      <p:sp>
        <p:nvSpPr>
          <p:cNvPr id="6" name="文本框 5">
            <a:extLst>
              <a:ext uri="{FF2B5EF4-FFF2-40B4-BE49-F238E27FC236}">
                <a16:creationId xmlns:a16="http://schemas.microsoft.com/office/drawing/2014/main" xmlns="" id="{ECAFF6C9-26CB-467E-A464-2393C36DC414}"/>
              </a:ext>
            </a:extLst>
          </p:cNvPr>
          <p:cNvSpPr txBox="1"/>
          <p:nvPr/>
        </p:nvSpPr>
        <p:spPr>
          <a:xfrm>
            <a:off x="395536" y="980728"/>
            <a:ext cx="8136904" cy="830997"/>
          </a:xfrm>
          <a:prstGeom prst="rect">
            <a:avLst/>
          </a:prstGeom>
          <a:noFill/>
        </p:spPr>
        <p:txBody>
          <a:bodyPr wrap="square" rtlCol="0">
            <a:spAutoFit/>
          </a:bodyPr>
          <a:lstStyle/>
          <a:p>
            <a:pPr eaLnBrk="0" hangingPunct="0">
              <a:spcAft>
                <a:spcPts val="1200"/>
              </a:spcAft>
            </a:pPr>
            <a:r>
              <a:rPr lang="zh-CN" altLang="en-US" sz="2400" dirty="0" smtClean="0">
                <a:solidFill>
                  <a:srgbClr val="2D2DB9"/>
                </a:solidFill>
                <a:latin typeface="黑体" panose="02010609060101010101" pitchFamily="49" charset="-122"/>
                <a:ea typeface="黑体" panose="02010609060101010101" pitchFamily="49" charset="-122"/>
              </a:rPr>
              <a:t>使用</a:t>
            </a:r>
            <a:r>
              <a:rPr lang="en-US" altLang="zh-CN" sz="2400" dirty="0">
                <a:solidFill>
                  <a:srgbClr val="0000FF"/>
                </a:solidFill>
                <a:latin typeface="Cambria Math" panose="02040503050406030204" pitchFamily="18" charset="0"/>
              </a:rPr>
              <a:t>Sigmoid</a:t>
            </a:r>
            <a:r>
              <a:rPr lang="zh-CN" altLang="en-US" sz="2400" dirty="0" smtClean="0">
                <a:solidFill>
                  <a:srgbClr val="2D2DB9"/>
                </a:solidFill>
                <a:latin typeface="黑体" panose="02010609060101010101" pitchFamily="49" charset="-122"/>
                <a:ea typeface="黑体" panose="02010609060101010101" pitchFamily="49" charset="-122"/>
              </a:rPr>
              <a:t>作为分类判决</a:t>
            </a:r>
            <a:r>
              <a:rPr lang="zh-CN" altLang="zh-CN" sz="2400" dirty="0" smtClean="0">
                <a:solidFill>
                  <a:srgbClr val="2D2DB9"/>
                </a:solidFill>
                <a:latin typeface="黑体" panose="02010609060101010101" pitchFamily="49" charset="-122"/>
                <a:ea typeface="黑体" panose="02010609060101010101" pitchFamily="49" charset="-122"/>
              </a:rPr>
              <a:t>函数</a:t>
            </a:r>
            <a:r>
              <a:rPr lang="zh-CN" altLang="en-US" sz="2400" dirty="0" smtClean="0">
                <a:solidFill>
                  <a:srgbClr val="2D2DB9"/>
                </a:solidFill>
                <a:latin typeface="黑体" panose="02010609060101010101" pitchFamily="49"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具有良好数学性质</a:t>
            </a:r>
            <a:r>
              <a:rPr lang="zh-CN" altLang="en-US" sz="2400" dirty="0" smtClean="0">
                <a:solidFill>
                  <a:srgbClr val="000000"/>
                </a:solidFill>
                <a:latin typeface="黑体" panose="02010609060101010101" pitchFamily="49" charset="-122"/>
                <a:ea typeface="黑体" panose="02010609060101010101" pitchFamily="49" charset="-122"/>
              </a:rPr>
              <a:t>的判别函数</a:t>
            </a:r>
            <a:r>
              <a:rPr lang="zh-CN" altLang="en-US" sz="2400" dirty="0">
                <a:solidFill>
                  <a:srgbClr val="000000"/>
                </a:solidFill>
                <a:latin typeface="黑体" panose="02010609060101010101" pitchFamily="49" charset="-122"/>
                <a:ea typeface="黑体" panose="02010609060101010101" pitchFamily="49" charset="-122"/>
              </a:rPr>
              <a:t>，</a:t>
            </a:r>
            <a:r>
              <a:rPr lang="zh-CN" altLang="en-US" sz="2400" dirty="0" smtClean="0">
                <a:solidFill>
                  <a:srgbClr val="000000"/>
                </a:solidFill>
                <a:latin typeface="黑体" panose="02010609060101010101" pitchFamily="49" charset="-122"/>
                <a:ea typeface="黑体" panose="02010609060101010101" pitchFamily="49" charset="-122"/>
              </a:rPr>
              <a:t>克服</a:t>
            </a:r>
            <a:r>
              <a:rPr lang="zh-CN" altLang="en-US" sz="2400" dirty="0">
                <a:solidFill>
                  <a:srgbClr val="000000"/>
                </a:solidFill>
                <a:latin typeface="黑体" panose="02010609060101010101" pitchFamily="49" charset="-122"/>
                <a:ea typeface="黑体" panose="02010609060101010101" pitchFamily="49" charset="-122"/>
              </a:rPr>
              <a:t>了跃阶函数的不连续性</a:t>
            </a:r>
            <a:r>
              <a:rPr lang="zh-CN" altLang="en-US" sz="2400" dirty="0" smtClean="0">
                <a:solidFill>
                  <a:srgbClr val="000000"/>
                </a:solidFill>
                <a:latin typeface="黑体" panose="02010609060101010101" pitchFamily="49" charset="-122"/>
                <a:ea typeface="黑体" panose="02010609060101010101" pitchFamily="49" charset="-122"/>
              </a:rPr>
              <a:t>，实现</a:t>
            </a:r>
            <a:r>
              <a:rPr lang="zh-CN" altLang="en-US" sz="2400" dirty="0">
                <a:solidFill>
                  <a:srgbClr val="000000"/>
                </a:solidFill>
                <a:latin typeface="黑体" panose="02010609060101010101" pitchFamily="49" charset="-122"/>
                <a:ea typeface="黑体" panose="02010609060101010101" pitchFamily="49" charset="-122"/>
              </a:rPr>
              <a:t>对连续值的</a:t>
            </a:r>
            <a:r>
              <a:rPr lang="zh-CN" altLang="en-US" sz="2400" dirty="0" smtClean="0">
                <a:solidFill>
                  <a:srgbClr val="000000"/>
                </a:solidFill>
                <a:latin typeface="黑体" panose="02010609060101010101" pitchFamily="49" charset="-122"/>
                <a:ea typeface="黑体" panose="02010609060101010101" pitchFamily="49" charset="-122"/>
              </a:rPr>
              <a:t>离散化</a:t>
            </a:r>
            <a:endParaRPr lang="zh-CN" altLang="en-US" sz="2400" dirty="0">
              <a:solidFill>
                <a:srgbClr val="000000"/>
              </a:solidFill>
              <a:latin typeface="黑体" panose="02010609060101010101" pitchFamily="49" charset="-122"/>
              <a:ea typeface="黑体" panose="02010609060101010101" pitchFamily="49" charset="-122"/>
            </a:endParaRPr>
          </a:p>
        </p:txBody>
      </p:sp>
      <p:graphicFrame>
        <p:nvGraphicFramePr>
          <p:cNvPr id="9" name="Object 7"/>
          <p:cNvGraphicFramePr>
            <a:graphicFrameLocks noChangeAspect="1"/>
          </p:cNvGraphicFramePr>
          <p:nvPr>
            <p:extLst>
              <p:ext uri="{D42A27DB-BD31-4B8C-83A1-F6EECF244321}">
                <p14:modId xmlns:p14="http://schemas.microsoft.com/office/powerpoint/2010/main" val="3107122548"/>
              </p:ext>
            </p:extLst>
          </p:nvPr>
        </p:nvGraphicFramePr>
        <p:xfrm>
          <a:off x="3419872" y="4804025"/>
          <a:ext cx="2665412" cy="1847850"/>
        </p:xfrm>
        <a:graphic>
          <a:graphicData uri="http://schemas.openxmlformats.org/presentationml/2006/ole">
            <mc:AlternateContent xmlns:mc="http://schemas.openxmlformats.org/markup-compatibility/2006">
              <mc:Choice xmlns:v="urn:schemas-microsoft-com:vml" Requires="v">
                <p:oleObj spid="_x0000_s183355" name="Picture" r:id="rId3" imgW="2079000" imgH="1480680" progId="Word.Picture.8">
                  <p:embed/>
                </p:oleObj>
              </mc:Choice>
              <mc:Fallback>
                <p:oleObj name="Picture" r:id="rId3" imgW="2079000" imgH="1480680" progId="Word.Picture.8">
                  <p:embed/>
                  <p:pic>
                    <p:nvPicPr>
                      <p:cNvPr id="0" name=""/>
                      <p:cNvPicPr>
                        <a:picLocks noChangeAspect="1" noChangeArrowheads="1"/>
                      </p:cNvPicPr>
                      <p:nvPr/>
                    </p:nvPicPr>
                    <p:blipFill>
                      <a:blip r:embed="rId4"/>
                      <a:srcRect/>
                      <a:stretch>
                        <a:fillRect/>
                      </a:stretch>
                    </p:blipFill>
                    <p:spPr bwMode="auto">
                      <a:xfrm>
                        <a:off x="3419872" y="4804025"/>
                        <a:ext cx="2665412" cy="1847850"/>
                      </a:xfrm>
                      <a:prstGeom prst="rect">
                        <a:avLst/>
                      </a:prstGeom>
                      <a:noFill/>
                      <a:ln w="9525">
                        <a:solidFill>
                          <a:srgbClr val="155173"/>
                        </a:solidFill>
                        <a:miter lim="800000"/>
                        <a:headEnd/>
                        <a:tailEnd/>
                      </a:ln>
                      <a:effectLst/>
                    </p:spPr>
                  </p:pic>
                </p:oleObj>
              </mc:Fallback>
            </mc:AlternateContent>
          </a:graphicData>
        </a:graphic>
      </p:graphicFrame>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xmlns="" id="{8084B59A-AA60-4E7C-976F-00EFB598F7A9}"/>
                  </a:ext>
                </a:extLst>
              </p:cNvPr>
              <p:cNvSpPr txBox="1"/>
              <p:nvPr/>
            </p:nvSpPr>
            <p:spPr>
              <a:xfrm>
                <a:off x="395536" y="2060848"/>
                <a:ext cx="8064896" cy="2588144"/>
              </a:xfrm>
              <a:prstGeom prst="rect">
                <a:avLst/>
              </a:prstGeom>
              <a:noFill/>
            </p:spPr>
            <p:txBody>
              <a:bodyPr wrap="square" rtlCol="0">
                <a:spAutoFit/>
              </a:bodyPr>
              <a:lstStyle/>
              <a:p>
                <a:pPr eaLnBrk="0" hangingPunct="0">
                  <a:spcAft>
                    <a:spcPts val="1200"/>
                  </a:spcAft>
                </a:pPr>
                <a:r>
                  <a:rPr lang="en-US" altLang="zh-CN" sz="2400" dirty="0" smtClean="0">
                    <a:solidFill>
                      <a:srgbClr val="C00000"/>
                    </a:solidFill>
                    <a:latin typeface="黑体" panose="02010609060101010101" pitchFamily="49" charset="-122"/>
                    <a:ea typeface="黑体" panose="02010609060101010101" pitchFamily="49" charset="-122"/>
                  </a:rPr>
                  <a:t>		</a:t>
                </a:r>
                <a14:m>
                  <m:oMath xmlns:m="http://schemas.openxmlformats.org/officeDocument/2006/math">
                    <m:r>
                      <a:rPr lang="en-US" altLang="zh-CN" sz="2400">
                        <a:solidFill>
                          <a:srgbClr val="C00000"/>
                        </a:solidFill>
                        <a:latin typeface="Cambria Math" panose="02040503050406030204" pitchFamily="18" charset="0"/>
                      </a:rPr>
                      <m:t>𝑔</m:t>
                    </m:r>
                    <m:d>
                      <m:dPr>
                        <m:ctrlPr>
                          <a:rPr lang="zh-CN" altLang="zh-CN" sz="2400" i="1">
                            <a:solidFill>
                              <a:srgbClr val="C00000"/>
                            </a:solidFill>
                            <a:latin typeface="Cambria Math" panose="02040503050406030204" pitchFamily="18" charset="0"/>
                          </a:rPr>
                        </m:ctrlPr>
                      </m:dPr>
                      <m:e>
                        <m:r>
                          <a:rPr lang="en-US" altLang="zh-CN" sz="2400">
                            <a:solidFill>
                              <a:srgbClr val="C00000"/>
                            </a:solidFill>
                            <a:latin typeface="Cambria Math" panose="02040503050406030204" pitchFamily="18" charset="0"/>
                          </a:rPr>
                          <m:t>𝑓</m:t>
                        </m:r>
                        <m:d>
                          <m:dPr>
                            <m:ctrlPr>
                              <a:rPr lang="zh-CN" altLang="zh-CN" sz="2400"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𝒙</m:t>
                            </m:r>
                          </m:e>
                        </m:d>
                      </m:e>
                    </m:d>
                    <m:r>
                      <a:rPr lang="en-US" altLang="zh-CN" sz="2400">
                        <a:solidFill>
                          <a:srgbClr val="C00000"/>
                        </a:solidFill>
                        <a:latin typeface="Cambria Math" panose="02040503050406030204" pitchFamily="18" charset="0"/>
                      </a:rPr>
                      <m:t>=</m:t>
                    </m:r>
                  </m:oMath>
                </a14:m>
                <a:r>
                  <a:rPr lang="en-US" altLang="zh-CN" sz="2400" dirty="0">
                    <a:solidFill>
                      <a:srgbClr val="C00000"/>
                    </a:solidFill>
                    <a:latin typeface="黑体" panose="02010609060101010101" pitchFamily="49" charset="-122"/>
                    <a:ea typeface="黑体" panose="02010609060101010101" pitchFamily="49" charset="-122"/>
                  </a:rPr>
                  <a:t> </a:t>
                </a:r>
                <a14:m>
                  <m:oMath xmlns:m="http://schemas.openxmlformats.org/officeDocument/2006/math">
                    <m:r>
                      <m:rPr>
                        <m:sty m:val="p"/>
                      </m:rPr>
                      <a:rPr lang="en-US" altLang="zh-CN" sz="2400">
                        <a:solidFill>
                          <a:srgbClr val="C00000"/>
                        </a:solidFill>
                        <a:latin typeface="Cambria Math" panose="02040503050406030204" pitchFamily="18" charset="0"/>
                      </a:rPr>
                      <m:t>Sigmoid</m:t>
                    </m:r>
                    <m:r>
                      <a:rPr lang="en-US" altLang="zh-CN" sz="2400">
                        <a:solidFill>
                          <a:srgbClr val="C00000"/>
                        </a:solidFill>
                        <a:latin typeface="Cambria Math" panose="02040503050406030204" pitchFamily="18" charset="0"/>
                      </a:rPr>
                      <m:t>(</m:t>
                    </m:r>
                    <m:r>
                      <a:rPr lang="en-US" altLang="zh-CN" sz="2400">
                        <a:solidFill>
                          <a:srgbClr val="C00000"/>
                        </a:solidFill>
                        <a:latin typeface="Cambria Math" panose="02040503050406030204" pitchFamily="18" charset="0"/>
                      </a:rPr>
                      <m:t>𝑓</m:t>
                    </m:r>
                    <m:d>
                      <m:dPr>
                        <m:ctrlPr>
                          <a:rPr lang="zh-CN" altLang="zh-CN" sz="2400"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𝒙</m:t>
                        </m:r>
                      </m:e>
                    </m:d>
                    <m:r>
                      <a:rPr lang="en-US" altLang="zh-CN" sz="2400">
                        <a:solidFill>
                          <a:srgbClr val="C00000"/>
                        </a:solidFill>
                        <a:latin typeface="Cambria Math" panose="02040503050406030204" pitchFamily="18" charset="0"/>
                      </a:rPr>
                      <m:t>)=</m:t>
                    </m:r>
                    <m:f>
                      <m:fPr>
                        <m:ctrlPr>
                          <a:rPr lang="zh-CN" altLang="zh-CN" sz="2400" i="1">
                            <a:solidFill>
                              <a:srgbClr val="C00000"/>
                            </a:solidFill>
                            <a:latin typeface="Cambria Math" panose="02040503050406030204" pitchFamily="18" charset="0"/>
                          </a:rPr>
                        </m:ctrlPr>
                      </m:fPr>
                      <m:num>
                        <m:r>
                          <a:rPr lang="en-US" altLang="zh-CN" sz="2400">
                            <a:solidFill>
                              <a:srgbClr val="C00000"/>
                            </a:solidFill>
                            <a:latin typeface="Cambria Math" panose="02040503050406030204" pitchFamily="18" charset="0"/>
                          </a:rPr>
                          <m:t>1</m:t>
                        </m:r>
                      </m:num>
                      <m:den>
                        <m:r>
                          <a:rPr lang="en-US" altLang="zh-CN" sz="2400">
                            <a:solidFill>
                              <a:srgbClr val="C00000"/>
                            </a:solidFill>
                            <a:latin typeface="Cambria Math" panose="02040503050406030204" pitchFamily="18" charset="0"/>
                          </a:rPr>
                          <m:t>1+</m:t>
                        </m:r>
                        <m:sSup>
                          <m:sSupPr>
                            <m:ctrlPr>
                              <a:rPr lang="zh-CN" altLang="zh-CN" sz="2400" i="1">
                                <a:solidFill>
                                  <a:srgbClr val="C00000"/>
                                </a:solidFill>
                                <a:latin typeface="Cambria Math" panose="02040503050406030204" pitchFamily="18" charset="0"/>
                              </a:rPr>
                            </m:ctrlPr>
                          </m:sSupPr>
                          <m:e>
                            <m:r>
                              <a:rPr lang="en-US" altLang="zh-CN" sz="2400">
                                <a:solidFill>
                                  <a:srgbClr val="C00000"/>
                                </a:solidFill>
                                <a:latin typeface="Cambria Math" panose="02040503050406030204" pitchFamily="18" charset="0"/>
                              </a:rPr>
                              <m:t>𝑒</m:t>
                            </m:r>
                          </m:e>
                          <m:sup>
                            <m:r>
                              <a:rPr lang="en-US" altLang="zh-CN" sz="2400">
                                <a:solidFill>
                                  <a:srgbClr val="C00000"/>
                                </a:solidFill>
                                <a:latin typeface="Cambria Math" panose="02040503050406030204" pitchFamily="18" charset="0"/>
                              </a:rPr>
                              <m:t>−</m:t>
                            </m:r>
                            <m:sSup>
                              <m:sSupPr>
                                <m:ctrlPr>
                                  <a:rPr lang="zh-CN" altLang="zh-CN" sz="2400" i="1">
                                    <a:solidFill>
                                      <a:srgbClr val="C00000"/>
                                    </a:solidFill>
                                    <a:latin typeface="Cambria Math" panose="02040503050406030204" pitchFamily="18" charset="0"/>
                                  </a:rPr>
                                </m:ctrlPr>
                              </m:sSupPr>
                              <m:e>
                                <m:r>
                                  <a:rPr lang="en-US" altLang="zh-CN" sz="2400">
                                    <a:solidFill>
                                      <a:srgbClr val="C00000"/>
                                    </a:solidFill>
                                    <a:latin typeface="Cambria Math" panose="02040503050406030204" pitchFamily="18" charset="0"/>
                                  </a:rPr>
                                  <m:t>𝒘</m:t>
                                </m:r>
                              </m:e>
                              <m:sup>
                                <m:r>
                                  <a:rPr lang="en-US" altLang="zh-CN" sz="2400">
                                    <a:solidFill>
                                      <a:srgbClr val="C00000"/>
                                    </a:solidFill>
                                    <a:latin typeface="Cambria Math" panose="02040503050406030204" pitchFamily="18" charset="0"/>
                                  </a:rPr>
                                  <m:t>𝑇</m:t>
                                </m:r>
                              </m:sup>
                            </m:sSup>
                            <m:r>
                              <a:rPr lang="en-US" altLang="zh-CN" sz="2400">
                                <a:solidFill>
                                  <a:srgbClr val="C00000"/>
                                </a:solidFill>
                                <a:latin typeface="Cambria Math" panose="02040503050406030204" pitchFamily="18" charset="0"/>
                              </a:rPr>
                              <m:t>𝑋</m:t>
                            </m:r>
                          </m:sup>
                        </m:sSup>
                      </m:den>
                    </m:f>
                  </m:oMath>
                </a14:m>
                <a:endParaRPr lang="en-US" altLang="zh-CN" sz="2400" dirty="0">
                  <a:solidFill>
                    <a:srgbClr val="C00000"/>
                  </a:solidFill>
                  <a:latin typeface="黑体" panose="02010609060101010101" pitchFamily="49" charset="-122"/>
                  <a:ea typeface="黑体" panose="02010609060101010101" pitchFamily="49" charset="-122"/>
                </a:endParaRPr>
              </a:p>
              <a:p>
                <a:pPr eaLnBrk="0" hangingPunct="0">
                  <a:spcAft>
                    <a:spcPts val="1200"/>
                  </a:spcAft>
                </a:pPr>
                <a:r>
                  <a:rPr lang="zh-CN" altLang="zh-CN" sz="2400" dirty="0">
                    <a:solidFill>
                      <a:srgbClr val="000000"/>
                    </a:solidFill>
                    <a:latin typeface="黑体" panose="02010609060101010101" pitchFamily="49" charset="-122"/>
                    <a:ea typeface="黑体" panose="02010609060101010101" pitchFamily="49" charset="-122"/>
                  </a:rPr>
                  <a:t>令</a:t>
                </a:r>
                <a14:m>
                  <m:oMath xmlns:m="http://schemas.openxmlformats.org/officeDocument/2006/math">
                    <m:r>
                      <a:rPr lang="en-US" altLang="zh-CN" sz="2400" i="1">
                        <a:solidFill>
                          <a:srgbClr val="000000"/>
                        </a:solidFill>
                        <a:latin typeface="Cambria Math" panose="02040503050406030204" pitchFamily="18" charset="0"/>
                      </a:rPr>
                      <m:t>𝐻</m:t>
                    </m:r>
                    <m:d>
                      <m:dPr>
                        <m:ctrlPr>
                          <a:rPr lang="zh-CN" altLang="zh-CN" sz="2400" i="1">
                            <a:solidFill>
                              <a:srgbClr val="000000"/>
                            </a:solidFill>
                            <a:latin typeface="Cambria Math" panose="02040503050406030204" pitchFamily="18" charset="0"/>
                          </a:rPr>
                        </m:ctrlPr>
                      </m:dPr>
                      <m:e>
                        <m:r>
                          <a:rPr lang="en-US" altLang="zh-CN" sz="2400" b="1" i="1" smtClean="0">
                            <a:solidFill>
                              <a:srgbClr val="000000"/>
                            </a:solidFill>
                            <a:latin typeface="Cambria Math" panose="02040503050406030204" pitchFamily="18" charset="0"/>
                          </a:rPr>
                          <m:t>𝒙</m:t>
                        </m:r>
                      </m:e>
                    </m:d>
                    <m:r>
                      <a:rPr lang="en-US" altLang="zh-CN" sz="2400">
                        <a:solidFill>
                          <a:srgbClr val="000000"/>
                        </a:solidFill>
                        <a:latin typeface="Cambria Math" panose="02040503050406030204" pitchFamily="18" charset="0"/>
                      </a:rPr>
                      <m:t>=</m:t>
                    </m:r>
                    <m:r>
                      <m:rPr>
                        <m:sty m:val="p"/>
                      </m:rPr>
                      <a:rPr lang="en-US" altLang="zh-CN" sz="2400">
                        <a:solidFill>
                          <a:srgbClr val="000000"/>
                        </a:solidFill>
                        <a:latin typeface="Cambria Math" panose="02040503050406030204" pitchFamily="18" charset="0"/>
                      </a:rPr>
                      <m:t>Sigmoid</m:t>
                    </m:r>
                    <m:r>
                      <a:rPr lang="en-US" altLang="zh-CN" sz="2400">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𝑓</m:t>
                    </m:r>
                    <m:d>
                      <m:dPr>
                        <m:ctrlPr>
                          <a:rPr lang="zh-CN" altLang="zh-CN" sz="2400" i="1">
                            <a:solidFill>
                              <a:srgbClr val="000000"/>
                            </a:solidFill>
                            <a:latin typeface="Cambria Math" panose="02040503050406030204" pitchFamily="18" charset="0"/>
                          </a:rPr>
                        </m:ctrlPr>
                      </m:dPr>
                      <m:e>
                        <m:r>
                          <a:rPr lang="en-US" altLang="zh-CN" sz="2400" b="1" i="1" smtClean="0">
                            <a:solidFill>
                              <a:srgbClr val="000000"/>
                            </a:solidFill>
                            <a:latin typeface="Cambria Math" panose="02040503050406030204" pitchFamily="18" charset="0"/>
                          </a:rPr>
                          <m:t>𝒙</m:t>
                        </m:r>
                      </m:e>
                    </m:d>
                    <m:r>
                      <a:rPr lang="en-US" altLang="zh-CN" sz="2400">
                        <a:solidFill>
                          <a:srgbClr val="000000"/>
                        </a:solidFill>
                        <a:latin typeface="Cambria Math" panose="02040503050406030204" pitchFamily="18" charset="0"/>
                      </a:rPr>
                      <m:t>)</m:t>
                    </m:r>
                  </m:oMath>
                </a14:m>
                <a:r>
                  <a:rPr lang="zh-CN" altLang="en-US" sz="2400" dirty="0">
                    <a:solidFill>
                      <a:srgbClr val="000000"/>
                    </a:solidFill>
                    <a:latin typeface="黑体" panose="02010609060101010101" pitchFamily="49" charset="-122"/>
                    <a:ea typeface="黑体" panose="02010609060101010101" pitchFamily="49" charset="-122"/>
                  </a:rPr>
                  <a:t>，</a:t>
                </a:r>
                <a:r>
                  <a:rPr lang="en-US" altLang="zh-CN" sz="2400" dirty="0">
                    <a:solidFill>
                      <a:srgbClr val="000000"/>
                    </a:solidFill>
                    <a:latin typeface="黑体" panose="02010609060101010101" pitchFamily="49" charset="-122"/>
                    <a:ea typeface="黑体" panose="02010609060101010101" pitchFamily="49" charset="-122"/>
                  </a:rPr>
                  <a:t> </a:t>
                </a:r>
                <a14:m>
                  <m:oMath xmlns:m="http://schemas.openxmlformats.org/officeDocument/2006/math">
                    <m:r>
                      <a:rPr lang="en-US" altLang="zh-CN" sz="2400" i="1">
                        <a:solidFill>
                          <a:srgbClr val="000000"/>
                        </a:solidFill>
                        <a:latin typeface="Cambria Math" panose="02040503050406030204" pitchFamily="18" charset="0"/>
                      </a:rPr>
                      <m:t>𝐻</m:t>
                    </m:r>
                    <m:d>
                      <m:dPr>
                        <m:ctrlPr>
                          <a:rPr lang="zh-CN" altLang="zh-CN" sz="2400" i="1">
                            <a:solidFill>
                              <a:srgbClr val="000000"/>
                            </a:solidFill>
                            <a:latin typeface="Cambria Math" panose="02040503050406030204" pitchFamily="18" charset="0"/>
                          </a:rPr>
                        </m:ctrlPr>
                      </m:dPr>
                      <m:e>
                        <m:r>
                          <a:rPr lang="en-US" altLang="zh-CN" sz="2400" b="1" i="1" smtClean="0">
                            <a:solidFill>
                              <a:srgbClr val="000000"/>
                            </a:solidFill>
                            <a:latin typeface="Cambria Math" panose="02040503050406030204" pitchFamily="18" charset="0"/>
                          </a:rPr>
                          <m:t>𝒙</m:t>
                        </m:r>
                      </m:e>
                    </m:d>
                  </m:oMath>
                </a14:m>
                <a:r>
                  <a:rPr lang="zh-CN" altLang="zh-CN" sz="2400" dirty="0">
                    <a:solidFill>
                      <a:srgbClr val="000000"/>
                    </a:solidFill>
                    <a:latin typeface="黑体" panose="02010609060101010101" pitchFamily="49" charset="-122"/>
                    <a:ea typeface="黑体" panose="02010609060101010101" pitchFamily="49" charset="-122"/>
                  </a:rPr>
                  <a:t>值域为（</a:t>
                </a:r>
                <a:r>
                  <a:rPr lang="en-US" altLang="zh-CN" sz="2400" dirty="0">
                    <a:solidFill>
                      <a:srgbClr val="000000"/>
                    </a:solidFill>
                    <a:latin typeface="黑体" panose="02010609060101010101" pitchFamily="49" charset="-122"/>
                    <a:ea typeface="黑体" panose="02010609060101010101" pitchFamily="49" charset="-122"/>
                  </a:rPr>
                  <a:t>0,1</a:t>
                </a:r>
                <a:r>
                  <a:rPr lang="zh-CN" altLang="zh-CN" sz="2400" dirty="0">
                    <a:solidFill>
                      <a:srgbClr val="000000"/>
                    </a:solidFill>
                    <a:latin typeface="黑体" panose="02010609060101010101" pitchFamily="49" charset="-122"/>
                    <a:ea typeface="黑体" panose="02010609060101010101" pitchFamily="49" charset="-122"/>
                  </a:rPr>
                  <a:t>），可将</a:t>
                </a:r>
                <a14:m>
                  <m:oMath xmlns:m="http://schemas.openxmlformats.org/officeDocument/2006/math">
                    <m:r>
                      <a:rPr lang="en-US" altLang="zh-CN" sz="2400" i="1">
                        <a:solidFill>
                          <a:srgbClr val="000000"/>
                        </a:solidFill>
                        <a:latin typeface="Cambria Math" panose="02040503050406030204" pitchFamily="18" charset="0"/>
                      </a:rPr>
                      <m:t>𝐻</m:t>
                    </m:r>
                    <m:d>
                      <m:dPr>
                        <m:ctrlPr>
                          <a:rPr lang="zh-CN" altLang="zh-CN" sz="2400" i="1">
                            <a:solidFill>
                              <a:srgbClr val="000000"/>
                            </a:solidFill>
                            <a:latin typeface="Cambria Math" panose="02040503050406030204" pitchFamily="18" charset="0"/>
                          </a:rPr>
                        </m:ctrlPr>
                      </m:dPr>
                      <m:e>
                        <m:r>
                          <a:rPr lang="en-US" altLang="zh-CN" sz="2400" b="1" i="1" smtClean="0">
                            <a:solidFill>
                              <a:srgbClr val="000000"/>
                            </a:solidFill>
                            <a:latin typeface="Cambria Math" panose="02040503050406030204" pitchFamily="18" charset="0"/>
                          </a:rPr>
                          <m:t>𝒙</m:t>
                        </m:r>
                      </m:e>
                    </m:d>
                  </m:oMath>
                </a14:m>
                <a:r>
                  <a:rPr lang="zh-CN" altLang="zh-CN" sz="2400" dirty="0">
                    <a:solidFill>
                      <a:srgbClr val="000000"/>
                    </a:solidFill>
                    <a:latin typeface="黑体" panose="02010609060101010101" pitchFamily="49" charset="-122"/>
                    <a:ea typeface="黑体" panose="02010609060101010101" pitchFamily="49" charset="-122"/>
                  </a:rPr>
                  <a:t>看成是一个关于</a:t>
                </a:r>
                <a14:m>
                  <m:oMath xmlns:m="http://schemas.openxmlformats.org/officeDocument/2006/math">
                    <m:r>
                      <a:rPr lang="en-US" altLang="zh-CN" sz="2400" b="1" i="1" smtClean="0">
                        <a:solidFill>
                          <a:srgbClr val="000000"/>
                        </a:solidFill>
                        <a:latin typeface="Cambria Math" panose="02040503050406030204" pitchFamily="18" charset="0"/>
                      </a:rPr>
                      <m:t>𝒙</m:t>
                    </m:r>
                  </m:oMath>
                </a14:m>
                <a:r>
                  <a:rPr lang="zh-CN" altLang="zh-CN" sz="2400" dirty="0">
                    <a:solidFill>
                      <a:srgbClr val="000000"/>
                    </a:solidFill>
                    <a:latin typeface="黑体" panose="02010609060101010101" pitchFamily="49" charset="-122"/>
                    <a:ea typeface="黑体" panose="02010609060101010101" pitchFamily="49" charset="-122"/>
                  </a:rPr>
                  <a:t>的概率分布</a:t>
                </a:r>
                <a:r>
                  <a:rPr lang="zh-CN" altLang="en-US" sz="2400" dirty="0">
                    <a:solidFill>
                      <a:srgbClr val="000000"/>
                    </a:solidFill>
                    <a:latin typeface="黑体" panose="02010609060101010101" pitchFamily="49" charset="-122"/>
                    <a:ea typeface="黑体" panose="02010609060101010101" pitchFamily="49" charset="-122"/>
                  </a:rPr>
                  <a:t>，即：</a:t>
                </a:r>
                <a:endParaRPr lang="en-US" altLang="zh-CN" sz="2400" dirty="0">
                  <a:solidFill>
                    <a:srgbClr val="000000"/>
                  </a:solidFill>
                  <a:latin typeface="黑体" panose="02010609060101010101" pitchFamily="49" charset="-122"/>
                  <a:ea typeface="黑体" panose="02010609060101010101" pitchFamily="49" charset="-122"/>
                </a:endParaRPr>
              </a:p>
              <a:p>
                <a:pPr marL="342900" indent="-342900" eaLnBrk="0" hangingPunct="0">
                  <a:spcAft>
                    <a:spcPts val="1200"/>
                  </a:spcAft>
                  <a:buFont typeface="Arial" panose="020B0604020202020204" pitchFamily="34" charset="0"/>
                  <a:buChar char="•"/>
                </a:pPr>
                <a:r>
                  <a:rPr lang="zh-CN" altLang="zh-CN" sz="2400" dirty="0">
                    <a:solidFill>
                      <a:srgbClr val="2D2DB9"/>
                    </a:solidFill>
                    <a:latin typeface="黑体" panose="02010609060101010101" pitchFamily="49" charset="-122"/>
                    <a:ea typeface="黑体" panose="02010609060101010101" pitchFamily="49" charset="-122"/>
                  </a:rPr>
                  <a:t>若</a:t>
                </a:r>
                <a14:m>
                  <m:oMath xmlns:m="http://schemas.openxmlformats.org/officeDocument/2006/math">
                    <m:r>
                      <a:rPr lang="en-US" altLang="zh-CN" sz="2400" i="1">
                        <a:solidFill>
                          <a:srgbClr val="2D2DB9"/>
                        </a:solidFill>
                        <a:latin typeface="Cambria Math" panose="02040503050406030204" pitchFamily="18" charset="0"/>
                      </a:rPr>
                      <m:t>𝐻</m:t>
                    </m:r>
                    <m:d>
                      <m:dPr>
                        <m:ctrlPr>
                          <a:rPr lang="zh-CN" altLang="zh-CN" sz="2400" i="1">
                            <a:solidFill>
                              <a:srgbClr val="2D2DB9"/>
                            </a:solidFill>
                            <a:latin typeface="Cambria Math" panose="02040503050406030204" pitchFamily="18" charset="0"/>
                          </a:rPr>
                        </m:ctrlPr>
                      </m:dPr>
                      <m:e>
                        <m:r>
                          <a:rPr lang="en-US" altLang="zh-CN" sz="2400" b="1" i="1" smtClean="0">
                            <a:solidFill>
                              <a:srgbClr val="2D2DB9"/>
                            </a:solidFill>
                            <a:latin typeface="Cambria Math" panose="02040503050406030204" pitchFamily="18" charset="0"/>
                          </a:rPr>
                          <m:t>𝒙</m:t>
                        </m:r>
                      </m:e>
                    </m:d>
                  </m:oMath>
                </a14:m>
                <a:r>
                  <a:rPr lang="zh-CN" altLang="zh-CN" sz="2400" dirty="0">
                    <a:solidFill>
                      <a:srgbClr val="2D2DB9"/>
                    </a:solidFill>
                    <a:latin typeface="黑体" panose="02010609060101010101" pitchFamily="49" charset="-122"/>
                    <a:ea typeface="黑体" panose="02010609060101010101" pitchFamily="49" charset="-122"/>
                  </a:rPr>
                  <a:t>的值越接近</a:t>
                </a:r>
                <a:r>
                  <a:rPr lang="en-US" altLang="zh-CN" sz="2400" dirty="0">
                    <a:solidFill>
                      <a:srgbClr val="2D2DB9"/>
                    </a:solidFill>
                    <a:latin typeface="黑体" panose="02010609060101010101" pitchFamily="49" charset="-122"/>
                    <a:ea typeface="黑体" panose="02010609060101010101" pitchFamily="49" charset="-122"/>
                  </a:rPr>
                  <a:t>1</a:t>
                </a:r>
                <a:r>
                  <a:rPr lang="zh-CN" altLang="zh-CN" sz="2400" dirty="0">
                    <a:solidFill>
                      <a:srgbClr val="2D2DB9"/>
                    </a:solidFill>
                    <a:latin typeface="黑体" panose="02010609060101010101" pitchFamily="49" charset="-122"/>
                    <a:ea typeface="黑体" panose="02010609060101010101" pitchFamily="49" charset="-122"/>
                  </a:rPr>
                  <a:t>，则</a:t>
                </a:r>
                <a14:m>
                  <m:oMath xmlns:m="http://schemas.openxmlformats.org/officeDocument/2006/math">
                    <m:r>
                      <a:rPr lang="en-US" altLang="zh-CN" sz="2400" b="1" i="1" smtClean="0">
                        <a:solidFill>
                          <a:srgbClr val="2D2DB9"/>
                        </a:solidFill>
                        <a:latin typeface="Cambria Math" panose="02040503050406030204" pitchFamily="18" charset="0"/>
                      </a:rPr>
                      <m:t>𝒙</m:t>
                    </m:r>
                  </m:oMath>
                </a14:m>
                <a:r>
                  <a:rPr lang="zh-CN" altLang="zh-CN" sz="2400" dirty="0">
                    <a:solidFill>
                      <a:srgbClr val="2D2DB9"/>
                    </a:solidFill>
                    <a:latin typeface="黑体" panose="02010609060101010101" pitchFamily="49" charset="-122"/>
                    <a:ea typeface="黑体" panose="02010609060101010101" pitchFamily="49" charset="-122"/>
                  </a:rPr>
                  <a:t>属于</a:t>
                </a:r>
                <a:r>
                  <a:rPr lang="zh-CN" altLang="zh-CN" sz="2400" dirty="0" smtClean="0">
                    <a:solidFill>
                      <a:srgbClr val="2D2DB9"/>
                    </a:solidFill>
                    <a:latin typeface="黑体" panose="02010609060101010101" pitchFamily="49" charset="-122"/>
                    <a:ea typeface="黑体" panose="02010609060101010101" pitchFamily="49" charset="-122"/>
                  </a:rPr>
                  <a:t>正</a:t>
                </a:r>
                <a:r>
                  <a:rPr lang="zh-CN" altLang="en-US" sz="2400" dirty="0" smtClean="0">
                    <a:solidFill>
                      <a:srgbClr val="2D2DB9"/>
                    </a:solidFill>
                    <a:latin typeface="黑体" panose="02010609060101010101" pitchFamily="49" charset="-122"/>
                    <a:ea typeface="黑体" panose="02010609060101010101" pitchFamily="49" charset="-122"/>
                  </a:rPr>
                  <a:t>类</a:t>
                </a:r>
                <a:r>
                  <a:rPr lang="zh-CN" altLang="zh-CN" sz="2400" dirty="0" smtClean="0">
                    <a:solidFill>
                      <a:srgbClr val="2D2DB9"/>
                    </a:solidFill>
                    <a:latin typeface="黑体" panose="02010609060101010101" pitchFamily="49" charset="-122"/>
                    <a:ea typeface="黑体" panose="02010609060101010101" pitchFamily="49" charset="-122"/>
                  </a:rPr>
                  <a:t>的</a:t>
                </a:r>
                <a:r>
                  <a:rPr lang="zh-CN" altLang="zh-CN" sz="2400" dirty="0">
                    <a:solidFill>
                      <a:srgbClr val="2D2DB9"/>
                    </a:solidFill>
                    <a:latin typeface="黑体" panose="02010609060101010101" pitchFamily="49" charset="-122"/>
                    <a:ea typeface="黑体" panose="02010609060101010101" pitchFamily="49" charset="-122"/>
                  </a:rPr>
                  <a:t>可能性就越</a:t>
                </a:r>
                <a:r>
                  <a:rPr lang="zh-CN" altLang="zh-CN" sz="2400" dirty="0" smtClean="0">
                    <a:solidFill>
                      <a:srgbClr val="2D2DB9"/>
                    </a:solidFill>
                    <a:latin typeface="黑体" panose="02010609060101010101" pitchFamily="49" charset="-122"/>
                    <a:ea typeface="黑体" panose="02010609060101010101" pitchFamily="49" charset="-122"/>
                  </a:rPr>
                  <a:t>大</a:t>
                </a:r>
                <a:endParaRPr lang="en-US" altLang="zh-CN" sz="2400" dirty="0">
                  <a:solidFill>
                    <a:srgbClr val="2D2DB9"/>
                  </a:solidFill>
                  <a:latin typeface="黑体" panose="02010609060101010101" pitchFamily="49" charset="-122"/>
                  <a:ea typeface="黑体" panose="02010609060101010101" pitchFamily="49" charset="-122"/>
                </a:endParaRPr>
              </a:p>
              <a:p>
                <a:pPr marL="342900" indent="-342900" eaLnBrk="0" hangingPunct="0">
                  <a:spcAft>
                    <a:spcPts val="1200"/>
                  </a:spcAft>
                  <a:buFont typeface="Arial" panose="020B0604020202020204" pitchFamily="34" charset="0"/>
                  <a:buChar char="•"/>
                </a:pPr>
                <a:r>
                  <a:rPr lang="zh-CN" altLang="zh-CN" sz="2400" dirty="0">
                    <a:solidFill>
                      <a:srgbClr val="2D2DB9"/>
                    </a:solidFill>
                    <a:latin typeface="黑体" panose="02010609060101010101" pitchFamily="49" charset="-122"/>
                    <a:ea typeface="黑体" panose="02010609060101010101" pitchFamily="49" charset="-122"/>
                  </a:rPr>
                  <a:t>若</a:t>
                </a:r>
                <a14:m>
                  <m:oMath xmlns:m="http://schemas.openxmlformats.org/officeDocument/2006/math">
                    <m:r>
                      <a:rPr lang="en-US" altLang="zh-CN" sz="2400" i="1">
                        <a:solidFill>
                          <a:srgbClr val="2D2DB9"/>
                        </a:solidFill>
                        <a:latin typeface="Cambria Math" panose="02040503050406030204" pitchFamily="18" charset="0"/>
                      </a:rPr>
                      <m:t>𝐻</m:t>
                    </m:r>
                    <m:d>
                      <m:dPr>
                        <m:ctrlPr>
                          <a:rPr lang="zh-CN" altLang="zh-CN" sz="2400" i="1">
                            <a:solidFill>
                              <a:srgbClr val="2D2DB9"/>
                            </a:solidFill>
                            <a:latin typeface="Cambria Math" panose="02040503050406030204" pitchFamily="18" charset="0"/>
                          </a:rPr>
                        </m:ctrlPr>
                      </m:dPr>
                      <m:e>
                        <m:r>
                          <a:rPr lang="en-US" altLang="zh-CN" sz="2400" b="1" i="1" smtClean="0">
                            <a:solidFill>
                              <a:srgbClr val="2D2DB9"/>
                            </a:solidFill>
                            <a:latin typeface="Cambria Math" panose="02040503050406030204" pitchFamily="18" charset="0"/>
                          </a:rPr>
                          <m:t>𝒙</m:t>
                        </m:r>
                      </m:e>
                    </m:d>
                  </m:oMath>
                </a14:m>
                <a:r>
                  <a:rPr lang="zh-CN" altLang="zh-CN" sz="2400" dirty="0">
                    <a:solidFill>
                      <a:srgbClr val="2D2DB9"/>
                    </a:solidFill>
                    <a:latin typeface="黑体" panose="02010609060101010101" pitchFamily="49" charset="-122"/>
                    <a:ea typeface="黑体" panose="02010609060101010101" pitchFamily="49" charset="-122"/>
                  </a:rPr>
                  <a:t>的值越接近</a:t>
                </a:r>
                <a:r>
                  <a:rPr lang="en-US" altLang="zh-CN" sz="2400" dirty="0">
                    <a:solidFill>
                      <a:srgbClr val="2D2DB9"/>
                    </a:solidFill>
                    <a:latin typeface="黑体" panose="02010609060101010101" pitchFamily="49" charset="-122"/>
                    <a:ea typeface="黑体" panose="02010609060101010101" pitchFamily="49" charset="-122"/>
                  </a:rPr>
                  <a:t>0</a:t>
                </a:r>
                <a:r>
                  <a:rPr lang="zh-CN" altLang="zh-CN" sz="2400" dirty="0">
                    <a:solidFill>
                      <a:srgbClr val="2D2DB9"/>
                    </a:solidFill>
                    <a:latin typeface="黑体" panose="02010609060101010101" pitchFamily="49" charset="-122"/>
                    <a:ea typeface="黑体" panose="02010609060101010101" pitchFamily="49" charset="-122"/>
                  </a:rPr>
                  <a:t>，</a:t>
                </a:r>
                <a:r>
                  <a:rPr lang="zh-CN" altLang="zh-CN" sz="2400" dirty="0" smtClean="0">
                    <a:solidFill>
                      <a:srgbClr val="2D2DB9"/>
                    </a:solidFill>
                    <a:latin typeface="黑体" panose="02010609060101010101" pitchFamily="49" charset="-122"/>
                    <a:ea typeface="黑体" panose="02010609060101010101" pitchFamily="49" charset="-122"/>
                  </a:rPr>
                  <a:t>则</a:t>
                </a:r>
                <a14:m>
                  <m:oMath xmlns:m="http://schemas.openxmlformats.org/officeDocument/2006/math">
                    <m:r>
                      <a:rPr lang="en-US" altLang="zh-CN" sz="2400" b="1" i="1" smtClean="0">
                        <a:solidFill>
                          <a:srgbClr val="2D2DB9"/>
                        </a:solidFill>
                        <a:latin typeface="Cambria Math" panose="02040503050406030204" pitchFamily="18" charset="0"/>
                        <a:ea typeface="黑体" panose="02010609060101010101" pitchFamily="49" charset="-122"/>
                      </a:rPr>
                      <m:t>𝒙</m:t>
                    </m:r>
                  </m:oMath>
                </a14:m>
                <a:r>
                  <a:rPr lang="zh-CN" altLang="zh-CN" sz="2400" dirty="0" smtClean="0">
                    <a:solidFill>
                      <a:srgbClr val="2D2DB9"/>
                    </a:solidFill>
                    <a:latin typeface="黑体" panose="02010609060101010101" pitchFamily="49" charset="-122"/>
                    <a:ea typeface="黑体" panose="02010609060101010101" pitchFamily="49" charset="-122"/>
                  </a:rPr>
                  <a:t>属于正</a:t>
                </a:r>
                <a:r>
                  <a:rPr lang="zh-CN" altLang="en-US" sz="2400" dirty="0">
                    <a:solidFill>
                      <a:srgbClr val="2D2DB9"/>
                    </a:solidFill>
                    <a:latin typeface="黑体" panose="02010609060101010101" pitchFamily="49" charset="-122"/>
                    <a:ea typeface="黑体" panose="02010609060101010101" pitchFamily="49" charset="-122"/>
                  </a:rPr>
                  <a:t>类</a:t>
                </a:r>
                <a:r>
                  <a:rPr lang="zh-CN" altLang="zh-CN" sz="2400" dirty="0" smtClean="0">
                    <a:solidFill>
                      <a:srgbClr val="2D2DB9"/>
                    </a:solidFill>
                    <a:latin typeface="黑体" panose="02010609060101010101" pitchFamily="49" charset="-122"/>
                    <a:ea typeface="黑体" panose="02010609060101010101" pitchFamily="49" charset="-122"/>
                  </a:rPr>
                  <a:t>的</a:t>
                </a:r>
                <a:r>
                  <a:rPr lang="zh-CN" altLang="zh-CN" sz="2400" dirty="0">
                    <a:solidFill>
                      <a:srgbClr val="2D2DB9"/>
                    </a:solidFill>
                    <a:latin typeface="黑体" panose="02010609060101010101" pitchFamily="49" charset="-122"/>
                    <a:ea typeface="黑体" panose="02010609060101010101" pitchFamily="49" charset="-122"/>
                  </a:rPr>
                  <a:t>可能性就越</a:t>
                </a:r>
                <a:r>
                  <a:rPr lang="zh-CN" altLang="zh-CN" sz="2400" dirty="0" smtClean="0">
                    <a:solidFill>
                      <a:srgbClr val="2D2DB9"/>
                    </a:solidFill>
                    <a:latin typeface="黑体" panose="02010609060101010101" pitchFamily="49" charset="-122"/>
                    <a:ea typeface="黑体" panose="02010609060101010101" pitchFamily="49" charset="-122"/>
                  </a:rPr>
                  <a:t>小</a:t>
                </a:r>
                <a:endParaRPr lang="en-US" altLang="zh-CN" sz="2400" dirty="0">
                  <a:solidFill>
                    <a:srgbClr val="2D2DB9"/>
                  </a:solidFill>
                  <a:latin typeface="黑体" panose="02010609060101010101" pitchFamily="49" charset="-122"/>
                  <a:ea typeface="黑体" panose="02010609060101010101" pitchFamily="49" charset="-122"/>
                </a:endParaRPr>
              </a:p>
            </p:txBody>
          </p:sp>
        </mc:Choice>
        <mc:Fallback xmlns="">
          <p:sp>
            <p:nvSpPr>
              <p:cNvPr id="7" name="文本框 6">
                <a:extLst>
                  <a:ext uri="{FF2B5EF4-FFF2-40B4-BE49-F238E27FC236}">
                    <a16:creationId xmlns="" xmlns:a16="http://schemas.microsoft.com/office/drawing/2014/main" xmlns:a14="http://schemas.microsoft.com/office/drawing/2010/main" id="{8084B59A-AA60-4E7C-976F-00EFB598F7A9}"/>
                  </a:ext>
                </a:extLst>
              </p:cNvPr>
              <p:cNvSpPr txBox="1">
                <a:spLocks noRot="1" noChangeAspect="1" noMove="1" noResize="1" noEditPoints="1" noAdjustHandles="1" noChangeArrowheads="1" noChangeShapeType="1" noTextEdit="1"/>
              </p:cNvSpPr>
              <p:nvPr/>
            </p:nvSpPr>
            <p:spPr>
              <a:xfrm>
                <a:off x="395536" y="2060848"/>
                <a:ext cx="8064896" cy="2588144"/>
              </a:xfrm>
              <a:prstGeom prst="rect">
                <a:avLst/>
              </a:prstGeom>
              <a:blipFill rotWithShape="0">
                <a:blip r:embed="rId5"/>
                <a:stretch>
                  <a:fillRect l="-1209" b="-4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92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smtClean="0"/>
              <a:t>逻辑回归（逻辑斯蒂回归，</a:t>
            </a:r>
            <a:r>
              <a:rPr lang="en-US" altLang="zh-CN" dirty="0" smtClean="0"/>
              <a:t>Logistic</a:t>
            </a:r>
            <a:r>
              <a:rPr lang="zh-CN" altLang="en-US" dirty="0" smtClean="0"/>
              <a:t>回归）</a:t>
            </a:r>
            <a:endParaRPr lang="zh-CN" altLang="en-US" dirty="0"/>
          </a:p>
        </p:txBody>
      </p:sp>
      <p:sp>
        <p:nvSpPr>
          <p:cNvPr id="5" name="内容占位符 2"/>
          <p:cNvSpPr txBox="1">
            <a:spLocks/>
          </p:cNvSpPr>
          <p:nvPr/>
        </p:nvSpPr>
        <p:spPr>
          <a:xfrm>
            <a:off x="395883" y="980728"/>
            <a:ext cx="835292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zh-CN" altLang="en-US" sz="2400" dirty="0">
                <a:solidFill>
                  <a:sysClr val="windowText" lastClr="000000"/>
                </a:solidFill>
                <a:latin typeface="宋体" panose="02010600030101010101" pitchFamily="2" charset="-122"/>
                <a:ea typeface="宋体" panose="02010600030101010101" pitchFamily="2" charset="-122"/>
              </a:rPr>
              <a:t>事件发生与事件不发生的概率之</a:t>
            </a:r>
            <a:r>
              <a:rPr lang="zh-CN" altLang="en-US" sz="2400" dirty="0" smtClean="0">
                <a:solidFill>
                  <a:sysClr val="windowText" lastClr="000000"/>
                </a:solidFill>
                <a:latin typeface="宋体" panose="02010600030101010101" pitchFamily="2" charset="-122"/>
                <a:ea typeface="宋体" panose="02010600030101010101" pitchFamily="2" charset="-122"/>
              </a:rPr>
              <a:t>比，称为“</a:t>
            </a:r>
            <a:r>
              <a:rPr lang="zh-CN" altLang="en-US" sz="2400" b="1" dirty="0" smtClean="0">
                <a:solidFill>
                  <a:srgbClr val="FF0000"/>
                </a:solidFill>
                <a:latin typeface="宋体" panose="02010600030101010101" pitchFamily="2" charset="-122"/>
                <a:ea typeface="宋体" panose="02010600030101010101" pitchFamily="2" charset="-122"/>
              </a:rPr>
              <a:t>事件</a:t>
            </a:r>
            <a:r>
              <a:rPr kumimoji="0" lang="zh-CN" altLang="en-US" sz="2400" b="1" i="0" u="none" strike="noStrike" kern="1200" cap="none" spc="0" normalizeH="0" baseline="0" noProof="0" dirty="0" smtClean="0">
                <a:ln>
                  <a:noFill/>
                </a:ln>
                <a:solidFill>
                  <a:srgbClr val="FF0000"/>
                </a:solidFill>
                <a:effectLst/>
                <a:uLnTx/>
                <a:uFillTx/>
                <a:latin typeface="宋体" panose="02010600030101010101" pitchFamily="2" charset="-122"/>
                <a:ea typeface="宋体" panose="02010600030101010101" pitchFamily="2" charset="-122"/>
              </a:rPr>
              <a:t>发生的胜率</a:t>
            </a:r>
            <a:r>
              <a:rPr kumimoji="0" lang="zh-CN" altLang="en-US" sz="2400" b="0" i="0" u="none" strike="noStrike" kern="1200" cap="none" spc="0" normalizeH="0" baseline="0" noProof="0" dirty="0" smtClean="0">
                <a:ln>
                  <a:noFill/>
                </a:ln>
                <a:solidFill>
                  <a:sysClr val="windowText" lastClr="000000"/>
                </a:solidFill>
                <a:effectLst/>
                <a:uLnTx/>
                <a:uFillTx/>
                <a:latin typeface="宋体" panose="02010600030101010101" pitchFamily="2" charset="-122"/>
                <a:ea typeface="宋体" panose="02010600030101010101" pitchFamily="2" charset="-122"/>
              </a:rPr>
              <a:t>”（也称“几率”</a:t>
            </a:r>
            <a:r>
              <a:rPr kumimoji="0" lang="en-US" altLang="zh-CN" sz="2400" b="0" i="0" u="none" strike="noStrike" kern="1200" cap="none" spc="0" normalizeH="0" baseline="0" noProof="0" dirty="0" smtClean="0">
                <a:ln>
                  <a:noFill/>
                </a:ln>
                <a:solidFill>
                  <a:sysClr val="windowText" lastClr="000000"/>
                </a:solidFill>
                <a:effectLst/>
                <a:uLnTx/>
                <a:uFillTx/>
                <a:latin typeface="宋体" panose="02010600030101010101" pitchFamily="2" charset="-122"/>
                <a:ea typeface="宋体" panose="02010600030101010101" pitchFamily="2" charset="-122"/>
              </a:rPr>
              <a:t>——</a:t>
            </a:r>
            <a:r>
              <a:rPr lang="en-US" altLang="zh-CN" sz="2400" dirty="0" smtClean="0">
                <a:solidFill>
                  <a:sysClr val="windowText" lastClr="000000"/>
                </a:solidFill>
                <a:latin typeface="Calibri"/>
              </a:rPr>
              <a:t>A misnomer!</a:t>
            </a:r>
            <a:r>
              <a:rPr kumimoji="0" lang="zh-CN" altLang="en-US" sz="2400" b="0" i="0" u="none" strike="noStrike" kern="1200" cap="none" spc="0" normalizeH="0" baseline="0" noProof="0" dirty="0" smtClean="0">
                <a:ln>
                  <a:noFill/>
                </a:ln>
                <a:solidFill>
                  <a:sysClr val="windowText" lastClr="000000"/>
                </a:solidFill>
                <a:effectLst/>
                <a:uLnTx/>
                <a:uFillTx/>
                <a:latin typeface="宋体" panose="02010600030101010101" pitchFamily="2" charset="-122"/>
                <a:ea typeface="宋体" panose="02010600030101010101" pitchFamily="2" charset="-122"/>
              </a:rPr>
              <a:t>）</a:t>
            </a:r>
            <a:r>
              <a:rPr kumimoji="0" lang="en-US" altLang="zh-CN" sz="2400" b="0" i="0" u="none" strike="noStrike" kern="1200" cap="none" spc="0" normalizeH="0" baseline="0" noProof="0" dirty="0" smtClean="0">
                <a:ln>
                  <a:noFill/>
                </a:ln>
                <a:solidFill>
                  <a:sysClr val="windowText" lastClr="000000"/>
                </a:solidFill>
                <a:effectLst/>
                <a:uLnTx/>
                <a:uFillTx/>
                <a:latin typeface="Calibri"/>
              </a:rPr>
              <a:t>odds</a:t>
            </a:r>
            <a:r>
              <a:rPr kumimoji="0" lang="zh-CN" altLang="en-US" sz="2400" b="0" i="0" u="none" strike="noStrike" kern="1200" cap="none" spc="0" normalizeH="0" baseline="0" noProof="0" dirty="0" smtClean="0">
                <a:ln>
                  <a:noFill/>
                </a:ln>
                <a:solidFill>
                  <a:sysClr val="windowText" lastClr="000000"/>
                </a:solidFill>
                <a:effectLst/>
                <a:uLnTx/>
                <a:uFillTx/>
                <a:latin typeface="Calibri"/>
              </a:rPr>
              <a:t>：</a:t>
            </a:r>
            <a:endParaRPr kumimoji="0" lang="en-US" altLang="zh-CN" sz="2400" b="0" i="0" u="none" strike="noStrike" kern="1200" cap="none" spc="0" normalizeH="0" baseline="0" noProof="0" dirty="0" smtClean="0">
              <a:ln>
                <a:noFill/>
              </a:ln>
              <a:solidFill>
                <a:sysClr val="windowText" lastClr="000000"/>
              </a:solidFill>
              <a:effectLst/>
              <a:uLnTx/>
              <a:uFillTx/>
              <a:latin typeface="Calibri"/>
            </a:endParaRPr>
          </a:p>
          <a:p>
            <a:pPr fontAlgn="auto">
              <a:spcAft>
                <a:spcPts val="0"/>
              </a:spcAft>
            </a:pPr>
            <a:endParaRPr kumimoji="0" lang="en-US" altLang="zh-CN" sz="2400" b="0" i="0" u="none" strike="noStrike" kern="1200" cap="none" spc="0" normalizeH="0" baseline="0" noProof="0" dirty="0" smtClean="0">
              <a:ln>
                <a:noFill/>
              </a:ln>
              <a:solidFill>
                <a:sysClr val="windowText" lastClr="000000"/>
              </a:solidFill>
              <a:effectLst/>
              <a:uLnTx/>
              <a:uFillTx/>
              <a:latin typeface="Calibri"/>
            </a:endParaRPr>
          </a:p>
          <a:p>
            <a:pPr fontAlgn="auto">
              <a:spcAft>
                <a:spcPts val="0"/>
              </a:spcAft>
            </a:pPr>
            <a:endParaRPr kumimoji="0" lang="en-US" altLang="zh-CN" sz="2400" b="0" i="0" u="none" strike="noStrike" kern="1200" cap="none" spc="0" normalizeH="0" baseline="0" noProof="0" dirty="0" smtClean="0">
              <a:ln>
                <a:noFill/>
              </a:ln>
              <a:solidFill>
                <a:sysClr val="windowText" lastClr="000000"/>
              </a:solidFill>
              <a:effectLst/>
              <a:uLnTx/>
              <a:uFillTx/>
              <a:latin typeface="Calibri"/>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sz="2400" dirty="0">
                <a:solidFill>
                  <a:sysClr val="windowText" lastClr="000000"/>
                </a:solidFill>
                <a:latin typeface="宋体" panose="02010600030101010101" pitchFamily="2" charset="-122"/>
                <a:ea typeface="宋体" panose="02010600030101010101" pitchFamily="2" charset="-122"/>
              </a:rPr>
              <a:t>事件发生胜率的对数，</a:t>
            </a:r>
            <a:r>
              <a:rPr lang="zh-CN" altLang="en-US" sz="2400" dirty="0" smtClean="0">
                <a:solidFill>
                  <a:sysClr val="windowText" lastClr="000000"/>
                </a:solidFill>
                <a:latin typeface="宋体" panose="02010600030101010101" pitchFamily="2" charset="-122"/>
                <a:ea typeface="宋体" panose="02010600030101010101" pitchFamily="2" charset="-122"/>
              </a:rPr>
              <a:t>称为</a:t>
            </a:r>
            <a:r>
              <a:rPr lang="zh-CN" altLang="en-US" sz="2400" b="1" dirty="0" smtClean="0">
                <a:solidFill>
                  <a:srgbClr val="FF0000"/>
                </a:solidFill>
                <a:latin typeface="宋体" panose="02010600030101010101" pitchFamily="2" charset="-122"/>
                <a:ea typeface="宋体" panose="02010600030101010101" pitchFamily="2" charset="-122"/>
              </a:rPr>
              <a:t>事件的对数</a:t>
            </a:r>
            <a:r>
              <a:rPr lang="zh-CN" altLang="en-US" sz="2400" b="1" dirty="0">
                <a:solidFill>
                  <a:srgbClr val="FF0000"/>
                </a:solidFill>
                <a:latin typeface="宋体" panose="02010600030101010101" pitchFamily="2" charset="-122"/>
                <a:ea typeface="宋体" panose="02010600030101010101" pitchFamily="2" charset="-122"/>
              </a:rPr>
              <a:t>胜率</a:t>
            </a:r>
            <a:r>
              <a:rPr lang="zh-CN" altLang="en-US" sz="2400" dirty="0">
                <a:solidFill>
                  <a:sysClr val="windowText" lastClr="000000"/>
                </a:solidFill>
                <a:latin typeface="宋体" panose="02010600030101010101" pitchFamily="2" charset="-122"/>
                <a:ea typeface="宋体" panose="02010600030101010101" pitchFamily="2" charset="-122"/>
              </a:rPr>
              <a:t>（</a:t>
            </a:r>
            <a:r>
              <a:rPr lang="zh-CN" altLang="en-US" sz="2400" dirty="0" smtClean="0">
                <a:solidFill>
                  <a:sysClr val="windowText" lastClr="000000"/>
                </a:solidFill>
                <a:latin typeface="宋体" panose="02010600030101010101" pitchFamily="2" charset="-122"/>
                <a:ea typeface="宋体" panose="02010600030101010101" pitchFamily="2" charset="-122"/>
              </a:rPr>
              <a:t>对数几率</a:t>
            </a:r>
            <a:r>
              <a:rPr lang="zh-CN" altLang="en-US" sz="2400" dirty="0">
                <a:solidFill>
                  <a:sysClr val="windowText" lastClr="000000"/>
                </a:solidFill>
                <a:latin typeface="宋体" panose="02010600030101010101" pitchFamily="2" charset="-122"/>
                <a:ea typeface="宋体" panose="02010600030101010101" pitchFamily="2" charset="-122"/>
              </a:rPr>
              <a:t>）</a:t>
            </a:r>
            <a:r>
              <a:rPr kumimoji="0" lang="zh-CN" altLang="en-US" sz="2400" b="0" i="0" u="none" strike="noStrike" kern="1200" cap="none" spc="0" normalizeH="0" baseline="0" noProof="0" dirty="0" smtClean="0">
                <a:ln>
                  <a:noFill/>
                </a:ln>
                <a:solidFill>
                  <a:sysClr val="windowText" lastClr="000000"/>
                </a:solidFill>
                <a:effectLst/>
                <a:uLnTx/>
                <a:uFillTx/>
                <a:latin typeface="Calibri"/>
              </a:rPr>
              <a:t>：</a:t>
            </a:r>
            <a:endParaRPr kumimoji="0" lang="en-US" altLang="zh-CN" sz="2400" b="0" i="0" u="none" strike="noStrike" kern="1200" cap="none" spc="0" normalizeH="0" baseline="0" noProof="0" dirty="0" smtClean="0">
              <a:ln>
                <a:noFill/>
              </a:ln>
              <a:solidFill>
                <a:sysClr val="windowText" lastClr="000000"/>
              </a:solidFill>
              <a:effectLst/>
              <a:uLnTx/>
              <a:uFillTx/>
              <a:latin typeface="Calibri"/>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smtClean="0">
              <a:ln>
                <a:noFill/>
              </a:ln>
              <a:solidFill>
                <a:sysClr val="windowText" lastClr="000000"/>
              </a:solidFill>
              <a:effectLst/>
              <a:uLnTx/>
              <a:uFillTx/>
              <a:latin typeface="Calibri"/>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smtClean="0">
              <a:ln>
                <a:noFill/>
              </a:ln>
              <a:solidFill>
                <a:sysClr val="windowText" lastClr="000000"/>
              </a:solidFill>
              <a:effectLst/>
              <a:uLnTx/>
              <a:uFillTx/>
              <a:latin typeface="Calibri"/>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sz="2400" b="1" dirty="0" smtClean="0">
                <a:solidFill>
                  <a:srgbClr val="FF0000"/>
                </a:solidFill>
                <a:latin typeface="宋体" panose="02010600030101010101" pitchFamily="2" charset="-122"/>
                <a:ea typeface="宋体" panose="02010600030101010101" pitchFamily="2" charset="-122"/>
              </a:rPr>
              <a:t>逻辑</a:t>
            </a:r>
            <a:r>
              <a:rPr lang="zh-CN" altLang="en-US" sz="2400" b="1" dirty="0">
                <a:solidFill>
                  <a:srgbClr val="FF0000"/>
                </a:solidFill>
                <a:latin typeface="宋体" panose="02010600030101010101" pitchFamily="2" charset="-122"/>
                <a:ea typeface="宋体" panose="02010600030101010101" pitchFamily="2" charset="-122"/>
              </a:rPr>
              <a:t>回归</a:t>
            </a:r>
            <a:r>
              <a:rPr lang="zh-CN" altLang="en-US" sz="2400" dirty="0">
                <a:solidFill>
                  <a:sysClr val="windowText" lastClr="000000"/>
                </a:solidFill>
                <a:latin typeface="宋体" panose="02010600030101010101" pitchFamily="2" charset="-122"/>
                <a:ea typeface="宋体" panose="02010600030101010101" pitchFamily="2" charset="-122"/>
              </a:rPr>
              <a:t>，实际上是</a:t>
            </a:r>
            <a:r>
              <a:rPr lang="zh-CN" altLang="en-US" sz="2400" b="1" dirty="0">
                <a:solidFill>
                  <a:srgbClr val="0000FF"/>
                </a:solidFill>
                <a:latin typeface="宋体" panose="02010600030101010101" pitchFamily="2" charset="-122"/>
                <a:ea typeface="宋体" panose="02010600030101010101" pitchFamily="2" charset="-122"/>
              </a:rPr>
              <a:t>对</a:t>
            </a:r>
            <a:r>
              <a:rPr lang="zh-CN" altLang="en-US" sz="2400" b="1" dirty="0" smtClean="0">
                <a:solidFill>
                  <a:srgbClr val="0000FF"/>
                </a:solidFill>
                <a:latin typeface="宋体" panose="02010600030101010101" pitchFamily="2" charset="-122"/>
                <a:ea typeface="宋体" panose="02010600030101010101" pitchFamily="2" charset="-122"/>
              </a:rPr>
              <a:t>事件</a:t>
            </a:r>
            <a:r>
              <a:rPr lang="zh-CN" altLang="en-US" sz="2400" b="1" dirty="0">
                <a:solidFill>
                  <a:srgbClr val="0000FF"/>
                </a:solidFill>
                <a:latin typeface="宋体" panose="02010600030101010101" pitchFamily="2" charset="-122"/>
                <a:ea typeface="宋体" panose="02010600030101010101" pitchFamily="2" charset="-122"/>
              </a:rPr>
              <a:t>的</a:t>
            </a:r>
            <a:r>
              <a:rPr lang="zh-CN" altLang="en-US" sz="2400" b="1" dirty="0" smtClean="0">
                <a:solidFill>
                  <a:srgbClr val="0000FF"/>
                </a:solidFill>
                <a:latin typeface="宋体" panose="02010600030101010101" pitchFamily="2" charset="-122"/>
                <a:ea typeface="宋体" panose="02010600030101010101" pitchFamily="2" charset="-122"/>
              </a:rPr>
              <a:t>对数</a:t>
            </a:r>
            <a:r>
              <a:rPr lang="zh-CN" altLang="en-US" sz="2400" b="1" dirty="0">
                <a:solidFill>
                  <a:srgbClr val="0000FF"/>
                </a:solidFill>
                <a:latin typeface="宋体" panose="02010600030101010101" pitchFamily="2" charset="-122"/>
                <a:ea typeface="宋体" panose="02010600030101010101" pitchFamily="2" charset="-122"/>
              </a:rPr>
              <a:t>胜率进行线性建模</a:t>
            </a:r>
            <a:r>
              <a:rPr lang="zh-CN" altLang="en-US" sz="2400" dirty="0">
                <a:solidFill>
                  <a:sysClr val="windowText" lastClr="000000"/>
                </a:solidFill>
                <a:latin typeface="宋体" panose="02010600030101010101" pitchFamily="2" charset="-122"/>
                <a:ea typeface="宋体" panose="02010600030101010101" pitchFamily="2" charset="-122"/>
              </a:rPr>
              <a:t>：</a:t>
            </a:r>
            <a:endParaRPr lang="en-US" altLang="zh-CN" sz="2400" dirty="0">
              <a:solidFill>
                <a:sysClr val="windowText" lastClr="000000"/>
              </a:solidFill>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90000"/>
              </a:lnSpc>
              <a:spcBef>
                <a:spcPts val="1000"/>
              </a:spcBef>
              <a:spcAft>
                <a:spcPts val="0"/>
              </a:spcAft>
              <a:buClrTx/>
              <a:buSzTx/>
              <a:buNone/>
              <a:tabLst/>
              <a:defRPr/>
            </a:pPr>
            <a:endParaRPr kumimoji="0" lang="zh-CN" altLang="en-US" sz="2400" b="0" i="0" u="none" strike="noStrike" kern="1200" cap="none" spc="0" normalizeH="0" baseline="0" noProof="0" dirty="0" smtClean="0">
              <a:ln>
                <a:noFill/>
              </a:ln>
              <a:solidFill>
                <a:sysClr val="windowText" lastClr="000000"/>
              </a:solidFill>
              <a:effectLst/>
              <a:uLnTx/>
              <a:uFillTx/>
              <a:latin typeface="Calibri"/>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zh-CN" altLang="en-US" sz="2400" b="0" i="0" u="none" strike="noStrike" kern="1200" cap="none" spc="0" normalizeH="0" baseline="0" noProof="0" dirty="0">
              <a:ln>
                <a:noFill/>
              </a:ln>
              <a:solidFill>
                <a:sysClr val="windowText" lastClr="000000"/>
              </a:solidFill>
              <a:effectLst/>
              <a:uLnTx/>
              <a:uFillTx/>
              <a:latin typeface="Calibri"/>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6938" y="1710048"/>
            <a:ext cx="720080" cy="776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2975" y="3212976"/>
            <a:ext cx="2738744"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6172" y="4543947"/>
            <a:ext cx="3361464"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8"/>
          <p:cNvSpPr txBox="1">
            <a:spLocks noChangeArrowheads="1"/>
          </p:cNvSpPr>
          <p:nvPr/>
        </p:nvSpPr>
        <p:spPr bwMode="auto">
          <a:xfrm>
            <a:off x="637102" y="5798941"/>
            <a:ext cx="75352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nstantia" panose="02030602050306030303" pitchFamily="18" charset="0"/>
                <a:ea typeface="宋体" panose="02010600030101010101" pitchFamily="2" charset="-122"/>
              </a:defRPr>
            </a:lvl1pPr>
            <a:lvl2pPr marL="742950" indent="-285750">
              <a:defRPr>
                <a:solidFill>
                  <a:schemeClr val="tx1"/>
                </a:solidFill>
                <a:latin typeface="Constantia" panose="02030602050306030303" pitchFamily="18" charset="0"/>
                <a:ea typeface="宋体" panose="02010600030101010101" pitchFamily="2" charset="-122"/>
              </a:defRPr>
            </a:lvl2pPr>
            <a:lvl3pPr marL="1143000" indent="-228600">
              <a:defRPr>
                <a:solidFill>
                  <a:schemeClr val="tx1"/>
                </a:solidFill>
                <a:latin typeface="Constantia" panose="02030602050306030303" pitchFamily="18" charset="0"/>
                <a:ea typeface="宋体" panose="02010600030101010101" pitchFamily="2" charset="-122"/>
              </a:defRPr>
            </a:lvl3pPr>
            <a:lvl4pPr marL="1600200" indent="-228600">
              <a:defRPr>
                <a:solidFill>
                  <a:schemeClr val="tx1"/>
                </a:solidFill>
                <a:latin typeface="Constantia" panose="02030602050306030303" pitchFamily="18" charset="0"/>
                <a:ea typeface="宋体" panose="02010600030101010101" pitchFamily="2" charset="-122"/>
              </a:defRPr>
            </a:lvl4pPr>
            <a:lvl5pPr marL="2057400" indent="-228600">
              <a:defRPr>
                <a:solidFill>
                  <a:schemeClr val="tx1"/>
                </a:solidFill>
                <a:latin typeface="Constantia" panose="02030602050306030303" pitchFamily="18" charset="0"/>
                <a:ea typeface="宋体" panose="02010600030101010101" pitchFamily="2" charset="-122"/>
              </a:defRPr>
            </a:lvl5pPr>
            <a:lvl6pPr marL="2514600" indent="-228600" fontAlgn="base">
              <a:spcBef>
                <a:spcPct val="0"/>
              </a:spcBef>
              <a:spcAft>
                <a:spcPct val="0"/>
              </a:spcAft>
              <a:defRPr>
                <a:solidFill>
                  <a:schemeClr val="tx1"/>
                </a:solidFill>
                <a:latin typeface="Constantia" panose="02030602050306030303" pitchFamily="18" charset="0"/>
                <a:ea typeface="宋体" panose="02010600030101010101" pitchFamily="2" charset="-122"/>
              </a:defRPr>
            </a:lvl6pPr>
            <a:lvl7pPr marL="2971800" indent="-228600" fontAlgn="base">
              <a:spcBef>
                <a:spcPct val="0"/>
              </a:spcBef>
              <a:spcAft>
                <a:spcPct val="0"/>
              </a:spcAft>
              <a:defRPr>
                <a:solidFill>
                  <a:schemeClr val="tx1"/>
                </a:solidFill>
                <a:latin typeface="Constantia" panose="02030602050306030303" pitchFamily="18" charset="0"/>
                <a:ea typeface="宋体" panose="02010600030101010101" pitchFamily="2" charset="-122"/>
              </a:defRPr>
            </a:lvl7pPr>
            <a:lvl8pPr marL="3429000" indent="-228600" fontAlgn="base">
              <a:spcBef>
                <a:spcPct val="0"/>
              </a:spcBef>
              <a:spcAft>
                <a:spcPct val="0"/>
              </a:spcAft>
              <a:defRPr>
                <a:solidFill>
                  <a:schemeClr val="tx1"/>
                </a:solidFill>
                <a:latin typeface="Constantia" panose="02030602050306030303" pitchFamily="18" charset="0"/>
                <a:ea typeface="宋体" panose="02010600030101010101" pitchFamily="2" charset="-122"/>
              </a:defRPr>
            </a:lvl8pPr>
            <a:lvl9pPr marL="3886200" indent="-228600" fontAlgn="base">
              <a:spcBef>
                <a:spcPct val="0"/>
              </a:spcBef>
              <a:spcAft>
                <a:spcPct val="0"/>
              </a:spcAft>
              <a:defRPr>
                <a:solidFill>
                  <a:schemeClr val="tx1"/>
                </a:solidFill>
                <a:latin typeface="Constantia" panose="02030602050306030303" pitchFamily="18" charset="0"/>
                <a:ea typeface="宋体" panose="02010600030101010101" pitchFamily="2" charset="-122"/>
              </a:defRPr>
            </a:lvl9pPr>
          </a:lstStyle>
          <a:p>
            <a:r>
              <a:rPr lang="zh-CN" altLang="en-US" dirty="0" smtClean="0">
                <a:solidFill>
                  <a:srgbClr val="0000FF"/>
                </a:solidFill>
              </a:rPr>
              <a:t>注意：这里的“事件”，是指：在样本特征为</a:t>
            </a:r>
            <a:r>
              <a:rPr lang="en-US" altLang="zh-CN" dirty="0" smtClean="0">
                <a:solidFill>
                  <a:srgbClr val="0000FF"/>
                </a:solidFill>
              </a:rPr>
              <a:t>x</a:t>
            </a:r>
            <a:r>
              <a:rPr lang="zh-CN" altLang="en-US" dirty="0" smtClean="0">
                <a:solidFill>
                  <a:srgbClr val="0000FF"/>
                </a:solidFill>
              </a:rPr>
              <a:t>的条件下，样本类别为正类（</a:t>
            </a:r>
            <a:r>
              <a:rPr lang="en-US" altLang="zh-CN" dirty="0" smtClean="0">
                <a:solidFill>
                  <a:srgbClr val="0000FF"/>
                </a:solidFill>
              </a:rPr>
              <a:t>y=1</a:t>
            </a:r>
            <a:r>
              <a:rPr lang="zh-CN" altLang="en-US" dirty="0" smtClean="0">
                <a:solidFill>
                  <a:srgbClr val="0000FF"/>
                </a:solidFill>
              </a:rPr>
              <a:t>）的概率！</a:t>
            </a:r>
          </a:p>
        </p:txBody>
      </p:sp>
    </p:spTree>
    <p:extLst>
      <p:ext uri="{BB962C8B-B14F-4D97-AF65-F5344CB8AC3E}">
        <p14:creationId xmlns:p14="http://schemas.microsoft.com/office/powerpoint/2010/main" val="153412616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smtClean="0"/>
              <a:t>Logistic</a:t>
            </a:r>
            <a:r>
              <a:rPr lang="zh-CN" altLang="en-US" dirty="0" smtClean="0"/>
              <a:t>函数 与 </a:t>
            </a:r>
            <a:r>
              <a:rPr lang="en-US" altLang="zh-CN" dirty="0" smtClean="0"/>
              <a:t>Logit</a:t>
            </a:r>
            <a:r>
              <a:rPr lang="zh-CN" altLang="en-US" dirty="0" smtClean="0"/>
              <a:t>函数：互为反函数</a:t>
            </a:r>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xmlns="" id="{DA1074A6-1491-4717-A8E2-A4EB14C1C00B}"/>
                  </a:ext>
                </a:extLst>
              </p:cNvPr>
              <p:cNvSpPr txBox="1"/>
              <p:nvPr/>
            </p:nvSpPr>
            <p:spPr>
              <a:xfrm>
                <a:off x="793978" y="4005064"/>
                <a:ext cx="3622338" cy="1062855"/>
              </a:xfrm>
              <a:prstGeom prst="rect">
                <a:avLst/>
              </a:prstGeom>
              <a:noFill/>
            </p:spPr>
            <p:txBody>
              <a:bodyPr wrap="none" rtlCol="0">
                <a:spAutoFit/>
              </a:bodyPr>
              <a:lstStyle/>
              <a:p>
                <a:pPr eaLnBrk="0" hangingPunct="0">
                  <a:spcAft>
                    <a:spcPts val="1200"/>
                  </a:spcAft>
                </a:pPr>
                <a14:m>
                  <m:oMathPara xmlns:m="http://schemas.openxmlformats.org/officeDocument/2006/math">
                    <m:oMathParaPr>
                      <m:jc m:val="centerGroup"/>
                    </m:oMathParaPr>
                    <m:oMath xmlns:m="http://schemas.openxmlformats.org/officeDocument/2006/math">
                      <m:r>
                        <m:rPr>
                          <m:sty m:val="p"/>
                        </m:rPr>
                        <a:rPr lang="en-US" altLang="zh-CN" sz="2800" b="0" i="0" smtClean="0">
                          <a:solidFill>
                            <a:srgbClr val="C00000"/>
                          </a:solidFill>
                          <a:latin typeface="Cambria Math" panose="02040503050406030204" pitchFamily="18" charset="0"/>
                        </a:rPr>
                        <m:t>logistic</m:t>
                      </m:r>
                      <m:r>
                        <a:rPr lang="en-US" altLang="zh-CN" sz="2800" smtClean="0">
                          <a:solidFill>
                            <a:srgbClr val="C00000"/>
                          </a:solidFill>
                          <a:latin typeface="Cambria Math" panose="02040503050406030204" pitchFamily="18" charset="0"/>
                        </a:rPr>
                        <m:t>(</m:t>
                      </m:r>
                      <m:r>
                        <a:rPr lang="en-US" altLang="zh-CN" sz="2800" i="1">
                          <a:solidFill>
                            <a:srgbClr val="C00000"/>
                          </a:solidFill>
                          <a:latin typeface="Cambria Math" panose="02040503050406030204" pitchFamily="18" charset="0"/>
                        </a:rPr>
                        <m:t>𝑥</m:t>
                      </m:r>
                      <m:r>
                        <a:rPr lang="en-US" altLang="zh-CN" sz="2800">
                          <a:solidFill>
                            <a:srgbClr val="C00000"/>
                          </a:solidFill>
                          <a:latin typeface="Cambria Math" panose="02040503050406030204" pitchFamily="18" charset="0"/>
                        </a:rPr>
                        <m:t>)=</m:t>
                      </m:r>
                      <m:f>
                        <m:fPr>
                          <m:ctrlPr>
                            <a:rPr lang="zh-CN" altLang="zh-CN" sz="2800" i="1">
                              <a:solidFill>
                                <a:srgbClr val="C00000"/>
                              </a:solidFill>
                              <a:latin typeface="Cambria Math" panose="02040503050406030204" pitchFamily="18" charset="0"/>
                            </a:rPr>
                          </m:ctrlPr>
                        </m:fPr>
                        <m:num>
                          <m:r>
                            <a:rPr lang="en-US" altLang="zh-CN" sz="2800">
                              <a:solidFill>
                                <a:srgbClr val="C00000"/>
                              </a:solidFill>
                              <a:latin typeface="Cambria Math" panose="02040503050406030204" pitchFamily="18" charset="0"/>
                            </a:rPr>
                            <m:t>1</m:t>
                          </m:r>
                        </m:num>
                        <m:den>
                          <m:r>
                            <a:rPr lang="en-US" altLang="zh-CN" sz="2800">
                              <a:solidFill>
                                <a:srgbClr val="C00000"/>
                              </a:solidFill>
                              <a:latin typeface="Cambria Math" panose="02040503050406030204" pitchFamily="18" charset="0"/>
                            </a:rPr>
                            <m:t>1+</m:t>
                          </m:r>
                          <m:sSup>
                            <m:sSupPr>
                              <m:ctrlPr>
                                <a:rPr lang="zh-CN" altLang="zh-CN" sz="2800" i="1">
                                  <a:solidFill>
                                    <a:srgbClr val="C00000"/>
                                  </a:solidFill>
                                  <a:latin typeface="Cambria Math" panose="02040503050406030204" pitchFamily="18" charset="0"/>
                                </a:rPr>
                              </m:ctrlPr>
                            </m:sSupPr>
                            <m:e>
                              <m:r>
                                <a:rPr lang="en-US" altLang="zh-CN" sz="2800" i="1">
                                  <a:solidFill>
                                    <a:srgbClr val="C00000"/>
                                  </a:solidFill>
                                  <a:latin typeface="Cambria Math" panose="02040503050406030204" pitchFamily="18" charset="0"/>
                                </a:rPr>
                                <m:t>𝑒</m:t>
                              </m:r>
                            </m:e>
                            <m:sup>
                              <m:r>
                                <a:rPr lang="en-US" altLang="zh-CN" sz="2800" i="1">
                                  <a:solidFill>
                                    <a:srgbClr val="C00000"/>
                                  </a:solidFill>
                                  <a:latin typeface="Cambria Math" panose="02040503050406030204" pitchFamily="18" charset="0"/>
                                </a:rPr>
                                <m:t>−</m:t>
                              </m:r>
                              <m:r>
                                <a:rPr lang="en-US" altLang="zh-CN" sz="2800" i="1">
                                  <a:solidFill>
                                    <a:srgbClr val="C00000"/>
                                  </a:solidFill>
                                  <a:latin typeface="Cambria Math" panose="02040503050406030204" pitchFamily="18" charset="0"/>
                                </a:rPr>
                                <m:t>𝑥</m:t>
                              </m:r>
                            </m:sup>
                          </m:sSup>
                        </m:den>
                      </m:f>
                    </m:oMath>
                  </m:oMathPara>
                </a14:m>
                <a:endParaRPr lang="zh-CN" altLang="en-US" sz="2800" dirty="0">
                  <a:solidFill>
                    <a:srgbClr val="C00000"/>
                  </a:solidFill>
                  <a:latin typeface="黑体" panose="02010609060101010101" pitchFamily="49" charset="-122"/>
                  <a:ea typeface="黑体" panose="02010609060101010101" pitchFamily="49" charset="-122"/>
                </a:endParaRPr>
              </a:p>
            </p:txBody>
          </p:sp>
        </mc:Choice>
        <mc:Fallback xmlns="">
          <p:sp>
            <p:nvSpPr>
              <p:cNvPr id="6" name="文本框 5">
                <a:extLst>
                  <a:ext uri="{FF2B5EF4-FFF2-40B4-BE49-F238E27FC236}">
                    <a16:creationId xmlns="" xmlns:a16="http://schemas.microsoft.com/office/drawing/2014/main" xmlns:a14="http://schemas.microsoft.com/office/drawing/2010/main" id="{DA1074A6-1491-4717-A8E2-A4EB14C1C00B}"/>
                  </a:ext>
                </a:extLst>
              </p:cNvPr>
              <p:cNvSpPr txBox="1">
                <a:spLocks noRot="1" noChangeAspect="1" noMove="1" noResize="1" noEditPoints="1" noAdjustHandles="1" noChangeArrowheads="1" noChangeShapeType="1" noTextEdit="1"/>
              </p:cNvSpPr>
              <p:nvPr/>
            </p:nvSpPr>
            <p:spPr>
              <a:xfrm>
                <a:off x="793978" y="4005064"/>
                <a:ext cx="3622338" cy="1062855"/>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xmlns="" id="{288D261E-3452-4A15-8EB7-19750DB004E3}"/>
                  </a:ext>
                </a:extLst>
              </p:cNvPr>
              <p:cNvSpPr txBox="1"/>
              <p:nvPr/>
            </p:nvSpPr>
            <p:spPr>
              <a:xfrm>
                <a:off x="5447992" y="4005064"/>
                <a:ext cx="2852768" cy="1056700"/>
              </a:xfrm>
              <a:prstGeom prst="rect">
                <a:avLst/>
              </a:prstGeom>
              <a:noFill/>
            </p:spPr>
            <p:txBody>
              <a:bodyPr wrap="none" rtlCol="0">
                <a:spAutoFit/>
              </a:bodyPr>
              <a:lstStyle/>
              <a:p>
                <a:pPr eaLnBrk="0" hangingPunct="0">
                  <a:spcAft>
                    <a:spcPts val="1200"/>
                  </a:spcAft>
                </a:pPr>
                <a14:m>
                  <m:oMathPara xmlns:m="http://schemas.openxmlformats.org/officeDocument/2006/math">
                    <m:oMathParaPr>
                      <m:jc m:val="centerGroup"/>
                    </m:oMathParaPr>
                    <m:oMath xmlns:m="http://schemas.openxmlformats.org/officeDocument/2006/math">
                      <m:r>
                        <m:rPr>
                          <m:sty m:val="p"/>
                        </m:rPr>
                        <a:rPr lang="en-US" altLang="zh-CN" sz="2800" smtClean="0">
                          <a:solidFill>
                            <a:srgbClr val="C00000"/>
                          </a:solidFill>
                          <a:latin typeface="Cambria Math" panose="02040503050406030204" pitchFamily="18" charset="0"/>
                        </a:rPr>
                        <m:t>logi</m:t>
                      </m:r>
                      <m:r>
                        <m:rPr>
                          <m:sty m:val="p"/>
                        </m:rPr>
                        <a:rPr lang="en-US" altLang="zh-CN" sz="2800" b="0" i="0" smtClean="0">
                          <a:solidFill>
                            <a:srgbClr val="C00000"/>
                          </a:solidFill>
                          <a:latin typeface="Cambria Math" panose="02040503050406030204" pitchFamily="18" charset="0"/>
                        </a:rPr>
                        <m:t>t</m:t>
                      </m:r>
                      <m:r>
                        <a:rPr lang="en-US" altLang="zh-CN" sz="2800">
                          <a:solidFill>
                            <a:srgbClr val="C00000"/>
                          </a:solidFill>
                          <a:latin typeface="Cambria Math" panose="02040503050406030204" pitchFamily="18" charset="0"/>
                        </a:rPr>
                        <m:t>(</m:t>
                      </m:r>
                      <m:r>
                        <a:rPr lang="en-US" altLang="zh-CN" sz="2800" b="0" i="1" smtClean="0">
                          <a:solidFill>
                            <a:srgbClr val="C00000"/>
                          </a:solidFill>
                          <a:latin typeface="Cambria Math" panose="02040503050406030204" pitchFamily="18" charset="0"/>
                        </a:rPr>
                        <m:t>𝑝</m:t>
                      </m:r>
                      <m:r>
                        <a:rPr lang="en-US" altLang="zh-CN" sz="2800">
                          <a:solidFill>
                            <a:srgbClr val="C00000"/>
                          </a:solidFill>
                          <a:latin typeface="Cambria Math" panose="02040503050406030204" pitchFamily="18" charset="0"/>
                        </a:rPr>
                        <m:t>)=</m:t>
                      </m:r>
                      <m:f>
                        <m:fPr>
                          <m:ctrlPr>
                            <a:rPr lang="zh-CN" altLang="zh-CN" sz="2800" i="1">
                              <a:solidFill>
                                <a:srgbClr val="C00000"/>
                              </a:solidFill>
                              <a:latin typeface="Cambria Math" panose="02040503050406030204" pitchFamily="18" charset="0"/>
                            </a:rPr>
                          </m:ctrlPr>
                        </m:fPr>
                        <m:num>
                          <m:r>
                            <a:rPr lang="en-US" altLang="zh-CN" sz="2800" b="0" i="1" smtClean="0">
                              <a:solidFill>
                                <a:srgbClr val="C00000"/>
                              </a:solidFill>
                              <a:latin typeface="Cambria Math" panose="02040503050406030204" pitchFamily="18" charset="0"/>
                            </a:rPr>
                            <m:t>𝑝</m:t>
                          </m:r>
                        </m:num>
                        <m:den>
                          <m:r>
                            <a:rPr lang="en-US" altLang="zh-CN" sz="2800">
                              <a:solidFill>
                                <a:srgbClr val="C00000"/>
                              </a:solidFill>
                              <a:latin typeface="Cambria Math" panose="02040503050406030204" pitchFamily="18" charset="0"/>
                            </a:rPr>
                            <m:t>1</m:t>
                          </m:r>
                          <m:r>
                            <a:rPr lang="en-US" altLang="zh-CN" sz="2800" b="0" i="0" smtClean="0">
                              <a:solidFill>
                                <a:srgbClr val="C00000"/>
                              </a:solidFill>
                              <a:latin typeface="Cambria Math" panose="02040503050406030204" pitchFamily="18" charset="0"/>
                            </a:rPr>
                            <m:t>−</m:t>
                          </m:r>
                          <m:r>
                            <a:rPr lang="en-US" altLang="zh-CN" sz="2800" b="0" i="1" smtClean="0">
                              <a:solidFill>
                                <a:srgbClr val="C00000"/>
                              </a:solidFill>
                              <a:latin typeface="Cambria Math" panose="02040503050406030204" pitchFamily="18" charset="0"/>
                            </a:rPr>
                            <m:t>𝑝</m:t>
                          </m:r>
                        </m:den>
                      </m:f>
                    </m:oMath>
                  </m:oMathPara>
                </a14:m>
                <a:endParaRPr lang="zh-CN" altLang="en-US" sz="2800" dirty="0">
                  <a:solidFill>
                    <a:srgbClr val="000000"/>
                  </a:solidFill>
                  <a:latin typeface="黑体" panose="02010609060101010101" pitchFamily="49" charset="-122"/>
                  <a:ea typeface="黑体" panose="02010609060101010101" pitchFamily="49" charset="-122"/>
                </a:endParaRPr>
              </a:p>
            </p:txBody>
          </p:sp>
        </mc:Choice>
        <mc:Fallback xmlns="">
          <p:sp>
            <p:nvSpPr>
              <p:cNvPr id="7" name="文本框 6">
                <a:extLst>
                  <a:ext uri="{FF2B5EF4-FFF2-40B4-BE49-F238E27FC236}">
                    <a16:creationId xmlns="" xmlns:a16="http://schemas.microsoft.com/office/drawing/2014/main" xmlns:a14="http://schemas.microsoft.com/office/drawing/2010/main" id="{288D261E-3452-4A15-8EB7-19750DB004E3}"/>
                  </a:ext>
                </a:extLst>
              </p:cNvPr>
              <p:cNvSpPr txBox="1">
                <a:spLocks noRot="1" noChangeAspect="1" noMove="1" noResize="1" noEditPoints="1" noAdjustHandles="1" noChangeArrowheads="1" noChangeShapeType="1" noTextEdit="1"/>
              </p:cNvSpPr>
              <p:nvPr/>
            </p:nvSpPr>
            <p:spPr>
              <a:xfrm>
                <a:off x="5447992" y="4005064"/>
                <a:ext cx="2852768" cy="1056700"/>
              </a:xfrm>
              <a:prstGeom prst="rect">
                <a:avLst/>
              </a:prstGeom>
              <a:blipFill rotWithShape="0">
                <a:blip r:embed="rId3"/>
                <a:stretch>
                  <a:fillRect/>
                </a:stretch>
              </a:blipFill>
            </p:spPr>
            <p:txBody>
              <a:bodyPr/>
              <a:lstStyle/>
              <a:p>
                <a:r>
                  <a:rPr lang="zh-CN" altLang="en-US">
                    <a:noFill/>
                  </a:rPr>
                  <a:t> </a:t>
                </a:r>
              </a:p>
            </p:txBody>
          </p:sp>
        </mc:Fallback>
      </mc:AlternateContent>
      <p:pic>
        <p:nvPicPr>
          <p:cNvPr id="8" name="图片 7" descr="http://pic4.zhimg.com/v2-a0b0227110882928d7aa980b1e1e9363_b.jpg"/>
          <p:cNvPicPr/>
          <p:nvPr/>
        </p:nvPicPr>
        <p:blipFill>
          <a:blip r:embed="rId4">
            <a:extLst>
              <a:ext uri="{28A0092B-C50C-407E-A947-70E740481C1C}">
                <a14:useLocalDpi xmlns:a14="http://schemas.microsoft.com/office/drawing/2010/main" val="0"/>
              </a:ext>
            </a:extLst>
          </a:blip>
          <a:srcRect/>
          <a:stretch>
            <a:fillRect/>
          </a:stretch>
        </p:blipFill>
        <p:spPr bwMode="auto">
          <a:xfrm>
            <a:off x="263416" y="1340768"/>
            <a:ext cx="4152900" cy="2750820"/>
          </a:xfrm>
          <a:prstGeom prst="rect">
            <a:avLst/>
          </a:prstGeom>
          <a:noFill/>
          <a:ln>
            <a:noFill/>
          </a:ln>
        </p:spPr>
      </p:pic>
      <p:pic>
        <p:nvPicPr>
          <p:cNvPr id="9" name="图片 8" descr="http://dingyue.nosdn.127.net/CIFGJ0OMMqjoInBRT8hPd6UuKxRpG8O6HcAYu6JQgfHx11552536608190.jpeg"/>
          <p:cNvPicPr/>
          <p:nvPr/>
        </p:nvPicPr>
        <p:blipFill>
          <a:blip r:embed="rId5">
            <a:extLst>
              <a:ext uri="{28A0092B-C50C-407E-A947-70E740481C1C}">
                <a14:useLocalDpi xmlns:a14="http://schemas.microsoft.com/office/drawing/2010/main" val="0"/>
              </a:ext>
            </a:extLst>
          </a:blip>
          <a:srcRect/>
          <a:stretch>
            <a:fillRect/>
          </a:stretch>
        </p:blipFill>
        <p:spPr bwMode="auto">
          <a:xfrm>
            <a:off x="4871928" y="1340768"/>
            <a:ext cx="3876536" cy="2559297"/>
          </a:xfrm>
          <a:prstGeom prst="rect">
            <a:avLst/>
          </a:prstGeom>
          <a:noFill/>
          <a:ln>
            <a:noFill/>
          </a:ln>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xmlns="" id="{288D261E-3452-4A15-8EB7-19750DB004E3}"/>
                  </a:ext>
                </a:extLst>
              </p:cNvPr>
              <p:cNvSpPr txBox="1"/>
              <p:nvPr/>
            </p:nvSpPr>
            <p:spPr>
              <a:xfrm>
                <a:off x="1187624" y="5406357"/>
                <a:ext cx="7090256" cy="110799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eaLnBrk="0" hangingPunct="0">
                  <a:spcAft>
                    <a:spcPts val="1200"/>
                  </a:spcAft>
                </a:pPr>
                <a:r>
                  <a:rPr lang="en-US" altLang="zh-CN" sz="2800" dirty="0" smtClean="0">
                    <a:solidFill>
                      <a:srgbClr val="C00000"/>
                    </a:solidFill>
                  </a:rPr>
                  <a:t>          </a:t>
                </a:r>
                <a14:m>
                  <m:oMath xmlns:m="http://schemas.openxmlformats.org/officeDocument/2006/math">
                    <m:sSup>
                      <m:sSupPr>
                        <m:ctrlPr>
                          <a:rPr lang="en-US" altLang="zh-CN" sz="2800" i="1" smtClean="0">
                            <a:solidFill>
                              <a:srgbClr val="C00000"/>
                            </a:solidFill>
                            <a:latin typeface="Cambria Math" panose="02040503050406030204" pitchFamily="18" charset="0"/>
                          </a:rPr>
                        </m:ctrlPr>
                      </m:sSupPr>
                      <m:e>
                        <m:r>
                          <m:rPr>
                            <m:sty m:val="p"/>
                          </m:rPr>
                          <a:rPr lang="en-US" altLang="zh-CN" sz="2800">
                            <a:solidFill>
                              <a:srgbClr val="C00000"/>
                            </a:solidFill>
                            <a:latin typeface="Cambria Math" panose="02040503050406030204" pitchFamily="18" charset="0"/>
                          </a:rPr>
                          <m:t>logi</m:t>
                        </m:r>
                        <m:r>
                          <m:rPr>
                            <m:sty m:val="p"/>
                          </m:rPr>
                          <a:rPr lang="en-US" altLang="zh-CN" sz="2800" b="0" i="0" smtClean="0">
                            <a:solidFill>
                              <a:srgbClr val="C00000"/>
                            </a:solidFill>
                            <a:latin typeface="Cambria Math" panose="02040503050406030204" pitchFamily="18" charset="0"/>
                          </a:rPr>
                          <m:t>stic</m:t>
                        </m:r>
                      </m:e>
                      <m:sup>
                        <m:r>
                          <a:rPr lang="en-US" altLang="zh-CN" sz="2800" i="1">
                            <a:solidFill>
                              <a:srgbClr val="C00000"/>
                            </a:solidFill>
                            <a:latin typeface="Cambria Math" panose="02040503050406030204" pitchFamily="18" charset="0"/>
                          </a:rPr>
                          <m:t>−1</m:t>
                        </m:r>
                      </m:sup>
                    </m:sSup>
                    <m:d>
                      <m:dPr>
                        <m:ctrlPr>
                          <a:rPr lang="en-US" altLang="zh-CN" sz="2800" i="1">
                            <a:solidFill>
                              <a:srgbClr val="C00000"/>
                            </a:solidFill>
                            <a:latin typeface="Cambria Math" panose="02040503050406030204" pitchFamily="18" charset="0"/>
                          </a:rPr>
                        </m:ctrlPr>
                      </m:dPr>
                      <m:e>
                        <m:r>
                          <a:rPr lang="en-US" altLang="zh-CN" sz="2800" b="0" i="1" smtClean="0">
                            <a:solidFill>
                              <a:srgbClr val="C00000"/>
                            </a:solidFill>
                            <a:latin typeface="Cambria Math" panose="02040503050406030204" pitchFamily="18" charset="0"/>
                          </a:rPr>
                          <m:t>𝑝</m:t>
                        </m:r>
                      </m:e>
                    </m:d>
                    <m:r>
                      <a:rPr lang="en-US" altLang="zh-CN" sz="2800">
                        <a:solidFill>
                          <a:srgbClr val="C00000"/>
                        </a:solidFill>
                        <a:latin typeface="Cambria Math" panose="02040503050406030204" pitchFamily="18" charset="0"/>
                      </a:rPr>
                      <m:t>=</m:t>
                    </m:r>
                    <m:r>
                      <m:rPr>
                        <m:sty m:val="p"/>
                      </m:rPr>
                      <a:rPr lang="en-US" altLang="zh-CN" sz="2800">
                        <a:solidFill>
                          <a:srgbClr val="C00000"/>
                        </a:solidFill>
                        <a:latin typeface="Cambria Math" panose="02040503050406030204" pitchFamily="18" charset="0"/>
                      </a:rPr>
                      <m:t>logit</m:t>
                    </m:r>
                    <m:d>
                      <m:dPr>
                        <m:ctrlPr>
                          <a:rPr lang="en-US" altLang="zh-CN" sz="2800" i="1">
                            <a:solidFill>
                              <a:srgbClr val="C00000"/>
                            </a:solidFill>
                            <a:latin typeface="Cambria Math" panose="02040503050406030204" pitchFamily="18" charset="0"/>
                          </a:rPr>
                        </m:ctrlPr>
                      </m:dPr>
                      <m:e>
                        <m:r>
                          <a:rPr lang="en-US" altLang="zh-CN" sz="2800" b="0" i="1" smtClean="0">
                            <a:solidFill>
                              <a:srgbClr val="C00000"/>
                            </a:solidFill>
                            <a:latin typeface="Cambria Math" panose="02040503050406030204" pitchFamily="18" charset="0"/>
                          </a:rPr>
                          <m:t>𝑝</m:t>
                        </m:r>
                      </m:e>
                    </m:d>
                  </m:oMath>
                </a14:m>
                <a:endParaRPr lang="en-US" altLang="zh-CN" sz="2800" dirty="0" smtClean="0">
                  <a:solidFill>
                    <a:srgbClr val="000000"/>
                  </a:solidFill>
                  <a:latin typeface="黑体" panose="02010609060101010101" pitchFamily="49" charset="-122"/>
                  <a:ea typeface="黑体" panose="02010609060101010101" pitchFamily="49" charset="-122"/>
                </a:endParaRPr>
              </a:p>
              <a:p>
                <a:pPr eaLnBrk="0" hangingPunct="0">
                  <a:spcAft>
                    <a:spcPts val="1200"/>
                  </a:spcAft>
                </a:pPr>
                <a:r>
                  <a:rPr lang="en-US" altLang="zh-CN" sz="2800" dirty="0" smtClean="0">
                    <a:solidFill>
                      <a:srgbClr val="C00000"/>
                    </a:solidFill>
                  </a:rPr>
                  <a:t>                            </a:t>
                </a:r>
                <a14:m>
                  <m:oMath xmlns:m="http://schemas.openxmlformats.org/officeDocument/2006/math">
                    <m:r>
                      <a:rPr lang="en-US" altLang="zh-CN" sz="2800" i="1">
                        <a:solidFill>
                          <a:srgbClr val="C00000"/>
                        </a:solidFill>
                        <a:latin typeface="Cambria Math" panose="02040503050406030204" pitchFamily="18" charset="0"/>
                      </a:rPr>
                      <m:t>𝑝</m:t>
                    </m:r>
                    <m:r>
                      <a:rPr lang="en-US" altLang="zh-CN" sz="2800">
                        <a:solidFill>
                          <a:srgbClr val="C00000"/>
                        </a:solidFill>
                        <a:latin typeface="Cambria Math" panose="02040503050406030204" pitchFamily="18" charset="0"/>
                      </a:rPr>
                      <m:t>=</m:t>
                    </m:r>
                    <m:r>
                      <m:rPr>
                        <m:sty m:val="p"/>
                      </m:rPr>
                      <a:rPr lang="en-US" altLang="zh-CN" sz="2800">
                        <a:solidFill>
                          <a:srgbClr val="C00000"/>
                        </a:solidFill>
                        <a:latin typeface="Cambria Math" panose="02040503050406030204" pitchFamily="18" charset="0"/>
                      </a:rPr>
                      <m:t>logistic</m:t>
                    </m:r>
                    <m:r>
                      <a:rPr lang="en-US" altLang="zh-CN" sz="2800" b="0" i="1" smtClean="0">
                        <a:solidFill>
                          <a:srgbClr val="C00000"/>
                        </a:solidFill>
                        <a:latin typeface="Cambria Math" panose="02040503050406030204" pitchFamily="18" charset="0"/>
                      </a:rPr>
                      <m:t>(</m:t>
                    </m:r>
                    <m:r>
                      <m:rPr>
                        <m:sty m:val="p"/>
                      </m:rPr>
                      <a:rPr lang="en-US" altLang="zh-CN" sz="2800">
                        <a:solidFill>
                          <a:srgbClr val="C00000"/>
                        </a:solidFill>
                        <a:latin typeface="Cambria Math" panose="02040503050406030204" pitchFamily="18" charset="0"/>
                      </a:rPr>
                      <m:t>logit</m:t>
                    </m:r>
                    <m:d>
                      <m:dPr>
                        <m:ctrlPr>
                          <a:rPr lang="en-US" altLang="zh-CN" sz="2800" i="1">
                            <a:solidFill>
                              <a:srgbClr val="C00000"/>
                            </a:solidFill>
                            <a:latin typeface="Cambria Math" panose="02040503050406030204" pitchFamily="18" charset="0"/>
                          </a:rPr>
                        </m:ctrlPr>
                      </m:dPr>
                      <m:e>
                        <m:r>
                          <a:rPr lang="en-US" altLang="zh-CN" sz="2800" i="1">
                            <a:solidFill>
                              <a:srgbClr val="C00000"/>
                            </a:solidFill>
                            <a:latin typeface="Cambria Math" panose="02040503050406030204" pitchFamily="18" charset="0"/>
                          </a:rPr>
                          <m:t>𝑝</m:t>
                        </m:r>
                      </m:e>
                    </m:d>
                    <m:r>
                      <a:rPr lang="en-US" altLang="zh-CN" sz="2800" b="0" i="1" smtClean="0">
                        <a:solidFill>
                          <a:srgbClr val="C00000"/>
                        </a:solidFill>
                        <a:latin typeface="Cambria Math" panose="02040503050406030204" pitchFamily="18" charset="0"/>
                      </a:rPr>
                      <m:t>)</m:t>
                    </m:r>
                  </m:oMath>
                </a14:m>
                <a:endParaRPr lang="zh-CN" altLang="en-US" sz="2800" dirty="0">
                  <a:solidFill>
                    <a:srgbClr val="000000"/>
                  </a:solidFill>
                  <a:latin typeface="黑体" panose="02010609060101010101" pitchFamily="49" charset="-122"/>
                  <a:ea typeface="黑体" panose="02010609060101010101" pitchFamily="49" charset="-122"/>
                </a:endParaRPr>
              </a:p>
            </p:txBody>
          </p:sp>
        </mc:Choice>
        <mc:Fallback xmlns="">
          <p:sp>
            <p:nvSpPr>
              <p:cNvPr id="10" name="文本框 9">
                <a:extLst>
                  <a:ext uri="{FF2B5EF4-FFF2-40B4-BE49-F238E27FC236}">
                    <a16:creationId xmlns="" xmlns:a16="http://schemas.microsoft.com/office/drawing/2014/main" xmlns:a14="http://schemas.microsoft.com/office/drawing/2010/main" id="{288D261E-3452-4A15-8EB7-19750DB004E3}"/>
                  </a:ext>
                </a:extLst>
              </p:cNvPr>
              <p:cNvSpPr txBox="1">
                <a:spLocks noRot="1" noChangeAspect="1" noMove="1" noResize="1" noEditPoints="1" noAdjustHandles="1" noChangeArrowheads="1" noChangeShapeType="1" noTextEdit="1"/>
              </p:cNvSpPr>
              <p:nvPr/>
            </p:nvSpPr>
            <p:spPr>
              <a:xfrm>
                <a:off x="1187624" y="5406357"/>
                <a:ext cx="7090256" cy="1107996"/>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2643940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p:cNvSpPr txBox="1"/>
              <p:nvPr/>
            </p:nvSpPr>
            <p:spPr>
              <a:xfrm>
                <a:off x="251520" y="1065251"/>
                <a:ext cx="8322469" cy="5632311"/>
              </a:xfrm>
              <a:prstGeom prst="rect">
                <a:avLst/>
              </a:prstGeom>
              <a:noFill/>
            </p:spPr>
            <p:txBody>
              <a:bodyPr>
                <a:spAutoFit/>
              </a:bodyPr>
              <a:lstStyle/>
              <a:p>
                <a:pPr fontAlgn="auto">
                  <a:lnSpc>
                    <a:spcPct val="150000"/>
                  </a:lnSpc>
                  <a:spcBef>
                    <a:spcPts val="0"/>
                  </a:spcBef>
                  <a:spcAft>
                    <a:spcPts val="0"/>
                  </a:spcAft>
                  <a:defRPr/>
                </a:pPr>
                <a:r>
                  <a:rPr lang="zh-CN" altLang="en-US" sz="2000" dirty="0" smtClean="0">
                    <a:solidFill>
                      <a:prstClr val="black"/>
                    </a:solidFill>
                    <a:latin typeface="宋体" panose="02010600030101010101" pitchFamily="2" charset="-122"/>
                    <a:cs typeface="+mn-ea"/>
                  </a:rPr>
                  <a:t>  前面说到，</a:t>
                </a:r>
                <a:r>
                  <a:rPr lang="zh-CN" altLang="en-US" sz="2000" dirty="0" smtClean="0">
                    <a:solidFill>
                      <a:srgbClr val="C00000"/>
                    </a:solidFill>
                    <a:latin typeface="宋体" panose="02010600030101010101" pitchFamily="2" charset="-122"/>
                    <a:cs typeface="+mn-ea"/>
                  </a:rPr>
                  <a:t>线性回归</a:t>
                </a:r>
                <a:r>
                  <a:rPr lang="zh-CN" altLang="en-US" sz="2000" dirty="0" smtClean="0">
                    <a:solidFill>
                      <a:prstClr val="black"/>
                    </a:solidFill>
                    <a:latin typeface="宋体" panose="02010600030101010101" pitchFamily="2" charset="-122"/>
                    <a:cs typeface="+mn-ea"/>
                  </a:rPr>
                  <a:t>在具有线性关系的变量之间进行直线型</a:t>
                </a:r>
                <a:r>
                  <a:rPr lang="zh-CN" altLang="en-US" sz="2000" dirty="0">
                    <a:solidFill>
                      <a:prstClr val="black"/>
                    </a:solidFill>
                    <a:latin typeface="宋体" panose="02010600030101010101" pitchFamily="2" charset="-122"/>
                    <a:cs typeface="+mn-ea"/>
                  </a:rPr>
                  <a:t>模型</a:t>
                </a:r>
                <a:r>
                  <a:rPr lang="zh-CN" altLang="en-US" sz="2000" dirty="0" smtClean="0">
                    <a:solidFill>
                      <a:prstClr val="black"/>
                    </a:solidFill>
                    <a:latin typeface="宋体" panose="02010600030101010101" pitchFamily="2" charset="-122"/>
                    <a:cs typeface="+mn-ea"/>
                  </a:rPr>
                  <a:t>拟合是比较有效的。通过对预测结果硬判决来进行</a:t>
                </a:r>
                <a:r>
                  <a:rPr lang="zh-CN" altLang="en-US" sz="2000" dirty="0" smtClean="0">
                    <a:solidFill>
                      <a:srgbClr val="C00000"/>
                    </a:solidFill>
                    <a:latin typeface="宋体" panose="02010600030101010101" pitchFamily="2" charset="-122"/>
                    <a:cs typeface="+mn-ea"/>
                  </a:rPr>
                  <a:t>分类</a:t>
                </a:r>
                <a:r>
                  <a:rPr lang="zh-CN" altLang="en-US" sz="2000" dirty="0">
                    <a:solidFill>
                      <a:srgbClr val="C00000"/>
                    </a:solidFill>
                    <a:latin typeface="宋体" panose="02010600030101010101" pitchFamily="2" charset="-122"/>
                    <a:cs typeface="+mn-ea"/>
                  </a:rPr>
                  <a:t>，其实是勉为其难的</a:t>
                </a:r>
                <a:r>
                  <a:rPr lang="en-US" altLang="zh-CN" sz="2000" dirty="0" smtClean="0">
                    <a:solidFill>
                      <a:prstClr val="black"/>
                    </a:solidFill>
                    <a:latin typeface="宋体" panose="02010600030101010101" pitchFamily="2" charset="-122"/>
                    <a:cs typeface="+mn-ea"/>
                  </a:rPr>
                  <a:t>——</a:t>
                </a:r>
                <a:r>
                  <a:rPr lang="zh-CN" altLang="en-US" sz="2000" dirty="0" smtClean="0">
                    <a:solidFill>
                      <a:prstClr val="black"/>
                    </a:solidFill>
                    <a:latin typeface="宋体" panose="02010600030101010101" pitchFamily="2" charset="-122"/>
                    <a:cs typeface="+mn-ea"/>
                  </a:rPr>
                  <a:t>没有充分运用样本与类间边界的代数距离（判决函数</a:t>
                </a:r>
                <a14:m>
                  <m:oMath xmlns:m="http://schemas.openxmlformats.org/officeDocument/2006/math">
                    <m:r>
                      <a:rPr lang="en-US" altLang="zh-CN" sz="2000">
                        <a:solidFill>
                          <a:srgbClr val="C00000"/>
                        </a:solidFill>
                        <a:latin typeface="Cambria Math" panose="02040503050406030204" pitchFamily="18" charset="0"/>
                      </a:rPr>
                      <m:t>𝑓</m:t>
                    </m:r>
                    <m:d>
                      <m:dPr>
                        <m:ctrlPr>
                          <a:rPr lang="zh-CN" altLang="zh-CN" sz="2000" i="1">
                            <a:solidFill>
                              <a:srgbClr val="C00000"/>
                            </a:solidFill>
                            <a:latin typeface="Cambria Math" panose="02040503050406030204" pitchFamily="18" charset="0"/>
                          </a:rPr>
                        </m:ctrlPr>
                      </m:dPr>
                      <m:e>
                        <m:r>
                          <a:rPr lang="en-US" altLang="zh-CN" sz="2000" b="1" i="1" smtClean="0">
                            <a:solidFill>
                              <a:srgbClr val="C00000"/>
                            </a:solidFill>
                            <a:latin typeface="Cambria Math" panose="02040503050406030204" pitchFamily="18" charset="0"/>
                          </a:rPr>
                          <m:t>𝒙</m:t>
                        </m:r>
                      </m:e>
                    </m:d>
                  </m:oMath>
                </a14:m>
                <a:r>
                  <a:rPr lang="zh-CN" altLang="en-US" sz="2000" dirty="0" smtClean="0">
                    <a:solidFill>
                      <a:prstClr val="black"/>
                    </a:solidFill>
                    <a:latin typeface="宋体" panose="02010600030101010101" pitchFamily="2" charset="-122"/>
                    <a:cs typeface="+mn-ea"/>
                  </a:rPr>
                  <a:t>的值）。</a:t>
                </a:r>
                <a:endParaRPr lang="en-US" altLang="zh-CN" sz="2000" dirty="0" smtClean="0">
                  <a:solidFill>
                    <a:prstClr val="black"/>
                  </a:solidFill>
                  <a:latin typeface="宋体" panose="02010600030101010101" pitchFamily="2" charset="-122"/>
                  <a:cs typeface="+mn-ea"/>
                </a:endParaRPr>
              </a:p>
              <a:p>
                <a:pPr fontAlgn="auto">
                  <a:lnSpc>
                    <a:spcPct val="150000"/>
                  </a:lnSpc>
                  <a:spcBef>
                    <a:spcPts val="0"/>
                  </a:spcBef>
                  <a:spcAft>
                    <a:spcPts val="0"/>
                  </a:spcAft>
                  <a:defRPr/>
                </a:pPr>
                <a:r>
                  <a:rPr lang="zh-CN" altLang="en-US" sz="2000" dirty="0" smtClean="0">
                    <a:solidFill>
                      <a:prstClr val="black"/>
                    </a:solidFill>
                    <a:latin typeface="宋体" panose="02010600030101010101" pitchFamily="2" charset="-122"/>
                    <a:cs typeface="+mn-ea"/>
                  </a:rPr>
                  <a:t>  回归方程其实是一个</a:t>
                </a:r>
                <a:r>
                  <a:rPr lang="zh-CN" altLang="en-US" sz="2000" dirty="0" smtClean="0">
                    <a:solidFill>
                      <a:srgbClr val="C00000"/>
                    </a:solidFill>
                    <a:latin typeface="宋体" panose="02010600030101010101" pitchFamily="2" charset="-122"/>
                    <a:cs typeface="+mn-ea"/>
                  </a:rPr>
                  <a:t>均值预测方程</a:t>
                </a:r>
                <a:r>
                  <a:rPr lang="en-US" altLang="zh-CN" sz="2000" dirty="0" smtClean="0">
                    <a:solidFill>
                      <a:prstClr val="black"/>
                    </a:solidFill>
                    <a:latin typeface="宋体" panose="02010600030101010101" pitchFamily="2" charset="-122"/>
                    <a:cs typeface="+mn-ea"/>
                  </a:rPr>
                  <a:t>——</a:t>
                </a:r>
                <a:r>
                  <a:rPr lang="zh-CN" altLang="en-US" sz="2000" dirty="0" smtClean="0">
                    <a:solidFill>
                      <a:srgbClr val="0000FF"/>
                    </a:solidFill>
                    <a:latin typeface="宋体" panose="02010600030101010101" pitchFamily="2" charset="-122"/>
                    <a:cs typeface="+mn-ea"/>
                  </a:rPr>
                  <a:t>用</a:t>
                </a:r>
                <a:r>
                  <a:rPr lang="zh-CN" altLang="en-US" sz="2000" dirty="0">
                    <a:solidFill>
                      <a:srgbClr val="0000FF"/>
                    </a:solidFill>
                    <a:latin typeface="宋体" panose="02010600030101010101" pitchFamily="2" charset="-122"/>
                    <a:cs typeface="+mn-ea"/>
                  </a:rPr>
                  <a:t>均值预测变量值</a:t>
                </a:r>
                <a:r>
                  <a:rPr lang="zh-CN" altLang="en-US" sz="2000" dirty="0" smtClean="0">
                    <a:solidFill>
                      <a:prstClr val="black"/>
                    </a:solidFill>
                    <a:latin typeface="宋体" panose="02010600030101010101" pitchFamily="2" charset="-122"/>
                    <a:cs typeface="+mn-ea"/>
                  </a:rPr>
                  <a:t>，这个均值就是回归函数值</a:t>
                </a:r>
                <a14:m>
                  <m:oMath xmlns:m="http://schemas.openxmlformats.org/officeDocument/2006/math">
                    <m:r>
                      <a:rPr lang="en-US" altLang="zh-CN" sz="2000">
                        <a:solidFill>
                          <a:srgbClr val="C00000"/>
                        </a:solidFill>
                        <a:latin typeface="Cambria Math" panose="02040503050406030204" pitchFamily="18" charset="0"/>
                      </a:rPr>
                      <m:t>𝑓</m:t>
                    </m:r>
                    <m:d>
                      <m:dPr>
                        <m:ctrlPr>
                          <a:rPr lang="zh-CN" altLang="zh-CN" sz="2000"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𝒙</m:t>
                        </m:r>
                      </m:e>
                    </m:d>
                    <m:r>
                      <a:rPr lang="en-US" altLang="zh-CN" sz="2000" b="0" i="1" smtClean="0">
                        <a:solidFill>
                          <a:srgbClr val="C00000"/>
                        </a:solidFill>
                        <a:latin typeface="Cambria Math" panose="02040503050406030204" pitchFamily="18" charset="0"/>
                      </a:rPr>
                      <m:t>=</m:t>
                    </m:r>
                    <m:sSub>
                      <m:sSubPr>
                        <m:ctrlPr>
                          <a:rPr lang="zh-CN"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𝑤</m:t>
                        </m:r>
                      </m:e>
                      <m:sub>
                        <m:r>
                          <a:rPr lang="en-US" altLang="zh-CN" sz="2000">
                            <a:solidFill>
                              <a:srgbClr val="C00000"/>
                            </a:solidFill>
                            <a:latin typeface="Cambria Math" panose="02040503050406030204" pitchFamily="18" charset="0"/>
                          </a:rPr>
                          <m:t>1</m:t>
                        </m:r>
                      </m:sub>
                    </m:sSub>
                    <m:sSub>
                      <m:sSubPr>
                        <m:ctrlPr>
                          <a:rPr lang="zh-CN"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𝑥</m:t>
                        </m:r>
                      </m:e>
                      <m:sub>
                        <m:r>
                          <a:rPr lang="en-US" altLang="zh-CN" sz="2000">
                            <a:solidFill>
                              <a:srgbClr val="C00000"/>
                            </a:solidFill>
                            <a:latin typeface="Cambria Math" panose="02040503050406030204" pitchFamily="18" charset="0"/>
                          </a:rPr>
                          <m:t>1</m:t>
                        </m:r>
                      </m:sub>
                    </m:sSub>
                    <m:r>
                      <a:rPr lang="en-US" altLang="zh-CN" sz="2000">
                        <a:solidFill>
                          <a:srgbClr val="C00000"/>
                        </a:solidFill>
                        <a:latin typeface="Cambria Math" panose="02040503050406030204" pitchFamily="18" charset="0"/>
                      </a:rPr>
                      <m:t>+</m:t>
                    </m:r>
                    <m:sSub>
                      <m:sSubPr>
                        <m:ctrlPr>
                          <a:rPr lang="zh-CN"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𝑤</m:t>
                        </m:r>
                      </m:e>
                      <m:sub>
                        <m:r>
                          <a:rPr lang="en-US" altLang="zh-CN" sz="2000">
                            <a:solidFill>
                              <a:srgbClr val="C00000"/>
                            </a:solidFill>
                            <a:latin typeface="Cambria Math" panose="02040503050406030204" pitchFamily="18" charset="0"/>
                          </a:rPr>
                          <m:t>2</m:t>
                        </m:r>
                      </m:sub>
                    </m:sSub>
                    <m:sSub>
                      <m:sSubPr>
                        <m:ctrlPr>
                          <a:rPr lang="zh-CN"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𝑥</m:t>
                        </m:r>
                      </m:e>
                      <m:sub>
                        <m:r>
                          <a:rPr lang="en-US" altLang="zh-CN" sz="2000">
                            <a:solidFill>
                              <a:srgbClr val="C00000"/>
                            </a:solidFill>
                            <a:latin typeface="Cambria Math" panose="02040503050406030204" pitchFamily="18" charset="0"/>
                          </a:rPr>
                          <m:t>2</m:t>
                        </m:r>
                      </m:sub>
                    </m:sSub>
                    <m:r>
                      <a:rPr lang="en-US" altLang="zh-CN" sz="2000">
                        <a:solidFill>
                          <a:srgbClr val="C00000"/>
                        </a:solidFill>
                        <a:latin typeface="Cambria Math" panose="02040503050406030204" pitchFamily="18" charset="0"/>
                      </a:rPr>
                      <m:t>+ ···+</m:t>
                    </m:r>
                    <m:sSub>
                      <m:sSubPr>
                        <m:ctrlPr>
                          <a:rPr lang="zh-CN"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𝑤</m:t>
                        </m:r>
                      </m:e>
                      <m:sub>
                        <m:r>
                          <a:rPr lang="en-US" altLang="zh-CN" sz="2000" i="1">
                            <a:solidFill>
                              <a:srgbClr val="C00000"/>
                            </a:solidFill>
                            <a:latin typeface="Cambria Math" panose="02040503050406030204" pitchFamily="18" charset="0"/>
                          </a:rPr>
                          <m:t>𝑚</m:t>
                        </m:r>
                      </m:sub>
                    </m:sSub>
                    <m:sSub>
                      <m:sSubPr>
                        <m:ctrlPr>
                          <a:rPr lang="zh-CN"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𝑥</m:t>
                        </m:r>
                      </m:e>
                      <m:sub>
                        <m:r>
                          <a:rPr lang="en-US" altLang="zh-CN" sz="2000" i="1">
                            <a:solidFill>
                              <a:srgbClr val="C00000"/>
                            </a:solidFill>
                            <a:latin typeface="Cambria Math" panose="02040503050406030204" pitchFamily="18" charset="0"/>
                          </a:rPr>
                          <m:t>𝑚</m:t>
                        </m:r>
                      </m:sub>
                    </m:sSub>
                  </m:oMath>
                </a14:m>
                <a:r>
                  <a:rPr lang="zh-CN" altLang="en-US" sz="2000" dirty="0" smtClean="0">
                    <a:solidFill>
                      <a:prstClr val="black"/>
                    </a:solidFill>
                    <a:latin typeface="宋体" panose="02010600030101010101" pitchFamily="2" charset="-122"/>
                    <a:cs typeface="+mn-ea"/>
                  </a:rPr>
                  <a:t>。该值的变动范围是不受限的：</a:t>
                </a:r>
                <a14:m>
                  <m:oMath xmlns:m="http://schemas.openxmlformats.org/officeDocument/2006/math">
                    <m:r>
                      <a:rPr lang="en-US" altLang="zh-CN" sz="2000" i="1" smtClean="0">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rPr>
                      <m:t>] </m:t>
                    </m:r>
                  </m:oMath>
                </a14:m>
                <a:r>
                  <a:rPr lang="zh-CN" altLang="en-US" sz="2000" dirty="0" smtClean="0">
                    <a:solidFill>
                      <a:prstClr val="black"/>
                    </a:solidFill>
                    <a:latin typeface="宋体" panose="02010600030101010101" pitchFamily="2" charset="-122"/>
                    <a:cs typeface="+mn-ea"/>
                  </a:rPr>
                  <a:t>。现在假设响应变量</a:t>
                </a:r>
                <a14:m>
                  <m:oMath xmlns:m="http://schemas.openxmlformats.org/officeDocument/2006/math">
                    <m:r>
                      <a:rPr lang="en-US" altLang="zh-CN" sz="2000" b="0" i="1" smtClean="0">
                        <a:solidFill>
                          <a:srgbClr val="C00000"/>
                        </a:solidFill>
                        <a:latin typeface="Cambria Math" panose="02040503050406030204" pitchFamily="18" charset="0"/>
                      </a:rPr>
                      <m:t>𝑦</m:t>
                    </m:r>
                  </m:oMath>
                </a14:m>
                <a:r>
                  <a:rPr lang="zh-CN" altLang="en-US" sz="2000" dirty="0" smtClean="0">
                    <a:solidFill>
                      <a:prstClr val="black"/>
                    </a:solidFill>
                    <a:latin typeface="宋体" panose="02010600030101010101" pitchFamily="2" charset="-122"/>
                    <a:cs typeface="+mn-ea"/>
                  </a:rPr>
                  <a:t>是一个取值为</a:t>
                </a:r>
                <a:r>
                  <a:rPr lang="en-US" altLang="zh-CN" sz="2000" dirty="0" smtClean="0">
                    <a:solidFill>
                      <a:prstClr val="black"/>
                    </a:solidFill>
                    <a:latin typeface="宋体" panose="02010600030101010101" pitchFamily="2" charset="-122"/>
                    <a:cs typeface="+mn-ea"/>
                  </a:rPr>
                  <a:t>0</a:t>
                </a:r>
                <a:r>
                  <a:rPr lang="zh-CN" altLang="en-US" sz="2000" dirty="0" smtClean="0">
                    <a:solidFill>
                      <a:prstClr val="black"/>
                    </a:solidFill>
                    <a:latin typeface="宋体" panose="02010600030101010101" pitchFamily="2" charset="-122"/>
                    <a:cs typeface="+mn-ea"/>
                  </a:rPr>
                  <a:t>与</a:t>
                </a:r>
                <a:r>
                  <a:rPr lang="en-US" altLang="zh-CN" sz="2000" dirty="0" smtClean="0">
                    <a:solidFill>
                      <a:prstClr val="black"/>
                    </a:solidFill>
                    <a:latin typeface="宋体" panose="02010600030101010101" pitchFamily="2" charset="-122"/>
                    <a:cs typeface="+mn-ea"/>
                  </a:rPr>
                  <a:t>1</a:t>
                </a:r>
                <a:r>
                  <a:rPr lang="zh-CN" altLang="en-US" sz="2000" dirty="0" smtClean="0">
                    <a:solidFill>
                      <a:prstClr val="black"/>
                    </a:solidFill>
                    <a:latin typeface="宋体" panose="02010600030101010101" pitchFamily="2" charset="-122"/>
                    <a:cs typeface="+mn-ea"/>
                  </a:rPr>
                  <a:t>的二分</a:t>
                </a:r>
                <a:r>
                  <a:rPr lang="zh-CN" altLang="en-US" sz="2000" dirty="0">
                    <a:solidFill>
                      <a:prstClr val="black"/>
                    </a:solidFill>
                    <a:latin typeface="宋体" panose="02010600030101010101" pitchFamily="2" charset="-122"/>
                    <a:cs typeface="+mn-ea"/>
                  </a:rPr>
                  <a:t>类</a:t>
                </a:r>
                <a:r>
                  <a:rPr lang="zh-CN" altLang="en-US" sz="2000" dirty="0" smtClean="0">
                    <a:solidFill>
                      <a:prstClr val="black"/>
                    </a:solidFill>
                    <a:latin typeface="宋体" panose="02010600030101010101" pitchFamily="2" charset="-122"/>
                    <a:cs typeface="+mn-ea"/>
                  </a:rPr>
                  <a:t>变量（贝努利随机变量），此时</a:t>
                </a:r>
                <a:r>
                  <a:rPr lang="zh-CN" altLang="en-US" sz="2000" b="1" dirty="0" smtClean="0">
                    <a:solidFill>
                      <a:prstClr val="black"/>
                    </a:solidFill>
                    <a:latin typeface="宋体" panose="02010600030101010101" pitchFamily="2" charset="-122"/>
                    <a:cs typeface="+mn-ea"/>
                  </a:rPr>
                  <a:t>均值就等于其发生概率：</a:t>
                </a:r>
                <a:endParaRPr lang="en-US" altLang="zh-CN" sz="2000" b="1" dirty="0" smtClean="0">
                  <a:solidFill>
                    <a:prstClr val="black"/>
                  </a:solidFill>
                  <a:latin typeface="宋体" panose="02010600030101010101" pitchFamily="2" charset="-122"/>
                  <a:cs typeface="+mn-ea"/>
                </a:endParaRPr>
              </a:p>
              <a:p>
                <a:pPr fontAlgn="auto">
                  <a:lnSpc>
                    <a:spcPct val="150000"/>
                  </a:lnSpc>
                  <a:spcBef>
                    <a:spcPts val="0"/>
                  </a:spcBef>
                  <a:spcAft>
                    <a:spcPts val="0"/>
                  </a:spcAft>
                  <a:defRPr/>
                </a:pPr>
                <a:r>
                  <a:rPr lang="en-US" altLang="zh-CN" sz="2000" b="1" dirty="0">
                    <a:solidFill>
                      <a:prstClr val="black"/>
                    </a:solidFill>
                    <a:latin typeface="宋体" panose="02010600030101010101" pitchFamily="2" charset="-122"/>
                    <a:cs typeface="+mn-ea"/>
                  </a:rPr>
                  <a:t> </a:t>
                </a:r>
                <a:r>
                  <a:rPr lang="en-US" altLang="zh-CN" sz="2000" b="1" dirty="0" smtClean="0">
                    <a:solidFill>
                      <a:prstClr val="black"/>
                    </a:solidFill>
                    <a:latin typeface="宋体" panose="02010600030101010101" pitchFamily="2" charset="-122"/>
                    <a:cs typeface="+mn-ea"/>
                  </a:rPr>
                  <a:t>  </a:t>
                </a:r>
                <a14:m>
                  <m:oMath xmlns:m="http://schemas.openxmlformats.org/officeDocument/2006/math">
                    <m:r>
                      <a:rPr lang="en-US" altLang="zh-CN" sz="2000" b="1" i="0" smtClean="0">
                        <a:solidFill>
                          <a:srgbClr val="C00000"/>
                        </a:solidFill>
                        <a:latin typeface="Cambria Math" panose="02040503050406030204" pitchFamily="18" charset="0"/>
                      </a:rPr>
                      <m:t>𝐄</m:t>
                    </m:r>
                    <m:d>
                      <m:dPr>
                        <m:begChr m:val="["/>
                        <m:endChr m:val="]"/>
                        <m:ctrlPr>
                          <a:rPr lang="en-US" altLang="zh-CN" sz="2000" b="1" i="1" smtClean="0">
                            <a:solidFill>
                              <a:srgbClr val="C00000"/>
                            </a:solidFill>
                            <a:latin typeface="Cambria Math" panose="02040503050406030204" pitchFamily="18" charset="0"/>
                          </a:rPr>
                        </m:ctrlPr>
                      </m:dPr>
                      <m:e>
                        <m:r>
                          <a:rPr lang="en-US" altLang="zh-CN" sz="2000" b="0" i="1" smtClean="0">
                            <a:solidFill>
                              <a:srgbClr val="C00000"/>
                            </a:solidFill>
                            <a:latin typeface="Cambria Math" panose="02040503050406030204" pitchFamily="18" charset="0"/>
                          </a:rPr>
                          <m:t>𝑦</m:t>
                        </m:r>
                        <m:r>
                          <a:rPr lang="en-US" altLang="zh-CN" sz="2000" b="0" i="0" smtClean="0">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𝒙</m:t>
                        </m:r>
                      </m:e>
                    </m:d>
                    <m:r>
                      <a:rPr lang="en-US" altLang="zh-CN" sz="2000" b="1" i="0"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1·</m:t>
                    </m:r>
                    <m:r>
                      <a:rPr lang="en-US" altLang="zh-CN" sz="2000" b="0" i="1" smtClean="0">
                        <a:solidFill>
                          <a:srgbClr val="C00000"/>
                        </a:solidFill>
                        <a:latin typeface="Cambria Math" panose="02040503050406030204" pitchFamily="18" charset="0"/>
                      </a:rPr>
                      <m:t>𝑝</m:t>
                    </m:r>
                    <m:d>
                      <m:dPr>
                        <m:ctrlPr>
                          <a:rPr lang="en-US" altLang="zh-CN" sz="2000" b="0" i="1" smtClean="0">
                            <a:solidFill>
                              <a:srgbClr val="C00000"/>
                            </a:solidFill>
                            <a:latin typeface="Cambria Math" panose="02040503050406030204" pitchFamily="18" charset="0"/>
                          </a:rPr>
                        </m:ctrlPr>
                      </m:dPr>
                      <m:e>
                        <m:r>
                          <a:rPr lang="en-US" altLang="zh-CN" sz="2000" b="0" i="1" smtClean="0">
                            <a:solidFill>
                              <a:srgbClr val="C00000"/>
                            </a:solidFill>
                            <a:latin typeface="Cambria Math" panose="02040503050406030204" pitchFamily="18" charset="0"/>
                          </a:rPr>
                          <m:t>𝑦</m:t>
                        </m:r>
                        <m:r>
                          <a:rPr lang="en-US" altLang="zh-CN" sz="2000" i="1">
                            <a:solidFill>
                              <a:srgbClr val="C00000"/>
                            </a:solidFill>
                            <a:latin typeface="Cambria Math" panose="02040503050406030204" pitchFamily="18" charset="0"/>
                          </a:rPr>
                          <m:t>=1</m:t>
                        </m:r>
                        <m:r>
                          <a:rPr lang="en-US" altLang="zh-CN" sz="2000">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𝒙</m:t>
                        </m:r>
                      </m:e>
                    </m:d>
                    <m:r>
                      <a:rPr lang="en-US" altLang="zh-CN" sz="2000" b="0" i="1" smtClean="0">
                        <a:solidFill>
                          <a:srgbClr val="C00000"/>
                        </a:solidFill>
                        <a:latin typeface="Cambria Math" panose="02040503050406030204" pitchFamily="18" charset="0"/>
                      </a:rPr>
                      <m:t>+0·</m:t>
                    </m:r>
                    <m:r>
                      <a:rPr lang="en-US" altLang="zh-CN" sz="2000" b="0" i="1" smtClean="0">
                        <a:solidFill>
                          <a:srgbClr val="C00000"/>
                        </a:solidFill>
                        <a:latin typeface="Cambria Math" panose="02040503050406030204" pitchFamily="18" charset="0"/>
                      </a:rPr>
                      <m:t>𝑝</m:t>
                    </m:r>
                    <m:d>
                      <m:dPr>
                        <m:ctrlPr>
                          <a:rPr lang="en-US" altLang="zh-CN" sz="2000" b="0" i="1" smtClean="0">
                            <a:solidFill>
                              <a:srgbClr val="C00000"/>
                            </a:solidFill>
                            <a:latin typeface="Cambria Math" panose="02040503050406030204" pitchFamily="18" charset="0"/>
                          </a:rPr>
                        </m:ctrlPr>
                      </m:dPr>
                      <m:e>
                        <m:r>
                          <a:rPr lang="en-US" altLang="zh-CN" sz="2000" i="1">
                            <a:solidFill>
                              <a:srgbClr val="C00000"/>
                            </a:solidFill>
                            <a:latin typeface="Cambria Math" panose="02040503050406030204" pitchFamily="18" charset="0"/>
                          </a:rPr>
                          <m:t>𝑦</m:t>
                        </m:r>
                        <m:r>
                          <a:rPr lang="en-US" altLang="zh-CN" sz="2000" b="0" i="1" smtClean="0">
                            <a:solidFill>
                              <a:srgbClr val="C00000"/>
                            </a:solidFill>
                            <a:latin typeface="Cambria Math" panose="02040503050406030204" pitchFamily="18" charset="0"/>
                          </a:rPr>
                          <m:t>=0</m:t>
                        </m:r>
                        <m:r>
                          <a:rPr lang="en-US" altLang="zh-CN" sz="2000">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𝒙</m:t>
                        </m:r>
                      </m:e>
                    </m:d>
                    <m:r>
                      <a:rPr lang="en-US" altLang="zh-CN" sz="2000" b="0" i="1" smtClean="0">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d>
                      <m:dPr>
                        <m:ctrlPr>
                          <a:rPr lang="en-US" altLang="zh-CN" sz="2000" i="1">
                            <a:solidFill>
                              <a:srgbClr val="C00000"/>
                            </a:solidFill>
                            <a:latin typeface="Cambria Math" panose="02040503050406030204" pitchFamily="18" charset="0"/>
                          </a:rPr>
                        </m:ctrlPr>
                      </m:dPr>
                      <m:e>
                        <m:r>
                          <a:rPr lang="en-US" altLang="zh-CN" sz="2000" b="0" i="1" smtClean="0">
                            <a:solidFill>
                              <a:srgbClr val="C00000"/>
                            </a:solidFill>
                            <a:latin typeface="Cambria Math" panose="02040503050406030204" pitchFamily="18" charset="0"/>
                          </a:rPr>
                          <m:t>𝑦</m:t>
                        </m:r>
                        <m:r>
                          <a:rPr lang="en-US" altLang="zh-CN" sz="2000" i="1">
                            <a:solidFill>
                              <a:srgbClr val="C00000"/>
                            </a:solidFill>
                            <a:latin typeface="Cambria Math" panose="02040503050406030204" pitchFamily="18" charset="0"/>
                          </a:rPr>
                          <m:t>=1|</m:t>
                        </m:r>
                        <m:r>
                          <a:rPr lang="en-US" altLang="zh-CN" sz="2000" b="1" i="1">
                            <a:solidFill>
                              <a:srgbClr val="C00000"/>
                            </a:solidFill>
                            <a:latin typeface="Cambria Math" panose="02040503050406030204" pitchFamily="18" charset="0"/>
                          </a:rPr>
                          <m:t>𝒙</m:t>
                        </m:r>
                      </m:e>
                    </m:d>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0" i="1" smtClean="0">
                        <a:solidFill>
                          <a:srgbClr val="C00000"/>
                        </a:solidFill>
                        <a:latin typeface="Cambria Math" panose="02040503050406030204" pitchFamily="18" charset="0"/>
                        <a:ea typeface="Cambria Math" panose="02040503050406030204" pitchFamily="18" charset="0"/>
                      </a:rPr>
                      <m:t>𝑝</m:t>
                    </m:r>
                    <m:r>
                      <a:rPr lang="en-US" altLang="zh-CN" sz="2000" b="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𝒙</m:t>
                    </m:r>
                    <m:r>
                      <a:rPr lang="en-US" altLang="zh-CN" sz="2000" b="0" i="1" smtClean="0">
                        <a:solidFill>
                          <a:srgbClr val="C00000"/>
                        </a:solidFill>
                        <a:latin typeface="Cambria Math" panose="02040503050406030204" pitchFamily="18" charset="0"/>
                        <a:ea typeface="Cambria Math" panose="02040503050406030204" pitchFamily="18" charset="0"/>
                      </a:rPr>
                      <m:t>)</m:t>
                    </m:r>
                  </m:oMath>
                </a14:m>
                <a:endParaRPr lang="en-US" altLang="zh-CN" sz="2000" dirty="0" smtClean="0">
                  <a:solidFill>
                    <a:prstClr val="black"/>
                  </a:solidFill>
                  <a:latin typeface="宋体" panose="02010600030101010101" pitchFamily="2" charset="-122"/>
                  <a:cs typeface="+mn-ea"/>
                </a:endParaRPr>
              </a:p>
              <a:p>
                <a:pPr fontAlgn="auto">
                  <a:lnSpc>
                    <a:spcPct val="150000"/>
                  </a:lnSpc>
                  <a:spcBef>
                    <a:spcPts val="0"/>
                  </a:spcBef>
                  <a:spcAft>
                    <a:spcPts val="0"/>
                  </a:spcAft>
                  <a:defRPr/>
                </a:pPr>
                <a:r>
                  <a:rPr lang="zh-CN" altLang="en-US" sz="2000" dirty="0" smtClean="0">
                    <a:solidFill>
                      <a:prstClr val="black"/>
                    </a:solidFill>
                    <a:latin typeface="宋体" panose="02010600030101010101" pitchFamily="2" charset="-122"/>
                    <a:cs typeface="+mn-ea"/>
                  </a:rPr>
                  <a:t>   似乎可以用线性回归对这个概率</a:t>
                </a:r>
                <a:r>
                  <a:rPr lang="zh-CN" altLang="en-US" sz="2000" dirty="0">
                    <a:solidFill>
                      <a:prstClr val="black"/>
                    </a:solidFill>
                    <a:latin typeface="宋体" panose="02010600030101010101" pitchFamily="2" charset="-122"/>
                    <a:cs typeface="+mn-ea"/>
                  </a:rPr>
                  <a:t>值</a:t>
                </a:r>
                <a:r>
                  <a:rPr lang="zh-CN" altLang="en-US" sz="2000" dirty="0" smtClean="0">
                    <a:solidFill>
                      <a:prstClr val="black"/>
                    </a:solidFill>
                    <a:latin typeface="宋体" panose="02010600030101010101" pitchFamily="2" charset="-122"/>
                    <a:cs typeface="+mn-ea"/>
                  </a:rPr>
                  <a:t>建模。但遗憾的是，线性回归函数“拟合出”的响应变量不受限，而</a:t>
                </a:r>
                <a14:m>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𝑝</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𝒙</m:t>
                    </m:r>
                    <m:r>
                      <a:rPr lang="en-US" altLang="zh-CN" sz="2000" b="1" i="1">
                        <a:solidFill>
                          <a:srgbClr val="C00000"/>
                        </a:solidFill>
                        <a:latin typeface="Cambria Math" panose="02040503050406030204" pitchFamily="18" charset="0"/>
                        <a:ea typeface="Cambria Math" panose="02040503050406030204" pitchFamily="18" charset="0"/>
                      </a:rPr>
                      <m:t>)</m:t>
                    </m:r>
                  </m:oMath>
                </a14:m>
                <a:r>
                  <a:rPr lang="zh-CN" altLang="en-US" sz="2000" dirty="0" smtClean="0">
                    <a:solidFill>
                      <a:prstClr val="black"/>
                    </a:solidFill>
                    <a:latin typeface="宋体" panose="02010600030101010101" pitchFamily="2" charset="-122"/>
                    <a:cs typeface="+mn-ea"/>
                  </a:rPr>
                  <a:t>是一个</a:t>
                </a:r>
                <a:r>
                  <a:rPr lang="en-US" altLang="zh-CN" sz="2000" dirty="0" smtClean="0">
                    <a:solidFill>
                      <a:prstClr val="black"/>
                    </a:solidFill>
                    <a:latin typeface="宋体" panose="02010600030101010101" pitchFamily="2" charset="-122"/>
                    <a:cs typeface="+mn-ea"/>
                  </a:rPr>
                  <a:t>[0,1]</a:t>
                </a:r>
                <a:r>
                  <a:rPr lang="zh-CN" altLang="en-US" sz="2000" dirty="0" smtClean="0">
                    <a:solidFill>
                      <a:prstClr val="black"/>
                    </a:solidFill>
                    <a:latin typeface="宋体" panose="02010600030101010101" pitchFamily="2" charset="-122"/>
                    <a:cs typeface="+mn-ea"/>
                  </a:rPr>
                  <a:t>之间的值。</a:t>
                </a:r>
                <a:r>
                  <a:rPr lang="zh-CN" altLang="en-US" sz="2000" b="1" i="1" dirty="0" smtClean="0">
                    <a:solidFill>
                      <a:prstClr val="black"/>
                    </a:solidFill>
                    <a:latin typeface="宋体" panose="02010600030101010101" pitchFamily="2" charset="-122"/>
                    <a:cs typeface="+mn-ea"/>
                  </a:rPr>
                  <a:t>怎么办？</a:t>
                </a:r>
                <a:endParaRPr lang="en-US" altLang="zh-CN" sz="2000" b="1" i="1" dirty="0" smtClean="0">
                  <a:solidFill>
                    <a:prstClr val="black"/>
                  </a:solidFill>
                  <a:latin typeface="宋体" panose="02010600030101010101" pitchFamily="2" charset="-122"/>
                  <a:cs typeface="+mn-ea"/>
                </a:endParaRPr>
              </a:p>
              <a:p>
                <a:pPr fontAlgn="auto">
                  <a:lnSpc>
                    <a:spcPct val="150000"/>
                  </a:lnSpc>
                  <a:spcBef>
                    <a:spcPts val="0"/>
                  </a:spcBef>
                  <a:spcAft>
                    <a:spcPts val="0"/>
                  </a:spcAft>
                  <a:defRPr/>
                </a:pPr>
                <a:r>
                  <a:rPr lang="en-US" altLang="zh-CN" sz="2000" dirty="0" smtClean="0">
                    <a:solidFill>
                      <a:prstClr val="black"/>
                    </a:solidFill>
                    <a:latin typeface="宋体" panose="02010600030101010101" pitchFamily="2" charset="-122"/>
                    <a:cs typeface="+mn-ea"/>
                  </a:rPr>
                  <a:t>   </a:t>
                </a:r>
                <a:r>
                  <a:rPr lang="zh-CN" altLang="en-US" sz="2000" dirty="0">
                    <a:solidFill>
                      <a:prstClr val="black"/>
                    </a:solidFill>
                    <a:latin typeface="宋体" panose="02010600030101010101" pitchFamily="2" charset="-122"/>
                    <a:cs typeface="+mn-ea"/>
                  </a:rPr>
                  <a:t>注意到</a:t>
                </a:r>
                <a:r>
                  <a:rPr lang="zh-CN" altLang="en-US" sz="2000" dirty="0" smtClean="0">
                    <a:solidFill>
                      <a:prstClr val="black"/>
                    </a:solidFill>
                    <a:latin typeface="宋体" panose="02010600030101010101" pitchFamily="2" charset="-122"/>
                    <a:cs typeface="+mn-ea"/>
                  </a:rPr>
                  <a:t>，通过</a:t>
                </a:r>
                <a14:m>
                  <m:oMath xmlns:m="http://schemas.openxmlformats.org/officeDocument/2006/math">
                    <m:r>
                      <m:rPr>
                        <m:sty m:val="p"/>
                      </m:rPr>
                      <a:rPr lang="en-US" altLang="zh-CN" sz="2000" i="0">
                        <a:solidFill>
                          <a:srgbClr val="C00000"/>
                        </a:solidFill>
                        <a:latin typeface="Cambria Math" panose="02040503050406030204" pitchFamily="18" charset="0"/>
                      </a:rPr>
                      <m:t>logit</m:t>
                    </m:r>
                    <m:r>
                      <a:rPr lang="en-US" altLang="zh-CN" sz="2000" i="1">
                        <a:solidFill>
                          <a:srgbClr val="C00000"/>
                        </a:solidFill>
                        <a:latin typeface="Cambria Math" panose="02040503050406030204" pitchFamily="18" charset="0"/>
                      </a:rPr>
                      <m:t>(·)</m:t>
                    </m:r>
                  </m:oMath>
                </a14:m>
                <a:r>
                  <a:rPr lang="zh-CN" altLang="en-US" sz="2000" dirty="0">
                    <a:solidFill>
                      <a:prstClr val="black"/>
                    </a:solidFill>
                    <a:latin typeface="宋体" panose="02010600030101010101" pitchFamily="2" charset="-122"/>
                    <a:cs typeface="+mn-ea"/>
                  </a:rPr>
                  <a:t>变换，可以将</a:t>
                </a:r>
                <a14:m>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𝑝</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𝒙</m:t>
                    </m:r>
                    <m:r>
                      <a:rPr lang="en-US" altLang="zh-CN" sz="2000" b="1" i="1">
                        <a:solidFill>
                          <a:srgbClr val="C00000"/>
                        </a:solidFill>
                        <a:latin typeface="Cambria Math" panose="02040503050406030204" pitchFamily="18" charset="0"/>
                        <a:ea typeface="Cambria Math" panose="02040503050406030204" pitchFamily="18" charset="0"/>
                      </a:rPr>
                      <m:t>)</m:t>
                    </m:r>
                  </m:oMath>
                </a14:m>
                <a:r>
                  <a:rPr lang="zh-CN" altLang="en-US" sz="2000" dirty="0">
                    <a:solidFill>
                      <a:prstClr val="black"/>
                    </a:solidFill>
                    <a:latin typeface="宋体" panose="02010600030101010101" pitchFamily="2" charset="-122"/>
                    <a:cs typeface="+mn-ea"/>
                  </a:rPr>
                  <a:t>变换到</a:t>
                </a:r>
                <a14:m>
                  <m:oMath xmlns:m="http://schemas.openxmlformats.org/officeDocument/2006/math">
                    <m:r>
                      <a:rPr lang="en-US" altLang="zh-CN"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rPr>
                      <m:t>] </m:t>
                    </m:r>
                  </m:oMath>
                </a14:m>
                <a:r>
                  <a:rPr lang="zh-CN" altLang="en-US" sz="2000" dirty="0" smtClean="0">
                    <a:solidFill>
                      <a:prstClr val="black"/>
                    </a:solidFill>
                    <a:latin typeface="宋体" panose="02010600030101010101" pitchFamily="2" charset="-122"/>
                    <a:cs typeface="+mn-ea"/>
                  </a:rPr>
                  <a:t>区间。这就提示：用</a:t>
                </a:r>
                <a14:m>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𝑝</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𝒙</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rPr>
                      <m:t>𝑝</m:t>
                    </m:r>
                    <m:d>
                      <m:dPr>
                        <m:ctrlPr>
                          <a:rPr lang="en-US" altLang="zh-CN" sz="2000" i="1">
                            <a:solidFill>
                              <a:srgbClr val="C00000"/>
                            </a:solidFill>
                            <a:latin typeface="Cambria Math" panose="02040503050406030204" pitchFamily="18" charset="0"/>
                          </a:rPr>
                        </m:ctrlPr>
                      </m:dPr>
                      <m:e>
                        <m:r>
                          <a:rPr lang="en-US" altLang="zh-CN" sz="2000" i="1">
                            <a:solidFill>
                              <a:srgbClr val="C00000"/>
                            </a:solidFill>
                            <a:latin typeface="Cambria Math" panose="02040503050406030204" pitchFamily="18" charset="0"/>
                          </a:rPr>
                          <m:t>𝑦</m:t>
                        </m:r>
                        <m:r>
                          <a:rPr lang="en-US" altLang="zh-CN" sz="2000" i="1">
                            <a:solidFill>
                              <a:srgbClr val="C00000"/>
                            </a:solidFill>
                            <a:latin typeface="Cambria Math" panose="02040503050406030204" pitchFamily="18" charset="0"/>
                          </a:rPr>
                          <m:t>=1|</m:t>
                        </m:r>
                        <m:r>
                          <a:rPr lang="en-US" altLang="zh-CN" sz="2000" b="1" i="1">
                            <a:solidFill>
                              <a:srgbClr val="C00000"/>
                            </a:solidFill>
                            <a:latin typeface="Cambria Math" panose="02040503050406030204" pitchFamily="18" charset="0"/>
                          </a:rPr>
                          <m:t>𝒙</m:t>
                        </m:r>
                      </m:e>
                    </m:d>
                  </m:oMath>
                </a14:m>
                <a:r>
                  <a:rPr lang="zh-CN" altLang="en-US" sz="2000" dirty="0" smtClean="0">
                    <a:solidFill>
                      <a:prstClr val="black"/>
                    </a:solidFill>
                    <a:latin typeface="宋体" panose="02010600030101010101" pitchFamily="2" charset="-122"/>
                    <a:cs typeface="+mn-ea"/>
                  </a:rPr>
                  <a:t>的对数胜率进行线性回归建模</a:t>
                </a:r>
                <a:r>
                  <a:rPr lang="zh-CN" altLang="en-US" sz="2000" i="1" dirty="0" smtClean="0">
                    <a:solidFill>
                      <a:prstClr val="black"/>
                    </a:solidFill>
                    <a:latin typeface="宋体" panose="02010600030101010101" pitchFamily="2" charset="-122"/>
                    <a:cs typeface="+mn-ea"/>
                  </a:rPr>
                  <a:t>。</a:t>
                </a:r>
                <a:r>
                  <a:rPr lang="zh-CN" altLang="en-US" sz="2000" b="1" i="1" dirty="0" smtClean="0">
                    <a:solidFill>
                      <a:prstClr val="black"/>
                    </a:solidFill>
                    <a:latin typeface="宋体" panose="02010600030101010101" pitchFamily="2" charset="-122"/>
                    <a:cs typeface="+mn-ea"/>
                  </a:rPr>
                  <a:t>是否可行？</a:t>
                </a:r>
                <a:endParaRPr lang="zh-CN" altLang="en-US" sz="2000" b="1" dirty="0" smtClean="0">
                  <a:solidFill>
                    <a:prstClr val="black"/>
                  </a:solidFill>
                  <a:latin typeface="宋体" panose="02010600030101010101" pitchFamily="2" charset="-122"/>
                  <a:cs typeface="+mn-ea"/>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251520" y="1065251"/>
                <a:ext cx="8322469" cy="5632311"/>
              </a:xfrm>
              <a:prstGeom prst="rect">
                <a:avLst/>
              </a:prstGeom>
              <a:blipFill rotWithShape="0">
                <a:blip r:embed="rId2"/>
                <a:stretch>
                  <a:fillRect l="-733" r="-806"/>
                </a:stretch>
              </a:blipFill>
            </p:spPr>
            <p:txBody>
              <a:bodyPr/>
              <a:lstStyle/>
              <a:p>
                <a:r>
                  <a:rPr lang="zh-CN" altLang="en-US">
                    <a:noFill/>
                  </a:rPr>
                  <a:t> </a:t>
                </a:r>
              </a:p>
            </p:txBody>
          </p:sp>
        </mc:Fallback>
      </mc:AlternateContent>
      <p:sp>
        <p:nvSpPr>
          <p:cNvPr id="5" name="文本占位符 4"/>
          <p:cNvSpPr>
            <a:spLocks noGrp="1"/>
          </p:cNvSpPr>
          <p:nvPr>
            <p:ph type="body" sz="quarter" idx="11"/>
          </p:nvPr>
        </p:nvSpPr>
        <p:spPr/>
        <p:txBody>
          <a:bodyPr/>
          <a:lstStyle/>
          <a:p>
            <a:r>
              <a:rPr lang="zh-CN" altLang="en-US" dirty="0" smtClean="0"/>
              <a:t>逻辑回归</a:t>
            </a:r>
            <a:r>
              <a:rPr lang="en-US" altLang="zh-CN" dirty="0" smtClean="0"/>
              <a:t>——</a:t>
            </a:r>
            <a:r>
              <a:rPr lang="zh-CN" altLang="en-US" dirty="0" smtClean="0">
                <a:solidFill>
                  <a:srgbClr val="C00000"/>
                </a:solidFill>
              </a:rPr>
              <a:t>既不合逻辑，也不是回归</a:t>
            </a:r>
            <a:r>
              <a:rPr lang="zh-CN" altLang="en-US" dirty="0">
                <a:solidFill>
                  <a:srgbClr val="C00000"/>
                </a:solidFill>
              </a:rPr>
              <a:t>！</a:t>
            </a:r>
          </a:p>
        </p:txBody>
      </p:sp>
    </p:spTree>
    <p:extLst>
      <p:ext uri="{BB962C8B-B14F-4D97-AF65-F5344CB8AC3E}">
        <p14:creationId xmlns:p14="http://schemas.microsoft.com/office/powerpoint/2010/main" val="40266550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p:cNvSpPr txBox="1"/>
              <p:nvPr/>
            </p:nvSpPr>
            <p:spPr>
              <a:xfrm>
                <a:off x="323528" y="980728"/>
                <a:ext cx="8322469" cy="5656485"/>
              </a:xfrm>
              <a:prstGeom prst="rect">
                <a:avLst/>
              </a:prstGeom>
              <a:noFill/>
            </p:spPr>
            <p:txBody>
              <a:bodyPr>
                <a:spAutoFit/>
              </a:bodyPr>
              <a:lstStyle/>
              <a:p>
                <a:pPr fontAlgn="auto">
                  <a:lnSpc>
                    <a:spcPct val="150000"/>
                  </a:lnSpc>
                  <a:spcBef>
                    <a:spcPts val="0"/>
                  </a:spcBef>
                  <a:spcAft>
                    <a:spcPts val="0"/>
                  </a:spcAft>
                  <a:defRPr/>
                </a:pPr>
                <a:r>
                  <a:rPr lang="zh-CN" altLang="en-US" sz="2000" dirty="0" smtClean="0">
                    <a:solidFill>
                      <a:prstClr val="black"/>
                    </a:solidFill>
                    <a:latin typeface="宋体" panose="02010600030101010101" pitchFamily="2" charset="-122"/>
                    <a:cs typeface="+mn-ea"/>
                  </a:rPr>
                  <a:t>   进一步观察：由于拟合值</a:t>
                </a:r>
                <a14:m>
                  <m:oMath xmlns:m="http://schemas.openxmlformats.org/officeDocument/2006/math">
                    <m:r>
                      <a:rPr lang="en-US" altLang="zh-CN" sz="2000">
                        <a:solidFill>
                          <a:srgbClr val="C00000"/>
                        </a:solidFill>
                        <a:latin typeface="Cambria Math" panose="02040503050406030204" pitchFamily="18" charset="0"/>
                      </a:rPr>
                      <m:t>𝑓</m:t>
                    </m:r>
                    <m:d>
                      <m:dPr>
                        <m:ctrlPr>
                          <a:rPr lang="zh-CN" altLang="zh-CN" sz="2000"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𝒙</m:t>
                        </m:r>
                      </m:e>
                    </m:d>
                  </m:oMath>
                </a14:m>
                <a:r>
                  <a:rPr lang="zh-CN" altLang="en-US" sz="2000" dirty="0">
                    <a:solidFill>
                      <a:prstClr val="black"/>
                    </a:solidFill>
                    <a:latin typeface="宋体" panose="02010600030101010101" pitchFamily="2" charset="-122"/>
                    <a:cs typeface="+mn-ea"/>
                  </a:rPr>
                  <a:t>大于</a:t>
                </a:r>
                <a:r>
                  <a:rPr lang="zh-CN" altLang="en-US" sz="2000" dirty="0" smtClean="0">
                    <a:solidFill>
                      <a:prstClr val="black"/>
                    </a:solidFill>
                    <a:latin typeface="宋体" panose="02010600030101010101" pitchFamily="2" charset="-122"/>
                    <a:cs typeface="+mn-ea"/>
                  </a:rPr>
                  <a:t>零的程度越</a:t>
                </a:r>
                <a:r>
                  <a:rPr lang="zh-CN" altLang="en-US" sz="2000" dirty="0">
                    <a:solidFill>
                      <a:prstClr val="black"/>
                    </a:solidFill>
                    <a:latin typeface="宋体" panose="02010600030101010101" pitchFamily="2" charset="-122"/>
                    <a:cs typeface="+mn-ea"/>
                  </a:rPr>
                  <a:t>大，则离开类间边界、向正类纵深越远，被认为属于正</a:t>
                </a:r>
                <a:r>
                  <a:rPr lang="zh-CN" altLang="en-US" sz="2000" dirty="0" smtClean="0">
                    <a:solidFill>
                      <a:prstClr val="black"/>
                    </a:solidFill>
                    <a:latin typeface="宋体" panose="02010600030101010101" pitchFamily="2" charset="-122"/>
                    <a:cs typeface="+mn-ea"/>
                  </a:rPr>
                  <a:t>类的</a:t>
                </a:r>
                <a:r>
                  <a:rPr lang="zh-CN" altLang="en-US" sz="2000" dirty="0">
                    <a:solidFill>
                      <a:prstClr val="black"/>
                    </a:solidFill>
                    <a:latin typeface="宋体" panose="02010600030101010101" pitchFamily="2" charset="-122"/>
                    <a:cs typeface="+mn-ea"/>
                  </a:rPr>
                  <a:t>可能性越</a:t>
                </a:r>
                <a:r>
                  <a:rPr lang="zh-CN" altLang="en-US" sz="2000" dirty="0" smtClean="0">
                    <a:solidFill>
                      <a:prstClr val="black"/>
                    </a:solidFill>
                    <a:latin typeface="宋体" panose="02010600030101010101" pitchFamily="2" charset="-122"/>
                    <a:cs typeface="+mn-ea"/>
                  </a:rPr>
                  <a:t>大。反之，如果</a:t>
                </a:r>
                <a:r>
                  <a:rPr lang="en-US" altLang="zh-CN" sz="2000" dirty="0" smtClean="0">
                    <a:solidFill>
                      <a:srgbClr val="C00000"/>
                    </a:solidFill>
                  </a:rPr>
                  <a:t> </a:t>
                </a:r>
                <a14:m>
                  <m:oMath xmlns:m="http://schemas.openxmlformats.org/officeDocument/2006/math">
                    <m:r>
                      <a:rPr lang="en-US" altLang="zh-CN" sz="2000">
                        <a:solidFill>
                          <a:srgbClr val="C00000"/>
                        </a:solidFill>
                        <a:latin typeface="Cambria Math" panose="02040503050406030204" pitchFamily="18" charset="0"/>
                      </a:rPr>
                      <m:t>𝑓</m:t>
                    </m:r>
                    <m:d>
                      <m:dPr>
                        <m:ctrlPr>
                          <a:rPr lang="zh-CN" altLang="zh-CN" sz="2000"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𝒙</m:t>
                        </m:r>
                      </m:e>
                    </m:d>
                  </m:oMath>
                </a14:m>
                <a:r>
                  <a:rPr lang="zh-CN" altLang="en-US" sz="2000" dirty="0">
                    <a:solidFill>
                      <a:prstClr val="black"/>
                    </a:solidFill>
                    <a:latin typeface="宋体" panose="02010600030101010101" pitchFamily="2" charset="-122"/>
                    <a:cs typeface="+mn-ea"/>
                  </a:rPr>
                  <a:t>小于零</a:t>
                </a:r>
                <a:r>
                  <a:rPr lang="zh-CN" altLang="en-US" sz="2000" dirty="0" smtClean="0">
                    <a:solidFill>
                      <a:prstClr val="black"/>
                    </a:solidFill>
                    <a:latin typeface="宋体" panose="02010600030101010101" pitchFamily="2" charset="-122"/>
                    <a:cs typeface="+mn-ea"/>
                  </a:rPr>
                  <a:t>的程度越大，则离开</a:t>
                </a:r>
                <a:r>
                  <a:rPr lang="zh-CN" altLang="en-US" sz="2000" dirty="0">
                    <a:solidFill>
                      <a:prstClr val="black"/>
                    </a:solidFill>
                    <a:latin typeface="宋体" panose="02010600030101010101" pitchFamily="2" charset="-122"/>
                    <a:cs typeface="+mn-ea"/>
                  </a:rPr>
                  <a:t>类间边界、向负类纵深越远，被认为属于</a:t>
                </a:r>
                <a:r>
                  <a:rPr lang="zh-CN" altLang="en-US" sz="2000" dirty="0" smtClean="0">
                    <a:solidFill>
                      <a:prstClr val="black"/>
                    </a:solidFill>
                    <a:latin typeface="宋体" panose="02010600030101010101" pitchFamily="2" charset="-122"/>
                    <a:cs typeface="+mn-ea"/>
                  </a:rPr>
                  <a:t>正类的</a:t>
                </a:r>
                <a:r>
                  <a:rPr lang="zh-CN" altLang="en-US" sz="2000" dirty="0">
                    <a:solidFill>
                      <a:prstClr val="black"/>
                    </a:solidFill>
                    <a:latin typeface="宋体" panose="02010600030101010101" pitchFamily="2" charset="-122"/>
                    <a:cs typeface="+mn-ea"/>
                  </a:rPr>
                  <a:t>可能性</a:t>
                </a:r>
                <a:r>
                  <a:rPr lang="zh-CN" altLang="en-US" sz="2000" dirty="0" smtClean="0">
                    <a:solidFill>
                      <a:prstClr val="black"/>
                    </a:solidFill>
                    <a:latin typeface="宋体" panose="02010600030101010101" pitchFamily="2" charset="-122"/>
                    <a:cs typeface="+mn-ea"/>
                  </a:rPr>
                  <a:t>越小。</a:t>
                </a:r>
                <a:r>
                  <a:rPr lang="en-US" altLang="zh-CN" sz="2000" dirty="0" smtClean="0">
                    <a:solidFill>
                      <a:prstClr val="black"/>
                    </a:solidFill>
                    <a:latin typeface="宋体" panose="02010600030101010101" pitchFamily="2" charset="-122"/>
                    <a:cs typeface="+mn-ea"/>
                  </a:rPr>
                  <a:t> </a:t>
                </a:r>
                <a:endParaRPr lang="en-US" altLang="zh-CN" sz="2000" dirty="0">
                  <a:solidFill>
                    <a:prstClr val="black"/>
                  </a:solidFill>
                  <a:latin typeface="宋体" panose="02010600030101010101" pitchFamily="2" charset="-122"/>
                  <a:cs typeface="+mn-ea"/>
                </a:endParaRPr>
              </a:p>
              <a:p>
                <a:pPr fontAlgn="auto">
                  <a:lnSpc>
                    <a:spcPct val="150000"/>
                  </a:lnSpc>
                  <a:spcBef>
                    <a:spcPts val="0"/>
                  </a:spcBef>
                  <a:spcAft>
                    <a:spcPts val="0"/>
                  </a:spcAft>
                  <a:defRPr/>
                </a:pPr>
                <a:r>
                  <a:rPr lang="en-US" altLang="zh-CN" sz="2000" dirty="0" smtClean="0">
                    <a:solidFill>
                      <a:prstClr val="black"/>
                    </a:solidFill>
                    <a:latin typeface="宋体" panose="02010600030101010101" pitchFamily="2" charset="-122"/>
                    <a:cs typeface="+mn-ea"/>
                  </a:rPr>
                  <a:t>   </a:t>
                </a:r>
                <a:r>
                  <a:rPr lang="zh-CN" altLang="en-US" sz="2000" dirty="0" smtClean="0">
                    <a:solidFill>
                      <a:prstClr val="black"/>
                    </a:solidFill>
                    <a:latin typeface="宋体" panose="02010600030101010101" pitchFamily="2" charset="-122"/>
                    <a:cs typeface="+mn-ea"/>
                  </a:rPr>
                  <a:t>这意味着</a:t>
                </a:r>
                <a:r>
                  <a:rPr lang="zh-CN" altLang="en-US" sz="2000" dirty="0">
                    <a:solidFill>
                      <a:prstClr val="black"/>
                    </a:solidFill>
                    <a:latin typeface="宋体" panose="02010600030101010101" pitchFamily="2" charset="-122"/>
                    <a:cs typeface="+mn-ea"/>
                  </a:rPr>
                  <a:t>，</a:t>
                </a:r>
                <a14:m>
                  <m:oMath xmlns:m="http://schemas.openxmlformats.org/officeDocument/2006/math">
                    <m:r>
                      <a:rPr lang="en-US" altLang="zh-CN" sz="2000">
                        <a:solidFill>
                          <a:srgbClr val="C00000"/>
                        </a:solidFill>
                        <a:latin typeface="Cambria Math" panose="02040503050406030204" pitchFamily="18" charset="0"/>
                      </a:rPr>
                      <m:t>𝑓</m:t>
                    </m:r>
                    <m:d>
                      <m:dPr>
                        <m:ctrlPr>
                          <a:rPr lang="zh-CN" altLang="zh-CN" sz="2000"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𝒙</m:t>
                        </m:r>
                      </m:e>
                    </m:d>
                  </m:oMath>
                </a14:m>
                <a:r>
                  <a:rPr lang="zh-CN" altLang="en-US" sz="2000" dirty="0">
                    <a:solidFill>
                      <a:prstClr val="black"/>
                    </a:solidFill>
                    <a:latin typeface="宋体" panose="02010600030101010101" pitchFamily="2" charset="-122"/>
                    <a:cs typeface="+mn-ea"/>
                  </a:rPr>
                  <a:t>与</a:t>
                </a:r>
                <a14:m>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𝑝</m:t>
                    </m:r>
                    <m:r>
                      <a:rPr lang="en-US" altLang="zh-CN" sz="2000" b="0" i="1" smtClean="0">
                        <a:solidFill>
                          <a:srgbClr val="C00000"/>
                        </a:solidFill>
                        <a:latin typeface="Cambria Math" panose="02040503050406030204" pitchFamily="18" charset="0"/>
                        <a:ea typeface="Cambria Math" panose="02040503050406030204" pitchFamily="18" charset="0"/>
                      </a:rPr>
                      <m:t>(</m:t>
                    </m:r>
                    <m:r>
                      <a:rPr lang="en-US" altLang="zh-CN" sz="2000" b="0" i="1" smtClean="0">
                        <a:solidFill>
                          <a:srgbClr val="C00000"/>
                        </a:solidFill>
                        <a:latin typeface="Cambria Math" panose="02040503050406030204" pitchFamily="18" charset="0"/>
                        <a:ea typeface="Cambria Math" panose="02040503050406030204" pitchFamily="18" charset="0"/>
                      </a:rPr>
                      <m:t>𝑦</m:t>
                    </m:r>
                    <m:r>
                      <a:rPr lang="en-US" altLang="zh-CN" sz="2000" b="0" i="1" smtClean="0">
                        <a:solidFill>
                          <a:srgbClr val="C00000"/>
                        </a:solidFill>
                        <a:latin typeface="Cambria Math" panose="02040503050406030204" pitchFamily="18" charset="0"/>
                        <a:ea typeface="Cambria Math" panose="02040503050406030204" pitchFamily="18" charset="0"/>
                      </a:rPr>
                      <m:t>=1|</m:t>
                    </m:r>
                    <m:r>
                      <a:rPr lang="en-US" altLang="zh-CN" sz="2000" b="1" i="1">
                        <a:solidFill>
                          <a:srgbClr val="C00000"/>
                        </a:solidFill>
                        <a:latin typeface="Cambria Math" panose="02040503050406030204" pitchFamily="18" charset="0"/>
                      </a:rPr>
                      <m:t>𝒙</m:t>
                    </m:r>
                    <m:r>
                      <a:rPr lang="en-US" altLang="zh-CN" sz="2000" b="0" i="1" smtClean="0">
                        <a:solidFill>
                          <a:srgbClr val="C00000"/>
                        </a:solidFill>
                        <a:latin typeface="Cambria Math" panose="02040503050406030204" pitchFamily="18" charset="0"/>
                        <a:ea typeface="Cambria Math" panose="02040503050406030204" pitchFamily="18" charset="0"/>
                      </a:rPr>
                      <m:t>)≡</m:t>
                    </m:r>
                    <m:r>
                      <a:rPr lang="en-US" altLang="zh-CN" sz="2000" b="0" i="1" smtClean="0">
                        <a:solidFill>
                          <a:srgbClr val="C00000"/>
                        </a:solidFill>
                        <a:latin typeface="Cambria Math" panose="02040503050406030204" pitchFamily="18" charset="0"/>
                        <a:ea typeface="Cambria Math" panose="02040503050406030204" pitchFamily="18" charset="0"/>
                      </a:rPr>
                      <m:t>𝑝</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𝒙</m:t>
                    </m:r>
                    <m:r>
                      <a:rPr lang="en-US" altLang="zh-CN" sz="2000" b="1" i="1">
                        <a:solidFill>
                          <a:srgbClr val="C00000"/>
                        </a:solidFill>
                        <a:latin typeface="Cambria Math" panose="02040503050406030204" pitchFamily="18" charset="0"/>
                        <a:ea typeface="Cambria Math" panose="02040503050406030204" pitchFamily="18" charset="0"/>
                      </a:rPr>
                      <m:t>)</m:t>
                    </m:r>
                  </m:oMath>
                </a14:m>
                <a:r>
                  <a:rPr lang="zh-CN" altLang="en-US" sz="2000" dirty="0">
                    <a:solidFill>
                      <a:prstClr val="black"/>
                    </a:solidFill>
                    <a:latin typeface="宋体" panose="02010600030101010101" pitchFamily="2" charset="-122"/>
                    <a:cs typeface="+mn-ea"/>
                  </a:rPr>
                  <a:t>之间不仅存在一一对应关系，而且单调性相同（同增同减</a:t>
                </a:r>
                <a:r>
                  <a:rPr lang="zh-CN" altLang="en-US" sz="2000" dirty="0" smtClean="0">
                    <a:solidFill>
                      <a:prstClr val="black"/>
                    </a:solidFill>
                    <a:latin typeface="宋体" panose="02010600030101010101" pitchFamily="2" charset="-122"/>
                    <a:cs typeface="+mn-ea"/>
                  </a:rPr>
                  <a:t>），因此虽不适合对</a:t>
                </a:r>
                <a14:m>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𝑝</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𝒙</m:t>
                    </m:r>
                    <m:r>
                      <a:rPr lang="en-US" altLang="zh-CN" sz="2000" b="1" i="1">
                        <a:solidFill>
                          <a:srgbClr val="C00000"/>
                        </a:solidFill>
                        <a:latin typeface="Cambria Math" panose="02040503050406030204" pitchFamily="18" charset="0"/>
                        <a:ea typeface="Cambria Math" panose="02040503050406030204" pitchFamily="18" charset="0"/>
                      </a:rPr>
                      <m:t>)</m:t>
                    </m:r>
                  </m:oMath>
                </a14:m>
                <a:r>
                  <a:rPr lang="zh-CN" altLang="en-US" sz="2000" dirty="0" smtClean="0">
                    <a:solidFill>
                      <a:prstClr val="black"/>
                    </a:solidFill>
                    <a:latin typeface="宋体" panose="02010600030101010101" pitchFamily="2" charset="-122"/>
                    <a:cs typeface="+mn-ea"/>
                  </a:rPr>
                  <a:t>直接拟合，但是可以转而对</a:t>
                </a:r>
                <a14:m>
                  <m:oMath xmlns:m="http://schemas.openxmlformats.org/officeDocument/2006/math">
                    <m:r>
                      <m:rPr>
                        <m:sty m:val="p"/>
                      </m:rPr>
                      <a:rPr lang="en-US" altLang="zh-CN" sz="2000" i="0">
                        <a:solidFill>
                          <a:srgbClr val="C00000"/>
                        </a:solidFill>
                        <a:latin typeface="Cambria Math" panose="02040503050406030204" pitchFamily="18" charset="0"/>
                      </a:rPr>
                      <m:t>logit</m:t>
                    </m:r>
                    <m:r>
                      <a:rPr lang="en-US" altLang="zh-CN" sz="2000" i="1">
                        <a:solidFill>
                          <a:srgbClr val="C00000"/>
                        </a:solidFill>
                        <a:latin typeface="Cambria Math" panose="02040503050406030204" pitchFamily="18" charset="0"/>
                      </a:rPr>
                      <m:t> </m:t>
                    </m:r>
                    <m:d>
                      <m:dPr>
                        <m:ctrlPr>
                          <a:rPr lang="en-US" altLang="zh-CN" sz="2000" i="1">
                            <a:solidFill>
                              <a:srgbClr val="C00000"/>
                            </a:solidFill>
                            <a:latin typeface="Cambria Math" panose="02040503050406030204" pitchFamily="18" charset="0"/>
                            <a:ea typeface="Cambria Math" panose="02040503050406030204" pitchFamily="18" charset="0"/>
                          </a:rPr>
                        </m:ctrlPr>
                      </m:dPr>
                      <m:e>
                        <m:r>
                          <a:rPr lang="en-US" altLang="zh-CN" sz="2000" i="1">
                            <a:solidFill>
                              <a:srgbClr val="C00000"/>
                            </a:solidFill>
                            <a:latin typeface="Cambria Math" panose="02040503050406030204" pitchFamily="18" charset="0"/>
                            <a:ea typeface="Cambria Math" panose="02040503050406030204" pitchFamily="18" charset="0"/>
                          </a:rPr>
                          <m:t>𝑝</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𝒙</m:t>
                        </m:r>
                        <m:r>
                          <a:rPr lang="en-US" altLang="zh-CN" sz="2000" b="1" i="1">
                            <a:solidFill>
                              <a:srgbClr val="C00000"/>
                            </a:solidFill>
                            <a:latin typeface="Cambria Math" panose="02040503050406030204" pitchFamily="18" charset="0"/>
                            <a:ea typeface="Cambria Math" panose="02040503050406030204" pitchFamily="18" charset="0"/>
                          </a:rPr>
                          <m:t>)</m:t>
                        </m:r>
                      </m:e>
                    </m:d>
                  </m:oMath>
                </a14:m>
                <a:r>
                  <a:rPr lang="zh-CN" altLang="en-US" sz="2000" dirty="0" smtClean="0">
                    <a:solidFill>
                      <a:prstClr val="black"/>
                    </a:solidFill>
                    <a:latin typeface="宋体" panose="02010600030101010101" pitchFamily="2" charset="-122"/>
                    <a:cs typeface="+mn-ea"/>
                  </a:rPr>
                  <a:t>进行线性拟合：</a:t>
                </a:r>
                <a14:m>
                  <m:oMath xmlns:m="http://schemas.openxmlformats.org/officeDocument/2006/math">
                    <m:r>
                      <m:rPr>
                        <m:sty m:val="p"/>
                      </m:rPr>
                      <a:rPr lang="en-US" altLang="zh-CN" sz="2000" i="0">
                        <a:solidFill>
                          <a:srgbClr val="C00000"/>
                        </a:solidFill>
                        <a:latin typeface="Cambria Math" panose="02040503050406030204" pitchFamily="18" charset="0"/>
                      </a:rPr>
                      <m:t>logit</m:t>
                    </m:r>
                    <m:r>
                      <a:rPr lang="en-US" altLang="zh-CN" sz="2000" i="1">
                        <a:solidFill>
                          <a:srgbClr val="C00000"/>
                        </a:solidFill>
                        <a:latin typeface="Cambria Math" panose="02040503050406030204" pitchFamily="18" charset="0"/>
                      </a:rPr>
                      <m:t> </m:t>
                    </m:r>
                    <m:d>
                      <m:dPr>
                        <m:ctrlPr>
                          <a:rPr lang="en-US" altLang="zh-CN" sz="2000" i="1">
                            <a:solidFill>
                              <a:srgbClr val="C00000"/>
                            </a:solidFill>
                            <a:latin typeface="Cambria Math" panose="02040503050406030204" pitchFamily="18" charset="0"/>
                            <a:ea typeface="Cambria Math" panose="02040503050406030204" pitchFamily="18" charset="0"/>
                          </a:rPr>
                        </m:ctrlPr>
                      </m:dPr>
                      <m:e>
                        <m:r>
                          <a:rPr lang="en-US" altLang="zh-CN" sz="2000" i="1">
                            <a:solidFill>
                              <a:srgbClr val="C00000"/>
                            </a:solidFill>
                            <a:latin typeface="Cambria Math" panose="02040503050406030204" pitchFamily="18" charset="0"/>
                            <a:ea typeface="Cambria Math" panose="02040503050406030204" pitchFamily="18" charset="0"/>
                          </a:rPr>
                          <m:t>𝑝</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𝒙</m:t>
                        </m:r>
                        <m:r>
                          <a:rPr lang="en-US" altLang="zh-CN" sz="2000" b="1" i="1">
                            <a:solidFill>
                              <a:srgbClr val="C00000"/>
                            </a:solidFill>
                            <a:latin typeface="Cambria Math" panose="02040503050406030204" pitchFamily="18" charset="0"/>
                            <a:ea typeface="Cambria Math" panose="02040503050406030204" pitchFamily="18" charset="0"/>
                          </a:rPr>
                          <m:t>)</m:t>
                        </m:r>
                      </m:e>
                    </m:d>
                    <m:r>
                      <a:rPr lang="en-US" altLang="zh-CN" sz="2000" i="1">
                        <a:solidFill>
                          <a:srgbClr val="C00000"/>
                        </a:solidFill>
                        <a:latin typeface="Cambria Math" panose="02040503050406030204" pitchFamily="18" charset="0"/>
                      </a:rPr>
                      <m:t>=</m:t>
                    </m:r>
                    <m:sSub>
                      <m:sSubPr>
                        <m:ctrlPr>
                          <a:rPr lang="zh-CN"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𝑤</m:t>
                        </m:r>
                      </m:e>
                      <m:sub>
                        <m:r>
                          <a:rPr lang="en-US" altLang="zh-CN" sz="2000">
                            <a:solidFill>
                              <a:srgbClr val="C00000"/>
                            </a:solidFill>
                            <a:latin typeface="Cambria Math" panose="02040503050406030204" pitchFamily="18" charset="0"/>
                          </a:rPr>
                          <m:t>1</m:t>
                        </m:r>
                      </m:sub>
                    </m:sSub>
                    <m:sSub>
                      <m:sSubPr>
                        <m:ctrlPr>
                          <a:rPr lang="zh-CN"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𝑥</m:t>
                        </m:r>
                      </m:e>
                      <m:sub>
                        <m:r>
                          <a:rPr lang="en-US" altLang="zh-CN" sz="2000">
                            <a:solidFill>
                              <a:srgbClr val="C00000"/>
                            </a:solidFill>
                            <a:latin typeface="Cambria Math" panose="02040503050406030204" pitchFamily="18" charset="0"/>
                          </a:rPr>
                          <m:t>1</m:t>
                        </m:r>
                      </m:sub>
                    </m:sSub>
                    <m:r>
                      <a:rPr lang="en-US" altLang="zh-CN" sz="2000">
                        <a:solidFill>
                          <a:srgbClr val="C00000"/>
                        </a:solidFill>
                        <a:latin typeface="Cambria Math" panose="02040503050406030204" pitchFamily="18" charset="0"/>
                      </a:rPr>
                      <m:t>+</m:t>
                    </m:r>
                    <m:sSub>
                      <m:sSubPr>
                        <m:ctrlPr>
                          <a:rPr lang="zh-CN"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𝑤</m:t>
                        </m:r>
                      </m:e>
                      <m:sub>
                        <m:r>
                          <a:rPr lang="en-US" altLang="zh-CN" sz="2000">
                            <a:solidFill>
                              <a:srgbClr val="C00000"/>
                            </a:solidFill>
                            <a:latin typeface="Cambria Math" panose="02040503050406030204" pitchFamily="18" charset="0"/>
                          </a:rPr>
                          <m:t>2</m:t>
                        </m:r>
                      </m:sub>
                    </m:sSub>
                    <m:sSub>
                      <m:sSubPr>
                        <m:ctrlPr>
                          <a:rPr lang="zh-CN"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𝑥</m:t>
                        </m:r>
                      </m:e>
                      <m:sub>
                        <m:r>
                          <a:rPr lang="en-US" altLang="zh-CN" sz="2000">
                            <a:solidFill>
                              <a:srgbClr val="C00000"/>
                            </a:solidFill>
                            <a:latin typeface="Cambria Math" panose="02040503050406030204" pitchFamily="18" charset="0"/>
                          </a:rPr>
                          <m:t>2</m:t>
                        </m:r>
                      </m:sub>
                    </m:sSub>
                    <m:r>
                      <a:rPr lang="en-US" altLang="zh-CN" sz="2000">
                        <a:solidFill>
                          <a:srgbClr val="C00000"/>
                        </a:solidFill>
                        <a:latin typeface="Cambria Math" panose="02040503050406030204" pitchFamily="18" charset="0"/>
                      </a:rPr>
                      <m:t>+ ···+</m:t>
                    </m:r>
                    <m:sSub>
                      <m:sSubPr>
                        <m:ctrlPr>
                          <a:rPr lang="zh-CN"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𝑤</m:t>
                        </m:r>
                      </m:e>
                      <m:sub>
                        <m:r>
                          <a:rPr lang="en-US" altLang="zh-CN" sz="2000" i="1">
                            <a:solidFill>
                              <a:srgbClr val="C00000"/>
                            </a:solidFill>
                            <a:latin typeface="Cambria Math" panose="02040503050406030204" pitchFamily="18" charset="0"/>
                          </a:rPr>
                          <m:t>𝑚</m:t>
                        </m:r>
                      </m:sub>
                    </m:sSub>
                    <m:sSub>
                      <m:sSubPr>
                        <m:ctrlPr>
                          <a:rPr lang="zh-CN"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𝑥</m:t>
                        </m:r>
                      </m:e>
                      <m:sub>
                        <m:r>
                          <a:rPr lang="en-US" altLang="zh-CN" sz="2000" i="1">
                            <a:solidFill>
                              <a:srgbClr val="C00000"/>
                            </a:solidFill>
                            <a:latin typeface="Cambria Math" panose="02040503050406030204" pitchFamily="18" charset="0"/>
                          </a:rPr>
                          <m:t>𝑚</m:t>
                        </m:r>
                      </m:sub>
                    </m:sSub>
                  </m:oMath>
                </a14:m>
                <a:r>
                  <a:rPr lang="zh-CN" altLang="en-US" sz="2000" dirty="0" smtClean="0">
                    <a:solidFill>
                      <a:prstClr val="black"/>
                    </a:solidFill>
                    <a:latin typeface="宋体" panose="02010600030101010101" pitchFamily="2" charset="-122"/>
                    <a:cs typeface="+mn-ea"/>
                  </a:rPr>
                  <a:t>。</a:t>
                </a:r>
                <a:endParaRPr lang="en-US" altLang="zh-CN" sz="2000" dirty="0" smtClean="0">
                  <a:solidFill>
                    <a:prstClr val="black"/>
                  </a:solidFill>
                  <a:latin typeface="宋体" panose="02010600030101010101" pitchFamily="2" charset="-122"/>
                  <a:cs typeface="+mn-ea"/>
                </a:endParaRPr>
              </a:p>
              <a:p>
                <a:pPr fontAlgn="auto">
                  <a:lnSpc>
                    <a:spcPct val="150000"/>
                  </a:lnSpc>
                  <a:spcBef>
                    <a:spcPts val="0"/>
                  </a:spcBef>
                  <a:spcAft>
                    <a:spcPts val="0"/>
                  </a:spcAft>
                  <a:defRPr/>
                </a:pPr>
                <a:r>
                  <a:rPr lang="zh-CN" altLang="en-US" sz="2000" dirty="0" smtClean="0">
                    <a:solidFill>
                      <a:prstClr val="black"/>
                    </a:solidFill>
                    <a:latin typeface="宋体" panose="02010600030101010101" pitchFamily="2" charset="-122"/>
                    <a:cs typeface="+mn-ea"/>
                  </a:rPr>
                  <a:t>  如果模型已经拟合好，则对一个新的</a:t>
                </a:r>
                <a14:m>
                  <m:oMath xmlns:m="http://schemas.openxmlformats.org/officeDocument/2006/math">
                    <m:sSup>
                      <m:sSupPr>
                        <m:ctrlPr>
                          <a:rPr lang="en-US" altLang="zh-CN" sz="2000" b="1" i="1" smtClean="0">
                            <a:solidFill>
                              <a:srgbClr val="C00000"/>
                            </a:solidFill>
                            <a:latin typeface="Cambria Math" panose="02040503050406030204" pitchFamily="18" charset="0"/>
                          </a:rPr>
                        </m:ctrlPr>
                      </m:sSupPr>
                      <m:e>
                        <m:r>
                          <a:rPr lang="en-US" altLang="zh-CN" sz="2000" b="1" i="1" smtClean="0">
                            <a:solidFill>
                              <a:srgbClr val="C00000"/>
                            </a:solidFill>
                            <a:latin typeface="Cambria Math" panose="02040503050406030204" pitchFamily="18" charset="0"/>
                          </a:rPr>
                          <m:t>𝒙</m:t>
                        </m:r>
                      </m:e>
                      <m:sup>
                        <m:r>
                          <a:rPr lang="en-US" altLang="zh-CN" sz="2000" b="1" i="1" smtClean="0">
                            <a:solidFill>
                              <a:srgbClr val="C00000"/>
                            </a:solidFill>
                            <a:latin typeface="Cambria Math" panose="02040503050406030204" pitchFamily="18" charset="0"/>
                          </a:rPr>
                          <m:t>𝟎</m:t>
                        </m:r>
                      </m:sup>
                    </m:sSup>
                    <m:r>
                      <a:rPr lang="en-US" altLang="zh-CN" sz="2000" b="1" i="1" smtClean="0">
                        <a:solidFill>
                          <a:srgbClr val="C00000"/>
                        </a:solidFill>
                        <a:latin typeface="Cambria Math" panose="02040503050406030204" pitchFamily="18" charset="0"/>
                      </a:rPr>
                      <m:t>=(</m:t>
                    </m:r>
                    <m:sSubSup>
                      <m:sSubSupPr>
                        <m:ctrlPr>
                          <a:rPr lang="en-US" altLang="zh-CN" sz="2000" i="1" smtClean="0">
                            <a:solidFill>
                              <a:srgbClr val="C00000"/>
                            </a:solidFill>
                            <a:latin typeface="Cambria Math" panose="02040503050406030204" pitchFamily="18" charset="0"/>
                          </a:rPr>
                        </m:ctrlPr>
                      </m:sSubSupPr>
                      <m:e>
                        <m:r>
                          <a:rPr lang="en-US" altLang="zh-CN" sz="2000" b="0" i="1" smtClean="0">
                            <a:solidFill>
                              <a:srgbClr val="C00000"/>
                            </a:solidFill>
                            <a:latin typeface="Cambria Math" panose="02040503050406030204" pitchFamily="18" charset="0"/>
                          </a:rPr>
                          <m:t>𝑥</m:t>
                        </m:r>
                      </m:e>
                      <m:sub>
                        <m:r>
                          <a:rPr lang="en-US" altLang="zh-CN" sz="2000" b="0" i="1" smtClean="0">
                            <a:solidFill>
                              <a:srgbClr val="C00000"/>
                            </a:solidFill>
                            <a:latin typeface="Cambria Math" panose="02040503050406030204" pitchFamily="18" charset="0"/>
                          </a:rPr>
                          <m:t>1</m:t>
                        </m:r>
                      </m:sub>
                      <m:sup>
                        <m:r>
                          <a:rPr lang="en-US" altLang="zh-CN" sz="2000" b="0" i="1" smtClean="0">
                            <a:solidFill>
                              <a:srgbClr val="C00000"/>
                            </a:solidFill>
                            <a:latin typeface="Cambria Math" panose="02040503050406030204" pitchFamily="18" charset="0"/>
                          </a:rPr>
                          <m:t>0</m:t>
                        </m:r>
                      </m:sup>
                    </m:sSubSup>
                    <m:r>
                      <a:rPr lang="en-US" altLang="zh-CN" sz="2000" i="1" smtClean="0">
                        <a:solidFill>
                          <a:srgbClr val="C00000"/>
                        </a:solidFill>
                        <a:latin typeface="Cambria Math" panose="02040503050406030204" pitchFamily="18" charset="0"/>
                      </a:rPr>
                      <m:t>,</m:t>
                    </m:r>
                    <m:sSubSup>
                      <m:sSubSupPr>
                        <m:ctrlPr>
                          <a:rPr lang="en-US" altLang="zh-CN" sz="2000" i="1">
                            <a:solidFill>
                              <a:srgbClr val="C00000"/>
                            </a:solidFill>
                            <a:latin typeface="Cambria Math" panose="02040503050406030204" pitchFamily="18" charset="0"/>
                          </a:rPr>
                        </m:ctrlPr>
                      </m:sSubSupPr>
                      <m:e>
                        <m:r>
                          <a:rPr lang="en-US" altLang="zh-CN" sz="2000" b="0" i="1">
                            <a:solidFill>
                              <a:srgbClr val="C00000"/>
                            </a:solidFill>
                            <a:latin typeface="Cambria Math" panose="02040503050406030204" pitchFamily="18" charset="0"/>
                          </a:rPr>
                          <m:t>𝑥</m:t>
                        </m:r>
                      </m:e>
                      <m:sub>
                        <m:r>
                          <a:rPr lang="en-US" altLang="zh-CN" sz="2000" b="0" i="1" smtClean="0">
                            <a:solidFill>
                              <a:srgbClr val="C00000"/>
                            </a:solidFill>
                            <a:latin typeface="Cambria Math" panose="02040503050406030204" pitchFamily="18" charset="0"/>
                          </a:rPr>
                          <m:t>2</m:t>
                        </m:r>
                      </m:sub>
                      <m:sup>
                        <m:r>
                          <a:rPr lang="en-US" altLang="zh-CN" sz="2000" b="0" i="1">
                            <a:solidFill>
                              <a:srgbClr val="C00000"/>
                            </a:solidFill>
                            <a:latin typeface="Cambria Math" panose="02040503050406030204" pitchFamily="18" charset="0"/>
                          </a:rPr>
                          <m:t>0</m:t>
                        </m:r>
                      </m:sup>
                    </m:sSubSup>
                    <m:r>
                      <a:rPr lang="en-US" altLang="zh-CN" sz="2000" i="1">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m:t>
                    </m:r>
                    <m:sSubSup>
                      <m:sSubSupPr>
                        <m:ctrlPr>
                          <a:rPr lang="en-US" altLang="zh-CN" sz="2000" i="1">
                            <a:solidFill>
                              <a:srgbClr val="C00000"/>
                            </a:solidFill>
                            <a:latin typeface="Cambria Math" panose="02040503050406030204" pitchFamily="18" charset="0"/>
                          </a:rPr>
                        </m:ctrlPr>
                      </m:sSubSupPr>
                      <m:e>
                        <m:r>
                          <a:rPr lang="en-US" altLang="zh-CN" sz="2000" b="0" i="1">
                            <a:solidFill>
                              <a:srgbClr val="C00000"/>
                            </a:solidFill>
                            <a:latin typeface="Cambria Math" panose="02040503050406030204" pitchFamily="18" charset="0"/>
                          </a:rPr>
                          <m:t>𝑥</m:t>
                        </m:r>
                      </m:e>
                      <m:sub>
                        <m:r>
                          <a:rPr lang="en-US" altLang="zh-CN" sz="2000" b="0" i="1" smtClean="0">
                            <a:solidFill>
                              <a:srgbClr val="C00000"/>
                            </a:solidFill>
                            <a:latin typeface="Cambria Math" panose="02040503050406030204" pitchFamily="18" charset="0"/>
                          </a:rPr>
                          <m:t>𝑚</m:t>
                        </m:r>
                      </m:sub>
                      <m:sup>
                        <m:r>
                          <a:rPr lang="en-US" altLang="zh-CN" sz="2000" b="0" i="1">
                            <a:solidFill>
                              <a:srgbClr val="C00000"/>
                            </a:solidFill>
                            <a:latin typeface="Cambria Math" panose="02040503050406030204" pitchFamily="18" charset="0"/>
                          </a:rPr>
                          <m:t>0</m:t>
                        </m:r>
                      </m:sup>
                    </m:sSubSup>
                    <m:r>
                      <a:rPr lang="en-US" altLang="zh-CN" sz="2000" b="1" i="1" smtClean="0">
                        <a:solidFill>
                          <a:srgbClr val="C00000"/>
                        </a:solidFill>
                        <a:latin typeface="Cambria Math" panose="02040503050406030204" pitchFamily="18" charset="0"/>
                      </a:rPr>
                      <m:t>)</m:t>
                    </m:r>
                  </m:oMath>
                </a14:m>
                <a:r>
                  <a:rPr lang="zh-CN" altLang="en-US" sz="2000" dirty="0" smtClean="0">
                    <a:solidFill>
                      <a:prstClr val="black"/>
                    </a:solidFill>
                    <a:latin typeface="宋体" panose="02010600030101010101" pitchFamily="2" charset="-122"/>
                    <a:cs typeface="+mn-ea"/>
                  </a:rPr>
                  <a:t>，先计算</a:t>
                </a:r>
                <a:endParaRPr lang="en-US" altLang="zh-CN" sz="2000" dirty="0" smtClean="0">
                  <a:solidFill>
                    <a:prstClr val="black"/>
                  </a:solidFill>
                  <a:latin typeface="宋体" panose="02010600030101010101" pitchFamily="2" charset="-122"/>
                  <a:cs typeface="+mn-ea"/>
                </a:endParaRPr>
              </a:p>
              <a:p>
                <a:pPr fontAlgn="auto">
                  <a:lnSpc>
                    <a:spcPct val="150000"/>
                  </a:lnSpc>
                  <a:spcBef>
                    <a:spcPts val="0"/>
                  </a:spcBef>
                  <a:spcAft>
                    <a:spcPts val="0"/>
                  </a:spcAft>
                  <a:defRPr/>
                </a:pPr>
                <a:r>
                  <a:rPr lang="en-US" altLang="zh-CN" sz="2000" dirty="0">
                    <a:solidFill>
                      <a:prstClr val="black"/>
                    </a:solidFill>
                    <a:latin typeface="宋体" panose="02010600030101010101" pitchFamily="2" charset="-122"/>
                    <a:ea typeface="Cambria Math" panose="02040503050406030204" pitchFamily="18" charset="0"/>
                    <a:cs typeface="+mn-ea"/>
                  </a:rPr>
                  <a:t> </a:t>
                </a:r>
                <a:r>
                  <a:rPr lang="en-US" altLang="zh-CN" sz="2000" dirty="0" smtClean="0">
                    <a:solidFill>
                      <a:prstClr val="black"/>
                    </a:solidFill>
                    <a:latin typeface="宋体" panose="02010600030101010101" pitchFamily="2" charset="-122"/>
                    <a:ea typeface="Cambria Math" panose="02040503050406030204" pitchFamily="18" charset="0"/>
                    <a:cs typeface="+mn-ea"/>
                  </a:rPr>
                  <a:t>         </a:t>
                </a:r>
                <a14:m>
                  <m:oMath xmlns:m="http://schemas.openxmlformats.org/officeDocument/2006/math">
                    <m:r>
                      <m:rPr>
                        <m:sty m:val="p"/>
                      </m:rPr>
                      <a:rPr lang="en-US" altLang="zh-CN" sz="2000" i="0">
                        <a:solidFill>
                          <a:srgbClr val="C00000"/>
                        </a:solidFill>
                        <a:latin typeface="Cambria Math" panose="02040503050406030204" pitchFamily="18" charset="0"/>
                        <a:ea typeface="Cambria Math" panose="02040503050406030204" pitchFamily="18" charset="0"/>
                      </a:rPr>
                      <m:t>logit</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𝑝</m:t>
                    </m:r>
                    <m:d>
                      <m:dPr>
                        <m:ctrlPr>
                          <a:rPr lang="en-US" altLang="zh-CN" sz="2000" i="1">
                            <a:solidFill>
                              <a:srgbClr val="C00000"/>
                            </a:solidFill>
                            <a:latin typeface="Cambria Math" panose="02040503050406030204" pitchFamily="18" charset="0"/>
                            <a:ea typeface="Cambria Math" panose="02040503050406030204" pitchFamily="18" charset="0"/>
                          </a:rPr>
                        </m:ctrlPr>
                      </m:dPr>
                      <m:e>
                        <m:sSup>
                          <m:sSupPr>
                            <m:ctrlPr>
                              <a:rPr lang="en-US" altLang="zh-CN" sz="2000" b="1" i="1">
                                <a:solidFill>
                                  <a:srgbClr val="C00000"/>
                                </a:solidFill>
                                <a:latin typeface="Cambria Math" panose="02040503050406030204" pitchFamily="18" charset="0"/>
                              </a:rPr>
                            </m:ctrlPr>
                          </m:sSupPr>
                          <m:e>
                            <m:sSup>
                              <m:sSupPr>
                                <m:ctrlPr>
                                  <a:rPr lang="en-US" altLang="zh-CN" sz="2000" i="1" smtClean="0">
                                    <a:solidFill>
                                      <a:srgbClr val="C00000"/>
                                    </a:solidFill>
                                    <a:latin typeface="Cambria Math" panose="02040503050406030204" pitchFamily="18" charset="0"/>
                                  </a:rPr>
                                </m:ctrlPr>
                              </m:sSupPr>
                              <m:e>
                                <m:r>
                                  <a:rPr lang="en-US" altLang="zh-CN" sz="2000" b="0" i="1" smtClean="0">
                                    <a:solidFill>
                                      <a:srgbClr val="C00000"/>
                                    </a:solidFill>
                                    <a:latin typeface="Cambria Math" panose="02040503050406030204" pitchFamily="18" charset="0"/>
                                  </a:rPr>
                                  <m:t>𝑦</m:t>
                                </m:r>
                              </m:e>
                              <m:sup>
                                <m:r>
                                  <a:rPr lang="en-US" altLang="zh-CN" sz="2000" b="0" i="1" smtClean="0">
                                    <a:solidFill>
                                      <a:srgbClr val="C00000"/>
                                    </a:solidFill>
                                    <a:latin typeface="Cambria Math" panose="02040503050406030204" pitchFamily="18" charset="0"/>
                                  </a:rPr>
                                  <m:t>0</m:t>
                                </m:r>
                              </m:sup>
                            </m:sSup>
                            <m:r>
                              <a:rPr lang="en-US" altLang="zh-CN" sz="2000" b="1"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1</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𝒙</m:t>
                            </m:r>
                          </m:e>
                          <m:sup>
                            <m:r>
                              <a:rPr lang="en-US" altLang="zh-CN" sz="2000" b="1" i="1">
                                <a:solidFill>
                                  <a:srgbClr val="C00000"/>
                                </a:solidFill>
                                <a:latin typeface="Cambria Math" panose="02040503050406030204" pitchFamily="18" charset="0"/>
                              </a:rPr>
                              <m:t>𝟎</m:t>
                            </m:r>
                          </m:sup>
                        </m:sSup>
                      </m:e>
                    </m:d>
                    <m:r>
                      <a:rPr lang="en-US" altLang="zh-CN" sz="2000" b="1" i="1" smtClean="0">
                        <a:solidFill>
                          <a:srgbClr val="C00000"/>
                        </a:solidFill>
                        <a:latin typeface="Cambria Math" panose="02040503050406030204" pitchFamily="18" charset="0"/>
                      </a:rPr>
                      <m:t>)=</m:t>
                    </m:r>
                    <m:sSub>
                      <m:sSubPr>
                        <m:ctrlPr>
                          <a:rPr lang="zh-CN" altLang="zh-CN" sz="2000" i="1" smtClean="0">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𝑤</m:t>
                        </m:r>
                      </m:e>
                      <m:sub>
                        <m:r>
                          <a:rPr lang="en-US" altLang="zh-CN" sz="2000">
                            <a:solidFill>
                              <a:srgbClr val="C00000"/>
                            </a:solidFill>
                            <a:latin typeface="Cambria Math" panose="02040503050406030204" pitchFamily="18" charset="0"/>
                          </a:rPr>
                          <m:t>1</m:t>
                        </m:r>
                      </m:sub>
                    </m:sSub>
                    <m:sSubSup>
                      <m:sSubSupPr>
                        <m:ctrlPr>
                          <a:rPr lang="en-US" altLang="zh-CN" sz="2000" i="1">
                            <a:solidFill>
                              <a:srgbClr val="C00000"/>
                            </a:solidFill>
                            <a:latin typeface="Cambria Math" panose="02040503050406030204" pitchFamily="18" charset="0"/>
                          </a:rPr>
                        </m:ctrlPr>
                      </m:sSubSupPr>
                      <m:e>
                        <m:r>
                          <a:rPr lang="en-US" altLang="zh-CN" sz="2000" i="1">
                            <a:solidFill>
                              <a:srgbClr val="C00000"/>
                            </a:solidFill>
                            <a:latin typeface="Cambria Math" panose="02040503050406030204" pitchFamily="18" charset="0"/>
                          </a:rPr>
                          <m:t>𝑥</m:t>
                        </m:r>
                      </m:e>
                      <m:sub>
                        <m:r>
                          <a:rPr lang="en-US" altLang="zh-CN" sz="2000" i="1">
                            <a:solidFill>
                              <a:srgbClr val="C00000"/>
                            </a:solidFill>
                            <a:latin typeface="Cambria Math" panose="02040503050406030204" pitchFamily="18" charset="0"/>
                          </a:rPr>
                          <m:t>1</m:t>
                        </m:r>
                      </m:sub>
                      <m:sup>
                        <m:r>
                          <a:rPr lang="en-US" altLang="zh-CN" sz="2000" i="1">
                            <a:solidFill>
                              <a:srgbClr val="C00000"/>
                            </a:solidFill>
                            <a:latin typeface="Cambria Math" panose="02040503050406030204" pitchFamily="18" charset="0"/>
                          </a:rPr>
                          <m:t>0</m:t>
                        </m:r>
                      </m:sup>
                    </m:sSubSup>
                    <m:r>
                      <a:rPr lang="en-US" altLang="zh-CN" sz="2000">
                        <a:solidFill>
                          <a:srgbClr val="C00000"/>
                        </a:solidFill>
                        <a:latin typeface="Cambria Math" panose="02040503050406030204" pitchFamily="18" charset="0"/>
                      </a:rPr>
                      <m:t>+</m:t>
                    </m:r>
                    <m:sSub>
                      <m:sSubPr>
                        <m:ctrlPr>
                          <a:rPr lang="zh-CN"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𝑤</m:t>
                        </m:r>
                      </m:e>
                      <m:sub>
                        <m:r>
                          <a:rPr lang="en-US" altLang="zh-CN" sz="2000">
                            <a:solidFill>
                              <a:srgbClr val="C00000"/>
                            </a:solidFill>
                            <a:latin typeface="Cambria Math" panose="02040503050406030204" pitchFamily="18" charset="0"/>
                          </a:rPr>
                          <m:t>2</m:t>
                        </m:r>
                      </m:sub>
                    </m:sSub>
                    <m:sSubSup>
                      <m:sSubSupPr>
                        <m:ctrlPr>
                          <a:rPr lang="en-US" altLang="zh-CN" sz="2000" i="1">
                            <a:solidFill>
                              <a:srgbClr val="C00000"/>
                            </a:solidFill>
                            <a:latin typeface="Cambria Math" panose="02040503050406030204" pitchFamily="18" charset="0"/>
                          </a:rPr>
                        </m:ctrlPr>
                      </m:sSubSupPr>
                      <m:e>
                        <m:r>
                          <a:rPr lang="en-US" altLang="zh-CN" sz="2000" i="1">
                            <a:solidFill>
                              <a:srgbClr val="C00000"/>
                            </a:solidFill>
                            <a:latin typeface="Cambria Math" panose="02040503050406030204" pitchFamily="18" charset="0"/>
                          </a:rPr>
                          <m:t>𝑥</m:t>
                        </m:r>
                      </m:e>
                      <m:sub>
                        <m:r>
                          <a:rPr lang="en-US" altLang="zh-CN" sz="2000" i="1">
                            <a:solidFill>
                              <a:srgbClr val="C00000"/>
                            </a:solidFill>
                            <a:latin typeface="Cambria Math" panose="02040503050406030204" pitchFamily="18" charset="0"/>
                          </a:rPr>
                          <m:t>2</m:t>
                        </m:r>
                      </m:sub>
                      <m:sup>
                        <m:r>
                          <a:rPr lang="en-US" altLang="zh-CN" sz="2000" i="1">
                            <a:solidFill>
                              <a:srgbClr val="C00000"/>
                            </a:solidFill>
                            <a:latin typeface="Cambria Math" panose="02040503050406030204" pitchFamily="18" charset="0"/>
                          </a:rPr>
                          <m:t>0</m:t>
                        </m:r>
                      </m:sup>
                    </m:sSubSup>
                    <m:r>
                      <a:rPr lang="en-US" altLang="zh-CN" sz="2000">
                        <a:solidFill>
                          <a:srgbClr val="C00000"/>
                        </a:solidFill>
                        <a:latin typeface="Cambria Math" panose="02040503050406030204" pitchFamily="18" charset="0"/>
                      </a:rPr>
                      <m:t>+ ···+</m:t>
                    </m:r>
                    <m:sSub>
                      <m:sSubPr>
                        <m:ctrlPr>
                          <a:rPr lang="zh-CN"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𝑤</m:t>
                        </m:r>
                      </m:e>
                      <m:sub>
                        <m:r>
                          <a:rPr lang="en-US" altLang="zh-CN" sz="2000" i="1">
                            <a:solidFill>
                              <a:srgbClr val="C00000"/>
                            </a:solidFill>
                            <a:latin typeface="Cambria Math" panose="02040503050406030204" pitchFamily="18" charset="0"/>
                          </a:rPr>
                          <m:t>𝑚</m:t>
                        </m:r>
                      </m:sub>
                    </m:sSub>
                    <m:sSubSup>
                      <m:sSubSupPr>
                        <m:ctrlPr>
                          <a:rPr lang="en-US" altLang="zh-CN" sz="2000" i="1">
                            <a:solidFill>
                              <a:srgbClr val="C00000"/>
                            </a:solidFill>
                            <a:latin typeface="Cambria Math" panose="02040503050406030204" pitchFamily="18" charset="0"/>
                          </a:rPr>
                        </m:ctrlPr>
                      </m:sSubSupPr>
                      <m:e>
                        <m:r>
                          <a:rPr lang="en-US" altLang="zh-CN" sz="2000" i="1">
                            <a:solidFill>
                              <a:srgbClr val="C00000"/>
                            </a:solidFill>
                            <a:latin typeface="Cambria Math" panose="02040503050406030204" pitchFamily="18" charset="0"/>
                          </a:rPr>
                          <m:t>𝑥</m:t>
                        </m:r>
                      </m:e>
                      <m:sub>
                        <m:r>
                          <a:rPr lang="en-US" altLang="zh-CN" sz="2000" i="1">
                            <a:solidFill>
                              <a:srgbClr val="C00000"/>
                            </a:solidFill>
                            <a:latin typeface="Cambria Math" panose="02040503050406030204" pitchFamily="18" charset="0"/>
                          </a:rPr>
                          <m:t>𝑚</m:t>
                        </m:r>
                      </m:sub>
                      <m:sup>
                        <m:r>
                          <a:rPr lang="en-US" altLang="zh-CN" sz="2000" i="1">
                            <a:solidFill>
                              <a:srgbClr val="C00000"/>
                            </a:solidFill>
                            <a:latin typeface="Cambria Math" panose="02040503050406030204" pitchFamily="18" charset="0"/>
                          </a:rPr>
                          <m:t>0</m:t>
                        </m:r>
                      </m:sup>
                    </m:sSubSup>
                  </m:oMath>
                </a14:m>
                <a:r>
                  <a:rPr lang="zh-CN" altLang="en-US" sz="2000" dirty="0" smtClean="0">
                    <a:solidFill>
                      <a:prstClr val="black"/>
                    </a:solidFill>
                    <a:latin typeface="宋体" panose="02010600030101010101" pitchFamily="2" charset="-122"/>
                    <a:cs typeface="+mn-ea"/>
                  </a:rPr>
                  <a:t>，然后计算</a:t>
                </a:r>
                <a:endParaRPr lang="en-US" altLang="zh-CN" sz="2000" dirty="0" smtClean="0">
                  <a:solidFill>
                    <a:prstClr val="black"/>
                  </a:solidFill>
                  <a:latin typeface="宋体" panose="02010600030101010101" pitchFamily="2" charset="-122"/>
                  <a:cs typeface="+mn-ea"/>
                </a:endParaRPr>
              </a:p>
              <a:p>
                <a:pPr fontAlgn="auto">
                  <a:lnSpc>
                    <a:spcPct val="150000"/>
                  </a:lnSpc>
                  <a:spcBef>
                    <a:spcPts val="0"/>
                  </a:spcBef>
                  <a:spcAft>
                    <a:spcPts val="0"/>
                  </a:spcAft>
                  <a:defRPr/>
                </a:pPr>
                <a:r>
                  <a:rPr lang="en-US" altLang="zh-CN" sz="2000" dirty="0">
                    <a:solidFill>
                      <a:prstClr val="black"/>
                    </a:solidFill>
                    <a:latin typeface="宋体" panose="02010600030101010101" pitchFamily="2" charset="-122"/>
                    <a:cs typeface="+mn-ea"/>
                  </a:rPr>
                  <a:t> </a:t>
                </a:r>
                <a:r>
                  <a:rPr lang="en-US" altLang="zh-CN" sz="2000" dirty="0" smtClean="0">
                    <a:solidFill>
                      <a:prstClr val="black"/>
                    </a:solidFill>
                    <a:latin typeface="宋体" panose="02010600030101010101" pitchFamily="2" charset="-122"/>
                    <a:cs typeface="+mn-ea"/>
                  </a:rPr>
                  <a:t>        </a:t>
                </a:r>
                <a:r>
                  <a:rPr lang="zh-CN" altLang="en-US" sz="2000" dirty="0" smtClean="0">
                    <a:solidFill>
                      <a:prstClr val="black"/>
                    </a:solidFill>
                    <a:latin typeface="宋体" panose="02010600030101010101" pitchFamily="2" charset="-122"/>
                    <a:cs typeface="+mn-ea"/>
                  </a:rPr>
                  <a:t> </a:t>
                </a:r>
                <a14:m>
                  <m:oMath xmlns:m="http://schemas.openxmlformats.org/officeDocument/2006/math">
                    <m:r>
                      <m:rPr>
                        <m:sty m:val="p"/>
                      </m:rPr>
                      <a:rPr lang="en-US" altLang="zh-CN" sz="2000" b="0" i="0" smtClean="0">
                        <a:solidFill>
                          <a:srgbClr val="C00000"/>
                        </a:solidFill>
                        <a:latin typeface="Cambria Math" panose="02040503050406030204" pitchFamily="18" charset="0"/>
                        <a:ea typeface="Cambria Math" panose="02040503050406030204" pitchFamily="18" charset="0"/>
                      </a:rPr>
                      <m:t>logistic</m:t>
                    </m:r>
                    <m:d>
                      <m:dPr>
                        <m:ctrlPr>
                          <a:rPr lang="en-US" altLang="zh-CN" sz="2000" b="0" i="1" smtClean="0">
                            <a:solidFill>
                              <a:srgbClr val="C00000"/>
                            </a:solidFill>
                            <a:latin typeface="Cambria Math" panose="02040503050406030204" pitchFamily="18" charset="0"/>
                            <a:ea typeface="Cambria Math" panose="02040503050406030204" pitchFamily="18" charset="0"/>
                          </a:rPr>
                        </m:ctrlPr>
                      </m:dPr>
                      <m:e>
                        <m:r>
                          <m:rPr>
                            <m:sty m:val="p"/>
                          </m:rPr>
                          <a:rPr lang="en-US" altLang="zh-CN" sz="2000" b="0" i="0" smtClean="0">
                            <a:solidFill>
                              <a:srgbClr val="C00000"/>
                            </a:solidFill>
                            <a:latin typeface="Cambria Math" panose="02040503050406030204" pitchFamily="18" charset="0"/>
                            <a:ea typeface="Cambria Math" panose="02040503050406030204" pitchFamily="18" charset="0"/>
                          </a:rPr>
                          <m:t>logit</m:t>
                        </m:r>
                        <m:d>
                          <m:dPr>
                            <m:ctrlPr>
                              <a:rPr lang="en-US" altLang="zh-CN" sz="2000" b="0" i="1" smtClean="0">
                                <a:solidFill>
                                  <a:srgbClr val="C00000"/>
                                </a:solidFill>
                                <a:latin typeface="Cambria Math" panose="02040503050406030204" pitchFamily="18" charset="0"/>
                                <a:ea typeface="Cambria Math" panose="02040503050406030204" pitchFamily="18" charset="0"/>
                              </a:rPr>
                            </m:ctrlPr>
                          </m:dPr>
                          <m:e>
                            <m:r>
                              <a:rPr lang="en-US" altLang="zh-CN" sz="2000" i="1">
                                <a:solidFill>
                                  <a:srgbClr val="C00000"/>
                                </a:solidFill>
                                <a:latin typeface="Cambria Math" panose="02040503050406030204" pitchFamily="18" charset="0"/>
                                <a:ea typeface="Cambria Math" panose="02040503050406030204" pitchFamily="18" charset="0"/>
                              </a:rPr>
                              <m:t>𝑝</m:t>
                            </m:r>
                            <m:d>
                              <m:dPr>
                                <m:ctrlPr>
                                  <a:rPr lang="en-US" altLang="zh-CN" sz="2000" i="1">
                                    <a:solidFill>
                                      <a:srgbClr val="C00000"/>
                                    </a:solidFill>
                                    <a:latin typeface="Cambria Math" panose="02040503050406030204" pitchFamily="18" charset="0"/>
                                    <a:ea typeface="Cambria Math" panose="02040503050406030204" pitchFamily="18" charset="0"/>
                                  </a:rPr>
                                </m:ctrlPr>
                              </m:dPr>
                              <m:e>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𝑦</m:t>
                                    </m:r>
                                  </m:e>
                                  <m:sup>
                                    <m:r>
                                      <a:rPr lang="en-US" altLang="zh-CN" sz="2000" i="1">
                                        <a:solidFill>
                                          <a:srgbClr val="C00000"/>
                                        </a:solidFill>
                                        <a:latin typeface="Cambria Math" panose="02040503050406030204" pitchFamily="18" charset="0"/>
                                      </a:rPr>
                                      <m:t>0</m:t>
                                    </m:r>
                                  </m:sup>
                                </m:sSup>
                                <m:r>
                                  <a:rPr lang="en-US" altLang="zh-CN" sz="2000" b="1"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1</m:t>
                                </m:r>
                                <m:r>
                                  <a:rPr lang="en-US" altLang="zh-CN" sz="2000" b="1" i="1" smtClean="0">
                                    <a:solidFill>
                                      <a:srgbClr val="C00000"/>
                                    </a:solidFill>
                                    <a:latin typeface="Cambria Math" panose="02040503050406030204" pitchFamily="18" charset="0"/>
                                  </a:rPr>
                                  <m:t>|</m:t>
                                </m:r>
                                <m:sSup>
                                  <m:sSupPr>
                                    <m:ctrlPr>
                                      <a:rPr lang="en-US" altLang="zh-CN" sz="2000" b="1" i="1">
                                        <a:solidFill>
                                          <a:srgbClr val="C00000"/>
                                        </a:solidFill>
                                        <a:latin typeface="Cambria Math" panose="02040503050406030204" pitchFamily="18" charset="0"/>
                                      </a:rPr>
                                    </m:ctrlPr>
                                  </m:sSupPr>
                                  <m:e>
                                    <m:r>
                                      <a:rPr lang="en-US" altLang="zh-CN" sz="2000" b="1" i="1" smtClean="0">
                                        <a:solidFill>
                                          <a:srgbClr val="C00000"/>
                                        </a:solidFill>
                                        <a:latin typeface="Cambria Math" panose="02040503050406030204" pitchFamily="18" charset="0"/>
                                      </a:rPr>
                                      <m:t>𝒙</m:t>
                                    </m:r>
                                  </m:e>
                                  <m:sup>
                                    <m:r>
                                      <a:rPr lang="en-US" altLang="zh-CN" sz="2000" b="1" i="1">
                                        <a:solidFill>
                                          <a:srgbClr val="C00000"/>
                                        </a:solidFill>
                                        <a:latin typeface="Cambria Math" panose="02040503050406030204" pitchFamily="18" charset="0"/>
                                      </a:rPr>
                                      <m:t>𝟎</m:t>
                                    </m:r>
                                  </m:sup>
                                </m:sSup>
                              </m:e>
                            </m:d>
                          </m:e>
                        </m:d>
                      </m:e>
                    </m:d>
                    <m:r>
                      <a:rPr lang="zh-CN" altLang="en-US" sz="2000" b="0" i="1" smtClean="0">
                        <a:solidFill>
                          <a:srgbClr val="C00000"/>
                        </a:solidFill>
                        <a:latin typeface="Cambria Math" panose="02040503050406030204" pitchFamily="18" charset="0"/>
                      </a:rPr>
                      <m:t>，这</m:t>
                    </m:r>
                    <m:r>
                      <a:rPr lang="zh-CN" altLang="en-US" sz="2000" i="1">
                        <a:solidFill>
                          <a:srgbClr val="C00000"/>
                        </a:solidFill>
                        <a:latin typeface="Cambria Math" panose="02040503050406030204" pitchFamily="18" charset="0"/>
                      </a:rPr>
                      <m:t>实际</m:t>
                    </m:r>
                    <m:r>
                      <a:rPr lang="zh-CN" altLang="en-US" sz="2000" b="0" i="1" smtClean="0">
                        <a:solidFill>
                          <a:srgbClr val="C00000"/>
                        </a:solidFill>
                        <a:latin typeface="Cambria Math" panose="02040503050406030204" pitchFamily="18" charset="0"/>
                      </a:rPr>
                      <m:t>上</m:t>
                    </m:r>
                    <m:r>
                      <a:rPr lang="zh-CN" altLang="en-US" sz="2000" i="1">
                        <a:solidFill>
                          <a:srgbClr val="C00000"/>
                        </a:solidFill>
                        <a:latin typeface="Cambria Math" panose="02040503050406030204" pitchFamily="18" charset="0"/>
                      </a:rPr>
                      <m:t>就是</m:t>
                    </m:r>
                    <m:r>
                      <a:rPr lang="en-US" altLang="zh-CN" sz="2000" i="1">
                        <a:solidFill>
                          <a:srgbClr val="C00000"/>
                        </a:solidFill>
                        <a:latin typeface="Cambria Math" panose="02040503050406030204" pitchFamily="18" charset="0"/>
                        <a:ea typeface="Cambria Math" panose="02040503050406030204" pitchFamily="18" charset="0"/>
                      </a:rPr>
                      <m:t>𝑝</m:t>
                    </m:r>
                    <m:d>
                      <m:dPr>
                        <m:ctrlPr>
                          <a:rPr lang="en-US" altLang="zh-CN" sz="2000" i="1">
                            <a:solidFill>
                              <a:srgbClr val="C00000"/>
                            </a:solidFill>
                            <a:latin typeface="Cambria Math" panose="02040503050406030204" pitchFamily="18" charset="0"/>
                            <a:ea typeface="Cambria Math" panose="02040503050406030204" pitchFamily="18" charset="0"/>
                          </a:rPr>
                        </m:ctrlPr>
                      </m:dPr>
                      <m:e>
                        <m:sSup>
                          <m:sSupPr>
                            <m:ctrlPr>
                              <a:rPr lang="en-US" altLang="zh-CN" sz="2000" b="1" i="1">
                                <a:solidFill>
                                  <a:srgbClr val="C00000"/>
                                </a:solidFill>
                                <a:latin typeface="Cambria Math" panose="02040503050406030204" pitchFamily="18" charset="0"/>
                              </a:rPr>
                            </m:ctrlPr>
                          </m:sSupPr>
                          <m:e>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𝑦</m:t>
                                </m:r>
                              </m:e>
                              <m:sup>
                                <m:r>
                                  <a:rPr lang="en-US" altLang="zh-CN" sz="2000" i="1">
                                    <a:solidFill>
                                      <a:srgbClr val="C00000"/>
                                    </a:solidFill>
                                    <a:latin typeface="Cambria Math" panose="02040503050406030204" pitchFamily="18" charset="0"/>
                                  </a:rPr>
                                  <m:t>0</m:t>
                                </m:r>
                              </m:sup>
                            </m:sSup>
                            <m:r>
                              <a:rPr lang="en-US" altLang="zh-CN" sz="2000" b="0" i="1" smtClean="0">
                                <a:solidFill>
                                  <a:srgbClr val="C00000"/>
                                </a:solidFill>
                                <a:latin typeface="Cambria Math" panose="02040503050406030204" pitchFamily="18" charset="0"/>
                              </a:rPr>
                              <m:t>=1</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𝒙</m:t>
                            </m:r>
                          </m:e>
                          <m:sup>
                            <m:r>
                              <a:rPr lang="en-US" altLang="zh-CN" sz="2000" b="1" i="1">
                                <a:solidFill>
                                  <a:srgbClr val="C00000"/>
                                </a:solidFill>
                                <a:latin typeface="Cambria Math" panose="02040503050406030204" pitchFamily="18" charset="0"/>
                              </a:rPr>
                              <m:t>𝟎</m:t>
                            </m:r>
                          </m:sup>
                        </m:sSup>
                      </m:e>
                    </m:d>
                  </m:oMath>
                </a14:m>
                <a:r>
                  <a:rPr lang="zh-CN" altLang="en-US" sz="2000" dirty="0" smtClean="0">
                    <a:solidFill>
                      <a:prstClr val="black"/>
                    </a:solidFill>
                    <a:latin typeface="宋体" panose="02010600030101010101" pitchFamily="2" charset="-122"/>
                    <a:cs typeface="+mn-ea"/>
                  </a:rPr>
                  <a:t>！判别：如果</a:t>
                </a:r>
                <a14:m>
                  <m:oMath xmlns:m="http://schemas.openxmlformats.org/officeDocument/2006/math">
                    <m:r>
                      <a:rPr lang="en-US" altLang="zh-CN" sz="2000" b="0" i="1" smtClean="0">
                        <a:solidFill>
                          <a:srgbClr val="C00000"/>
                        </a:solidFill>
                        <a:latin typeface="Cambria Math" panose="02040503050406030204" pitchFamily="18" charset="0"/>
                        <a:ea typeface="Cambria Math" panose="02040503050406030204" pitchFamily="18" charset="0"/>
                      </a:rPr>
                      <m:t> </m:t>
                    </m:r>
                    <m:r>
                      <a:rPr lang="en-US" altLang="zh-CN" sz="2000" i="1">
                        <a:solidFill>
                          <a:srgbClr val="C00000"/>
                        </a:solidFill>
                        <a:latin typeface="Cambria Math" panose="02040503050406030204" pitchFamily="18" charset="0"/>
                        <a:ea typeface="Cambria Math" panose="02040503050406030204" pitchFamily="18" charset="0"/>
                      </a:rPr>
                      <m:t>𝑝</m:t>
                    </m:r>
                    <m:d>
                      <m:dPr>
                        <m:ctrlPr>
                          <a:rPr lang="en-US" altLang="zh-CN" sz="2000" i="1">
                            <a:solidFill>
                              <a:srgbClr val="C00000"/>
                            </a:solidFill>
                            <a:latin typeface="Cambria Math" panose="02040503050406030204" pitchFamily="18" charset="0"/>
                            <a:ea typeface="Cambria Math" panose="02040503050406030204" pitchFamily="18" charset="0"/>
                          </a:rPr>
                        </m:ctrlPr>
                      </m:dPr>
                      <m:e>
                        <m:sSup>
                          <m:sSupPr>
                            <m:ctrlPr>
                              <a:rPr lang="en-US" altLang="zh-CN" sz="2000" b="1" i="1">
                                <a:solidFill>
                                  <a:srgbClr val="C00000"/>
                                </a:solidFill>
                                <a:latin typeface="Cambria Math" panose="02040503050406030204" pitchFamily="18" charset="0"/>
                              </a:rPr>
                            </m:ctrlPr>
                          </m:sSupPr>
                          <m:e>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𝑦</m:t>
                                </m:r>
                              </m:e>
                              <m:sup>
                                <m:r>
                                  <a:rPr lang="en-US" altLang="zh-CN" sz="2000" i="1">
                                    <a:solidFill>
                                      <a:srgbClr val="C00000"/>
                                    </a:solidFill>
                                    <a:latin typeface="Cambria Math" panose="02040503050406030204" pitchFamily="18" charset="0"/>
                                  </a:rPr>
                                  <m:t>0</m:t>
                                </m:r>
                              </m:sup>
                            </m:sSup>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ea typeface="Cambria Math" panose="02040503050406030204" pitchFamily="18" charset="0"/>
                              </a:rPr>
                              <m:t>1</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𝒙</m:t>
                            </m:r>
                          </m:e>
                          <m:sup>
                            <m:r>
                              <a:rPr lang="en-US" altLang="zh-CN" sz="2000" b="1" i="1">
                                <a:solidFill>
                                  <a:srgbClr val="C00000"/>
                                </a:solidFill>
                                <a:latin typeface="Cambria Math" panose="02040503050406030204" pitchFamily="18" charset="0"/>
                              </a:rPr>
                              <m:t>𝟎</m:t>
                            </m:r>
                          </m:sup>
                        </m:sSup>
                      </m:e>
                    </m:d>
                    <m:r>
                      <a:rPr lang="en-US" altLang="zh-CN" sz="2000" i="1">
                        <a:solidFill>
                          <a:srgbClr val="C00000"/>
                        </a:solidFill>
                        <a:latin typeface="Cambria Math" panose="02040503050406030204" pitchFamily="18" charset="0"/>
                        <a:ea typeface="Cambria Math" panose="02040503050406030204" pitchFamily="18" charset="0"/>
                      </a:rPr>
                      <m:t>≥0.5</m:t>
                    </m:r>
                  </m:oMath>
                </a14:m>
                <a:r>
                  <a:rPr lang="zh-CN" altLang="en-US" sz="2000" dirty="0" smtClean="0">
                    <a:solidFill>
                      <a:prstClr val="black"/>
                    </a:solidFill>
                    <a:latin typeface="宋体" panose="02010600030101010101" pitchFamily="2" charset="-122"/>
                    <a:cs typeface="+mn-ea"/>
                  </a:rPr>
                  <a:t>就</a:t>
                </a:r>
                <a:r>
                  <a:rPr lang="zh-CN" altLang="en-US" sz="2000" dirty="0" smtClean="0">
                    <a:solidFill>
                      <a:srgbClr val="C00000"/>
                    </a:solidFill>
                    <a:latin typeface="宋体" panose="02010600030101010101" pitchFamily="2" charset="-122"/>
                    <a:cs typeface="+mn-ea"/>
                  </a:rPr>
                  <a:t>判</a:t>
                </a:r>
                <a14:m>
                  <m:oMath xmlns:m="http://schemas.openxmlformats.org/officeDocument/2006/math">
                    <m:sSup>
                      <m:sSupPr>
                        <m:ctrlPr>
                          <a:rPr lang="en-US" altLang="zh-CN" sz="2000" b="1" i="1">
                            <a:solidFill>
                              <a:srgbClr val="C00000"/>
                            </a:solidFill>
                            <a:latin typeface="Cambria Math" panose="02040503050406030204" pitchFamily="18" charset="0"/>
                          </a:rPr>
                        </m:ctrlPr>
                      </m:sSupPr>
                      <m:e>
                        <m:r>
                          <a:rPr lang="en-US" altLang="zh-CN" sz="2000" b="1" i="1" smtClean="0">
                            <a:solidFill>
                              <a:srgbClr val="C00000"/>
                            </a:solidFill>
                            <a:latin typeface="Cambria Math" panose="02040503050406030204" pitchFamily="18" charset="0"/>
                          </a:rPr>
                          <m:t>𝒙</m:t>
                        </m:r>
                      </m:e>
                      <m:sup>
                        <m:r>
                          <a:rPr lang="en-US" altLang="zh-CN" sz="2000" b="1" i="1">
                            <a:solidFill>
                              <a:srgbClr val="C00000"/>
                            </a:solidFill>
                            <a:latin typeface="Cambria Math" panose="02040503050406030204" pitchFamily="18" charset="0"/>
                          </a:rPr>
                          <m:t>𝟎</m:t>
                        </m:r>
                      </m:sup>
                    </m:sSup>
                  </m:oMath>
                </a14:m>
                <a:r>
                  <a:rPr lang="zh-CN" altLang="en-US" sz="2000" dirty="0" smtClean="0">
                    <a:solidFill>
                      <a:srgbClr val="C00000"/>
                    </a:solidFill>
                    <a:latin typeface="宋体" panose="02010600030101010101" pitchFamily="2" charset="-122"/>
                    <a:cs typeface="+mn-ea"/>
                  </a:rPr>
                  <a:t>为</a:t>
                </a:r>
                <a:r>
                  <a:rPr lang="en-US" altLang="zh-CN" sz="2000" dirty="0" smtClean="0">
                    <a:solidFill>
                      <a:srgbClr val="C00000"/>
                    </a:solidFill>
                    <a:latin typeface="宋体" panose="02010600030101010101" pitchFamily="2" charset="-122"/>
                    <a:cs typeface="+mn-ea"/>
                  </a:rPr>
                  <a:t>1(</a:t>
                </a:r>
                <a:r>
                  <a:rPr lang="zh-CN" altLang="en-US" sz="2000" dirty="0" smtClean="0">
                    <a:solidFill>
                      <a:srgbClr val="C00000"/>
                    </a:solidFill>
                    <a:latin typeface="宋体" panose="02010600030101010101" pitchFamily="2" charset="-122"/>
                    <a:cs typeface="+mn-ea"/>
                  </a:rPr>
                  <a:t>正类</a:t>
                </a:r>
                <a:r>
                  <a:rPr lang="en-US" altLang="zh-CN" sz="2000" dirty="0" smtClean="0">
                    <a:solidFill>
                      <a:srgbClr val="C00000"/>
                    </a:solidFill>
                    <a:latin typeface="宋体" panose="02010600030101010101" pitchFamily="2" charset="-122"/>
                    <a:cs typeface="+mn-ea"/>
                  </a:rPr>
                  <a:t>)</a:t>
                </a:r>
                <a:r>
                  <a:rPr lang="zh-CN" altLang="en-US" sz="2000" dirty="0" smtClean="0">
                    <a:solidFill>
                      <a:prstClr val="black"/>
                    </a:solidFill>
                    <a:latin typeface="宋体" panose="02010600030101010101" pitchFamily="2" charset="-122"/>
                    <a:cs typeface="+mn-ea"/>
                  </a:rPr>
                  <a:t>，否则</a:t>
                </a:r>
                <a:r>
                  <a:rPr lang="zh-CN" altLang="en-US" sz="2000" dirty="0" smtClean="0">
                    <a:solidFill>
                      <a:srgbClr val="C00000"/>
                    </a:solidFill>
                    <a:latin typeface="宋体" panose="02010600030101010101" pitchFamily="2" charset="-122"/>
                    <a:cs typeface="+mn-ea"/>
                  </a:rPr>
                  <a:t>判为</a:t>
                </a:r>
                <a:r>
                  <a:rPr lang="en-US" altLang="zh-CN" sz="2000" dirty="0" smtClean="0">
                    <a:solidFill>
                      <a:srgbClr val="C00000"/>
                    </a:solidFill>
                    <a:latin typeface="宋体" panose="02010600030101010101" pitchFamily="2" charset="-122"/>
                    <a:cs typeface="+mn-ea"/>
                  </a:rPr>
                  <a:t>0</a:t>
                </a:r>
                <a:r>
                  <a:rPr lang="zh-CN" altLang="en-US" sz="2000" dirty="0" smtClean="0">
                    <a:solidFill>
                      <a:srgbClr val="C00000"/>
                    </a:solidFill>
                    <a:latin typeface="宋体" panose="02010600030101010101" pitchFamily="2" charset="-122"/>
                    <a:cs typeface="+mn-ea"/>
                  </a:rPr>
                  <a:t>（负类）</a:t>
                </a:r>
                <a:r>
                  <a:rPr lang="zh-CN" altLang="en-US" sz="2000" dirty="0" smtClean="0">
                    <a:solidFill>
                      <a:prstClr val="black"/>
                    </a:solidFill>
                    <a:latin typeface="宋体" panose="02010600030101010101" pitchFamily="2" charset="-122"/>
                    <a:cs typeface="+mn-ea"/>
                  </a:rPr>
                  <a:t>。</a:t>
                </a:r>
                <a:endParaRPr lang="zh-CN" altLang="en-US" sz="2000" dirty="0">
                  <a:solidFill>
                    <a:prstClr val="black"/>
                  </a:solidFill>
                  <a:latin typeface="宋体" panose="02010600030101010101" pitchFamily="2" charset="-122"/>
                  <a:cs typeface="+mn-ea"/>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23528" y="980728"/>
                <a:ext cx="8322469" cy="5656485"/>
              </a:xfrm>
              <a:prstGeom prst="rect">
                <a:avLst/>
              </a:prstGeom>
              <a:blipFill rotWithShape="0">
                <a:blip r:embed="rId2"/>
                <a:stretch>
                  <a:fillRect l="-733" r="-3810"/>
                </a:stretch>
              </a:blipFill>
            </p:spPr>
            <p:txBody>
              <a:bodyPr/>
              <a:lstStyle/>
              <a:p>
                <a:r>
                  <a:rPr lang="zh-CN" altLang="en-US">
                    <a:noFill/>
                  </a:rPr>
                  <a:t> </a:t>
                </a:r>
              </a:p>
            </p:txBody>
          </p:sp>
        </mc:Fallback>
      </mc:AlternateContent>
      <p:sp>
        <p:nvSpPr>
          <p:cNvPr id="7" name="文本占位符 4"/>
          <p:cNvSpPr>
            <a:spLocks noGrp="1"/>
          </p:cNvSpPr>
          <p:nvPr>
            <p:ph type="body" sz="quarter" idx="11"/>
          </p:nvPr>
        </p:nvSpPr>
        <p:spPr>
          <a:xfrm>
            <a:off x="251520" y="188913"/>
            <a:ext cx="8641655" cy="575791"/>
          </a:xfrm>
        </p:spPr>
        <p:txBody>
          <a:bodyPr/>
          <a:lstStyle/>
          <a:p>
            <a:r>
              <a:rPr lang="zh-CN" altLang="en-US" dirty="0" smtClean="0"/>
              <a:t>逻辑回归</a:t>
            </a:r>
            <a:r>
              <a:rPr lang="en-US" altLang="zh-CN" dirty="0" smtClean="0"/>
              <a:t>——</a:t>
            </a:r>
            <a:r>
              <a:rPr lang="zh-CN" altLang="en-US" dirty="0" smtClean="0">
                <a:solidFill>
                  <a:srgbClr val="C00000"/>
                </a:solidFill>
              </a:rPr>
              <a:t>既不合逻辑，也不是回归</a:t>
            </a:r>
            <a:r>
              <a:rPr lang="zh-CN" altLang="en-US" dirty="0">
                <a:solidFill>
                  <a:srgbClr val="C00000"/>
                </a:solidFill>
              </a:rPr>
              <a:t>！</a:t>
            </a:r>
          </a:p>
        </p:txBody>
      </p:sp>
    </p:spTree>
    <p:extLst>
      <p:ext uri="{BB962C8B-B14F-4D97-AF65-F5344CB8AC3E}">
        <p14:creationId xmlns:p14="http://schemas.microsoft.com/office/powerpoint/2010/main" val="299387509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p:cNvSpPr txBox="1"/>
              <p:nvPr/>
            </p:nvSpPr>
            <p:spPr>
              <a:xfrm>
                <a:off x="251520" y="1065251"/>
                <a:ext cx="8322469" cy="5944063"/>
              </a:xfrm>
              <a:prstGeom prst="rect">
                <a:avLst/>
              </a:prstGeom>
              <a:noFill/>
            </p:spPr>
            <p:txBody>
              <a:bodyPr>
                <a:spAutoFit/>
              </a:bodyPr>
              <a:lstStyle/>
              <a:p>
                <a:pPr fontAlgn="auto">
                  <a:lnSpc>
                    <a:spcPct val="150000"/>
                  </a:lnSpc>
                  <a:spcBef>
                    <a:spcPts val="0"/>
                  </a:spcBef>
                  <a:spcAft>
                    <a:spcPts val="0"/>
                  </a:spcAft>
                  <a:defRPr/>
                </a:pPr>
                <a:r>
                  <a:rPr lang="zh-CN" altLang="en-US" sz="2000" dirty="0" smtClean="0">
                    <a:solidFill>
                      <a:prstClr val="black"/>
                    </a:solidFill>
                    <a:latin typeface="宋体" panose="02010600030101010101" pitchFamily="2" charset="-122"/>
                    <a:cs typeface="+mn-ea"/>
                  </a:rPr>
                  <a:t>  现在讨论如何根据训练数据</a:t>
                </a:r>
                <a:r>
                  <a:rPr lang="en-US" altLang="zh-CN" sz="2000" dirty="0" smtClean="0">
                    <a:solidFill>
                      <a:prstClr val="black"/>
                    </a:solidFill>
                    <a:latin typeface="宋体" panose="02010600030101010101" pitchFamily="2" charset="-122"/>
                    <a:cs typeface="+mn-ea"/>
                  </a:rPr>
                  <a:t>,</a:t>
                </a:r>
                <a:r>
                  <a:rPr lang="zh-CN" altLang="en-US" sz="2000" dirty="0" smtClean="0">
                    <a:solidFill>
                      <a:prstClr val="black"/>
                    </a:solidFill>
                    <a:latin typeface="宋体" panose="02010600030101010101" pitchFamily="2" charset="-122"/>
                    <a:cs typeface="+mn-ea"/>
                  </a:rPr>
                  <a:t>对逻辑回归模型进行求解。</a:t>
                </a:r>
                <a:endParaRPr lang="en-US" altLang="zh-CN" sz="2000" dirty="0" smtClean="0">
                  <a:solidFill>
                    <a:prstClr val="black"/>
                  </a:solidFill>
                  <a:latin typeface="宋体" panose="02010600030101010101" pitchFamily="2" charset="-122"/>
                  <a:cs typeface="+mn-ea"/>
                </a:endParaRPr>
              </a:p>
              <a:p>
                <a:pPr fontAlgn="auto">
                  <a:lnSpc>
                    <a:spcPct val="150000"/>
                  </a:lnSpc>
                  <a:spcBef>
                    <a:spcPts val="0"/>
                  </a:spcBef>
                  <a:spcAft>
                    <a:spcPts val="0"/>
                  </a:spcAft>
                  <a:defRPr/>
                </a:pPr>
                <a:r>
                  <a:rPr lang="zh-CN" altLang="en-US" sz="2000" dirty="0" smtClean="0">
                    <a:solidFill>
                      <a:prstClr val="black"/>
                    </a:solidFill>
                    <a:latin typeface="宋体" panose="02010600030101010101" pitchFamily="2" charset="-122"/>
                    <a:cs typeface="+mn-ea"/>
                  </a:rPr>
                  <a:t>  </a:t>
                </a:r>
                <a:endParaRPr lang="en-US" altLang="zh-CN" sz="2000" dirty="0" smtClean="0">
                  <a:solidFill>
                    <a:prstClr val="black"/>
                  </a:solidFill>
                  <a:latin typeface="宋体" panose="02010600030101010101" pitchFamily="2" charset="-122"/>
                  <a:cs typeface="+mn-ea"/>
                </a:endParaRPr>
              </a:p>
              <a:p>
                <a:pPr fontAlgn="auto">
                  <a:lnSpc>
                    <a:spcPct val="150000"/>
                  </a:lnSpc>
                  <a:spcBef>
                    <a:spcPts val="0"/>
                  </a:spcBef>
                  <a:spcAft>
                    <a:spcPts val="0"/>
                  </a:spcAft>
                  <a:defRPr/>
                </a:pPr>
                <a:r>
                  <a:rPr lang="en-US" altLang="zh-CN" sz="2000" dirty="0">
                    <a:solidFill>
                      <a:prstClr val="black"/>
                    </a:solidFill>
                    <a:latin typeface="宋体" panose="02010600030101010101" pitchFamily="2" charset="-122"/>
                    <a:cs typeface="+mn-ea"/>
                  </a:rPr>
                  <a:t> </a:t>
                </a:r>
                <a:r>
                  <a:rPr lang="en-US" altLang="zh-CN" sz="2000" dirty="0" smtClean="0">
                    <a:solidFill>
                      <a:prstClr val="black"/>
                    </a:solidFill>
                    <a:latin typeface="宋体" panose="02010600030101010101" pitchFamily="2" charset="-122"/>
                    <a:cs typeface="+mn-ea"/>
                  </a:rPr>
                  <a:t> </a:t>
                </a:r>
                <a:r>
                  <a:rPr lang="zh-CN" altLang="en-US" sz="2000" dirty="0" smtClean="0">
                    <a:solidFill>
                      <a:prstClr val="black"/>
                    </a:solidFill>
                    <a:latin typeface="宋体" panose="02010600030101010101" pitchFamily="2" charset="-122"/>
                    <a:cs typeface="+mn-ea"/>
                  </a:rPr>
                  <a:t>问题：希望用数据点</a:t>
                </a:r>
                <a14:m>
                  <m:oMath xmlns:m="http://schemas.openxmlformats.org/officeDocument/2006/math">
                    <m:d>
                      <m:dPr>
                        <m:ctrlPr>
                          <a:rPr lang="en-US" altLang="zh-CN" sz="2000" b="1" i="1">
                            <a:solidFill>
                              <a:srgbClr val="C00000"/>
                            </a:solidFill>
                            <a:latin typeface="Cambria Math" panose="02040503050406030204" pitchFamily="18" charset="0"/>
                            <a:ea typeface="Cambria Math" panose="02040503050406030204" pitchFamily="18" charset="0"/>
                          </a:rPr>
                        </m:ctrlPr>
                      </m:dPr>
                      <m:e>
                        <m:r>
                          <a:rPr lang="en-US" altLang="zh-CN" sz="2000" b="1" i="1">
                            <a:solidFill>
                              <a:srgbClr val="C00000"/>
                            </a:solidFill>
                            <a:latin typeface="Cambria Math" panose="02040503050406030204" pitchFamily="18" charset="0"/>
                            <a:ea typeface="Cambria Math" panose="02040503050406030204" pitchFamily="18" charset="0"/>
                          </a:rPr>
                          <m:t>𝒙</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𝑦</m:t>
                        </m:r>
                      </m:e>
                    </m:d>
                  </m:oMath>
                </a14:m>
                <a:r>
                  <a:rPr lang="zh-CN" altLang="en-US" sz="2000" dirty="0" smtClean="0">
                    <a:solidFill>
                      <a:prstClr val="black"/>
                    </a:solidFill>
                    <a:latin typeface="宋体" panose="02010600030101010101" pitchFamily="2" charset="-122"/>
                    <a:cs typeface="+mn-ea"/>
                  </a:rPr>
                  <a:t>的对数胜率</a:t>
                </a:r>
                <a14:m>
                  <m:oMath xmlns:m="http://schemas.openxmlformats.org/officeDocument/2006/math">
                    <m:r>
                      <m:rPr>
                        <m:sty m:val="p"/>
                      </m:rPr>
                      <a:rPr lang="en-US" altLang="zh-CN" sz="2000" i="0">
                        <a:solidFill>
                          <a:srgbClr val="C00000"/>
                        </a:solidFill>
                        <a:latin typeface="Cambria Math" panose="02040503050406030204" pitchFamily="18" charset="0"/>
                        <a:ea typeface="Cambria Math" panose="02040503050406030204" pitchFamily="18" charset="0"/>
                      </a:rPr>
                      <m:t>logit</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𝑝</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b="0" i="1" smtClean="0">
                        <a:solidFill>
                          <a:srgbClr val="C00000"/>
                        </a:solidFill>
                        <a:latin typeface="Cambria Math" panose="02040503050406030204" pitchFamily="18" charset="0"/>
                        <a:ea typeface="Cambria Math" panose="02040503050406030204" pitchFamily="18" charset="0"/>
                      </a:rPr>
                      <m:t>𝑦</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𝒙</m:t>
                    </m:r>
                    <m:r>
                      <a:rPr lang="en-US" altLang="zh-CN" sz="2000" b="1" i="1">
                        <a:solidFill>
                          <a:srgbClr val="C00000"/>
                        </a:solidFill>
                        <a:latin typeface="Cambria Math" panose="02040503050406030204" pitchFamily="18" charset="0"/>
                        <a:ea typeface="Cambria Math" panose="02040503050406030204" pitchFamily="18" charset="0"/>
                      </a:rPr>
                      <m:t>))</m:t>
                    </m:r>
                  </m:oMath>
                </a14:m>
                <a:r>
                  <a:rPr lang="zh-CN" altLang="en-US" sz="2000" dirty="0" smtClean="0">
                    <a:solidFill>
                      <a:prstClr val="black"/>
                    </a:solidFill>
                    <a:latin typeface="宋体" panose="02010600030101010101" pitchFamily="2" charset="-122"/>
                    <a:cs typeface="+mn-ea"/>
                  </a:rPr>
                  <a:t>进行线性回归建模</a:t>
                </a:r>
                <a:endParaRPr lang="en-US" altLang="zh-CN" sz="2000" dirty="0" smtClean="0">
                  <a:solidFill>
                    <a:prstClr val="black"/>
                  </a:solidFill>
                  <a:latin typeface="宋体" panose="02010600030101010101" pitchFamily="2" charset="-122"/>
                  <a:cs typeface="+mn-ea"/>
                </a:endParaRPr>
              </a:p>
              <a:p>
                <a:pPr fontAlgn="auto">
                  <a:lnSpc>
                    <a:spcPct val="150000"/>
                  </a:lnSpc>
                  <a:spcBef>
                    <a:spcPts val="0"/>
                  </a:spcBef>
                  <a:spcAft>
                    <a:spcPts val="0"/>
                  </a:spcAft>
                  <a:defRPr/>
                </a:pPr>
                <a:r>
                  <a:rPr lang="en-US" altLang="zh-CN" sz="2000" dirty="0">
                    <a:solidFill>
                      <a:prstClr val="black"/>
                    </a:solidFill>
                    <a:latin typeface="宋体" panose="02010600030101010101" pitchFamily="2" charset="-122"/>
                    <a:ea typeface="Cambria Math" panose="02040503050406030204" pitchFamily="18" charset="0"/>
                    <a:cs typeface="+mn-ea"/>
                  </a:rPr>
                  <a:t>	</a:t>
                </a:r>
                <a:r>
                  <a:rPr lang="en-US" altLang="zh-CN" sz="2000" dirty="0" smtClean="0">
                    <a:solidFill>
                      <a:prstClr val="black"/>
                    </a:solidFill>
                    <a:latin typeface="宋体" panose="02010600030101010101" pitchFamily="2" charset="-122"/>
                    <a:ea typeface="Cambria Math" panose="02040503050406030204" pitchFamily="18" charset="0"/>
                    <a:cs typeface="+mn-ea"/>
                  </a:rPr>
                  <a:t>	</a:t>
                </a:r>
                <a14:m>
                  <m:oMath xmlns:m="http://schemas.openxmlformats.org/officeDocument/2006/math">
                    <m:r>
                      <m:rPr>
                        <m:sty m:val="p"/>
                      </m:rPr>
                      <a:rPr lang="en-US" altLang="zh-CN" sz="2000" i="0">
                        <a:solidFill>
                          <a:srgbClr val="C00000"/>
                        </a:solidFill>
                        <a:latin typeface="Cambria Math" panose="02040503050406030204" pitchFamily="18" charset="0"/>
                        <a:ea typeface="Cambria Math" panose="02040503050406030204" pitchFamily="18" charset="0"/>
                      </a:rPr>
                      <m:t>logit</m:t>
                    </m:r>
                    <m:d>
                      <m:dPr>
                        <m:ctrlPr>
                          <a:rPr lang="en-US" altLang="zh-CN" sz="2000" i="1">
                            <a:solidFill>
                              <a:srgbClr val="C00000"/>
                            </a:solidFill>
                            <a:latin typeface="Cambria Math" panose="02040503050406030204" pitchFamily="18" charset="0"/>
                            <a:ea typeface="Cambria Math" panose="02040503050406030204" pitchFamily="18" charset="0"/>
                          </a:rPr>
                        </m:ctrlPr>
                      </m:dPr>
                      <m:e>
                        <m:r>
                          <a:rPr lang="en-US" altLang="zh-CN" sz="2000" i="1">
                            <a:solidFill>
                              <a:srgbClr val="C00000"/>
                            </a:solidFill>
                            <a:latin typeface="Cambria Math" panose="02040503050406030204" pitchFamily="18" charset="0"/>
                            <a:ea typeface="Cambria Math" panose="02040503050406030204" pitchFamily="18" charset="0"/>
                          </a:rPr>
                          <m:t>𝑝</m:t>
                        </m:r>
                        <m:d>
                          <m:dPr>
                            <m:ctrlPr>
                              <a:rPr lang="en-US" altLang="zh-CN" sz="2000" b="1" i="1" smtClean="0">
                                <a:solidFill>
                                  <a:srgbClr val="C00000"/>
                                </a:solidFill>
                                <a:latin typeface="Cambria Math" panose="02040503050406030204" pitchFamily="18" charset="0"/>
                                <a:ea typeface="Cambria Math" panose="02040503050406030204" pitchFamily="18" charset="0"/>
                              </a:rPr>
                            </m:ctrlPr>
                          </m:dPr>
                          <m:e>
                            <m:r>
                              <a:rPr lang="en-US" altLang="zh-CN" sz="2000" i="1">
                                <a:solidFill>
                                  <a:srgbClr val="C00000"/>
                                </a:solidFill>
                                <a:latin typeface="Cambria Math" panose="02040503050406030204" pitchFamily="18" charset="0"/>
                                <a:ea typeface="Cambria Math" panose="02040503050406030204" pitchFamily="18" charset="0"/>
                              </a:rPr>
                              <m:t>𝑦</m:t>
                            </m:r>
                            <m:r>
                              <a:rPr lang="en-US" altLang="zh-CN" sz="2000" b="0" i="1" smtClean="0">
                                <a:solidFill>
                                  <a:srgbClr val="C00000"/>
                                </a:solidFill>
                                <a:latin typeface="Cambria Math" panose="02040503050406030204" pitchFamily="18" charset="0"/>
                                <a:ea typeface="Cambria Math" panose="02040503050406030204" pitchFamily="18" charset="0"/>
                              </a:rPr>
                              <m:t>=1</m:t>
                            </m:r>
                          </m:e>
                          <m:e>
                            <m:r>
                              <a:rPr lang="en-US" altLang="zh-CN" sz="2000" b="1" i="1">
                                <a:solidFill>
                                  <a:srgbClr val="C00000"/>
                                </a:solidFill>
                                <a:latin typeface="Cambria Math" panose="02040503050406030204" pitchFamily="18" charset="0"/>
                              </a:rPr>
                              <m:t>𝒙</m:t>
                            </m:r>
                          </m:e>
                        </m:d>
                      </m:e>
                    </m:d>
                    <m:r>
                      <a:rPr lang="en-US" altLang="zh-CN" sz="2000" b="1" i="1">
                        <a:solidFill>
                          <a:srgbClr val="C00000"/>
                        </a:solidFill>
                        <a:latin typeface="Cambria Math" panose="02040503050406030204" pitchFamily="18" charset="0"/>
                      </a:rPr>
                      <m:t>=</m:t>
                    </m:r>
                    <m:sSup>
                      <m:sSupPr>
                        <m:ctrlPr>
                          <a:rPr lang="en-US" altLang="zh-CN" sz="2000" b="1" i="1" smtClean="0">
                            <a:solidFill>
                              <a:srgbClr val="C00000"/>
                            </a:solidFill>
                            <a:latin typeface="Cambria Math" panose="02040503050406030204" pitchFamily="18" charset="0"/>
                          </a:rPr>
                        </m:ctrlPr>
                      </m:sSupPr>
                      <m:e>
                        <m:r>
                          <a:rPr lang="en-US" altLang="zh-CN" sz="2000" b="0" i="1" smtClean="0">
                            <a:solidFill>
                              <a:srgbClr val="C00000"/>
                            </a:solidFill>
                            <a:latin typeface="Cambria Math" panose="02040503050406030204" pitchFamily="18" charset="0"/>
                          </a:rPr>
                          <m:t>𝑤</m:t>
                        </m:r>
                      </m:e>
                      <m:sup>
                        <m:r>
                          <a:rPr lang="en-US" altLang="zh-CN" sz="2000" b="1" i="1" smtClean="0">
                            <a:solidFill>
                              <a:srgbClr val="C00000"/>
                            </a:solidFill>
                            <a:latin typeface="Cambria Math" panose="02040503050406030204" pitchFamily="18" charset="0"/>
                          </a:rPr>
                          <m:t>𝑻</m:t>
                        </m:r>
                      </m:sup>
                    </m:sSup>
                    <m:r>
                      <a:rPr lang="en-US" altLang="zh-CN" sz="2000" b="1" i="1" smtClean="0">
                        <a:solidFill>
                          <a:srgbClr val="C00000"/>
                        </a:solidFill>
                        <a:latin typeface="Cambria Math" panose="02040503050406030204" pitchFamily="18" charset="0"/>
                        <a:ea typeface="Cambria Math" panose="02040503050406030204" pitchFamily="18" charset="0"/>
                      </a:rPr>
                      <m:t>𝒙</m:t>
                    </m:r>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𝒘</m:t>
                    </m:r>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𝒙</m:t>
                    </m:r>
                  </m:oMath>
                </a14:m>
                <a:endParaRPr lang="en-US" altLang="zh-CN" sz="2000" b="1" dirty="0" smtClean="0">
                  <a:solidFill>
                    <a:prstClr val="black"/>
                  </a:solidFill>
                  <a:latin typeface="宋体" panose="02010600030101010101" pitchFamily="2" charset="-122"/>
                  <a:cs typeface="+mn-ea"/>
                </a:endParaRPr>
              </a:p>
              <a:p>
                <a:pPr fontAlgn="auto">
                  <a:lnSpc>
                    <a:spcPct val="150000"/>
                  </a:lnSpc>
                  <a:spcBef>
                    <a:spcPts val="0"/>
                  </a:spcBef>
                  <a:spcAft>
                    <a:spcPts val="0"/>
                  </a:spcAft>
                  <a:defRPr/>
                </a:pPr>
                <a:r>
                  <a:rPr lang="zh-CN" altLang="en-US" sz="2000" dirty="0" smtClean="0">
                    <a:solidFill>
                      <a:prstClr val="black"/>
                    </a:solidFill>
                    <a:latin typeface="宋体" panose="02010600030101010101" pitchFamily="2" charset="-122"/>
                    <a:cs typeface="+mn-ea"/>
                  </a:rPr>
                  <a:t>  由前分析，训练</a:t>
                </a:r>
                <a:r>
                  <a:rPr lang="zh-CN" altLang="en-US" sz="2000" dirty="0">
                    <a:solidFill>
                      <a:prstClr val="black"/>
                    </a:solidFill>
                    <a:latin typeface="宋体" panose="02010600030101010101" pitchFamily="2" charset="-122"/>
                    <a:cs typeface="+mn-ea"/>
                  </a:rPr>
                  <a:t>数据点</a:t>
                </a:r>
                <a14:m>
                  <m:oMath xmlns:m="http://schemas.openxmlformats.org/officeDocument/2006/math">
                    <m:r>
                      <a:rPr lang="en-US" altLang="zh-CN" sz="200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𝒙</m:t>
                    </m:r>
                    <m:r>
                      <a:rPr lang="en-US" altLang="zh-CN" sz="2000">
                        <a:solidFill>
                          <a:srgbClr val="C00000"/>
                        </a:solidFill>
                        <a:latin typeface="Cambria Math" panose="02040503050406030204" pitchFamily="18" charset="0"/>
                      </a:rPr>
                      <m:t>,</m:t>
                    </m:r>
                    <m:r>
                      <m:rPr>
                        <m:sty m:val="p"/>
                      </m:rPr>
                      <a:rPr lang="en-US" altLang="zh-CN" sz="2000">
                        <a:solidFill>
                          <a:srgbClr val="C00000"/>
                        </a:solidFill>
                        <a:latin typeface="Cambria Math" panose="02040503050406030204" pitchFamily="18" charset="0"/>
                      </a:rPr>
                      <m:t>y</m:t>
                    </m:r>
                    <m:r>
                      <a:rPr lang="en-US" altLang="zh-CN" sz="2000">
                        <a:solidFill>
                          <a:srgbClr val="C00000"/>
                        </a:solidFill>
                        <a:latin typeface="Cambria Math" panose="02040503050406030204" pitchFamily="18" charset="0"/>
                      </a:rPr>
                      <m:t>)</m:t>
                    </m:r>
                  </m:oMath>
                </a14:m>
                <a:r>
                  <a:rPr lang="zh-CN" altLang="en-US" sz="2000" dirty="0" smtClean="0">
                    <a:solidFill>
                      <a:prstClr val="black"/>
                    </a:solidFill>
                    <a:latin typeface="宋体" panose="02010600030101010101" pitchFamily="2" charset="-122"/>
                    <a:cs typeface="+mn-ea"/>
                  </a:rPr>
                  <a:t>在该模型</a:t>
                </a:r>
                <a:r>
                  <a:rPr lang="en-US" altLang="zh-CN" sz="2000" dirty="0" smtClean="0">
                    <a:solidFill>
                      <a:srgbClr val="C00000"/>
                    </a:solidFill>
                  </a:rPr>
                  <a:t> </a:t>
                </a:r>
                <a14:m>
                  <m:oMath xmlns:m="http://schemas.openxmlformats.org/officeDocument/2006/math">
                    <m:r>
                      <a:rPr lang="en-US" altLang="zh-CN" sz="2000" b="1" i="1" smtClean="0">
                        <a:solidFill>
                          <a:srgbClr val="C00000"/>
                        </a:solidFill>
                        <a:latin typeface="Cambria Math" panose="02040503050406030204" pitchFamily="18" charset="0"/>
                      </a:rPr>
                      <m:t>𝒘</m:t>
                    </m:r>
                    <m:r>
                      <a:rPr lang="en-US" altLang="zh-CN" sz="2000" i="1">
                        <a:solidFill>
                          <a:srgbClr val="C00000"/>
                        </a:solidFill>
                        <a:latin typeface="Cambria Math" panose="02040503050406030204" pitchFamily="18" charset="0"/>
                      </a:rPr>
                      <m:t> </m:t>
                    </m:r>
                  </m:oMath>
                </a14:m>
                <a:r>
                  <a:rPr lang="zh-CN" altLang="en-US" sz="2000" dirty="0" smtClean="0">
                    <a:solidFill>
                      <a:prstClr val="black"/>
                    </a:solidFill>
                    <a:latin typeface="宋体" panose="02010600030101010101" pitchFamily="2" charset="-122"/>
                    <a:cs typeface="+mn-ea"/>
                  </a:rPr>
                  <a:t>下属于正类的概率值为</a:t>
                </a:r>
                <a:r>
                  <a:rPr lang="en-US" altLang="zh-CN" sz="2000" dirty="0" smtClean="0">
                    <a:solidFill>
                      <a:srgbClr val="C00000"/>
                    </a:solidFill>
                  </a:rPr>
                  <a:t> </a:t>
                </a:r>
                <a:endParaRPr lang="en-US" altLang="zh-CN" sz="2000" dirty="0" smtClean="0">
                  <a:solidFill>
                    <a:prstClr val="black"/>
                  </a:solidFill>
                  <a:latin typeface="宋体" panose="02010600030101010101" pitchFamily="2" charset="-122"/>
                  <a:cs typeface="+mn-ea"/>
                </a:endParaRPr>
              </a:p>
              <a:p>
                <a:pPr fontAlgn="auto">
                  <a:lnSpc>
                    <a:spcPct val="150000"/>
                  </a:lnSpc>
                  <a:spcBef>
                    <a:spcPts val="0"/>
                  </a:spcBef>
                  <a:spcAft>
                    <a:spcPts val="0"/>
                  </a:spcAft>
                  <a:defRPr/>
                </a:pPr>
                <a:r>
                  <a:rPr lang="en-US" altLang="zh-CN" sz="2000" dirty="0" smtClean="0">
                    <a:solidFill>
                      <a:prstClr val="black"/>
                    </a:solidFill>
                    <a:latin typeface="宋体" panose="02010600030101010101" pitchFamily="2" charset="-122"/>
                    <a:ea typeface="Cambria Math" panose="02040503050406030204" pitchFamily="18" charset="0"/>
                    <a:cs typeface="+mn-ea"/>
                  </a:rPr>
                  <a:t>   	</a:t>
                </a:r>
                <a14:m>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𝑝</m:t>
                    </m:r>
                    <m:d>
                      <m:dPr>
                        <m:ctrlPr>
                          <a:rPr lang="en-US" altLang="zh-CN" sz="2000" b="1" i="1">
                            <a:solidFill>
                              <a:srgbClr val="C00000"/>
                            </a:solidFill>
                            <a:latin typeface="Cambria Math" panose="02040503050406030204" pitchFamily="18" charset="0"/>
                            <a:ea typeface="Cambria Math" panose="02040503050406030204" pitchFamily="18" charset="0"/>
                          </a:rPr>
                        </m:ctrlPr>
                      </m:dPr>
                      <m:e>
                        <m:r>
                          <a:rPr lang="en-US" altLang="zh-CN" sz="2000" i="1">
                            <a:solidFill>
                              <a:srgbClr val="C00000"/>
                            </a:solidFill>
                            <a:latin typeface="Cambria Math" panose="02040503050406030204" pitchFamily="18" charset="0"/>
                            <a:ea typeface="Cambria Math" panose="02040503050406030204" pitchFamily="18" charset="0"/>
                          </a:rPr>
                          <m:t>𝑦</m:t>
                        </m:r>
                        <m:r>
                          <a:rPr lang="en-US" altLang="zh-CN" sz="2000" b="0" i="1" smtClean="0">
                            <a:solidFill>
                              <a:srgbClr val="C00000"/>
                            </a:solidFill>
                            <a:latin typeface="Cambria Math" panose="02040503050406030204" pitchFamily="18" charset="0"/>
                            <a:ea typeface="Cambria Math" panose="02040503050406030204" pitchFamily="18" charset="0"/>
                          </a:rPr>
                          <m:t>=1</m:t>
                        </m:r>
                      </m:e>
                      <m:e>
                        <m:r>
                          <a:rPr lang="en-US" altLang="zh-CN" sz="2000" b="1" i="1">
                            <a:solidFill>
                              <a:srgbClr val="C00000"/>
                            </a:solidFill>
                            <a:latin typeface="Cambria Math" panose="02040503050406030204" pitchFamily="18" charset="0"/>
                          </a:rPr>
                          <m:t>𝒙</m:t>
                        </m:r>
                      </m:e>
                    </m:d>
                    <m:r>
                      <a:rPr lang="en-US" altLang="zh-CN" sz="2000" b="1" i="1" smtClean="0">
                        <a:solidFill>
                          <a:srgbClr val="C00000"/>
                        </a:solidFill>
                        <a:latin typeface="Cambria Math" panose="02040503050406030204" pitchFamily="18" charset="0"/>
                        <a:ea typeface="Cambria Math" panose="02040503050406030204" pitchFamily="18" charset="0"/>
                      </a:rPr>
                      <m:t>=</m:t>
                    </m:r>
                    <m:r>
                      <m:rPr>
                        <m:sty m:val="p"/>
                      </m:rPr>
                      <a:rPr lang="en-US" altLang="zh-CN" sz="2000" b="0" i="0" smtClean="0">
                        <a:solidFill>
                          <a:srgbClr val="C00000"/>
                        </a:solidFill>
                        <a:latin typeface="Cambria Math" panose="02040503050406030204" pitchFamily="18" charset="0"/>
                        <a:ea typeface="Cambria Math" panose="02040503050406030204" pitchFamily="18" charset="0"/>
                      </a:rPr>
                      <m:t>logistic</m:t>
                    </m:r>
                    <m:d>
                      <m:dPr>
                        <m:ctrlPr>
                          <a:rPr lang="en-US" altLang="zh-CN" sz="2000" b="0" i="1" smtClean="0">
                            <a:solidFill>
                              <a:srgbClr val="C00000"/>
                            </a:solidFill>
                            <a:latin typeface="Cambria Math" panose="02040503050406030204" pitchFamily="18" charset="0"/>
                            <a:ea typeface="Cambria Math" panose="02040503050406030204" pitchFamily="18" charset="0"/>
                          </a:rPr>
                        </m:ctrlPr>
                      </m:dPr>
                      <m:e>
                        <m:r>
                          <a:rPr lang="en-US" altLang="zh-CN" sz="2000" b="1" i="1">
                            <a:solidFill>
                              <a:srgbClr val="C00000"/>
                            </a:solidFill>
                            <a:latin typeface="Cambria Math" panose="02040503050406030204" pitchFamily="18" charset="0"/>
                            <a:ea typeface="Cambria Math" panose="02040503050406030204" pitchFamily="18" charset="0"/>
                          </a:rPr>
                          <m:t>𝒘</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𝒙</m:t>
                        </m:r>
                      </m:e>
                    </m:d>
                    <m:r>
                      <a:rPr lang="en-US" altLang="zh-CN" sz="2000" b="0" i="1" smtClean="0">
                        <a:solidFill>
                          <a:srgbClr val="C00000"/>
                        </a:solidFill>
                        <a:latin typeface="Cambria Math" panose="02040503050406030204" pitchFamily="18" charset="0"/>
                        <a:ea typeface="Cambria Math" panose="02040503050406030204" pitchFamily="18" charset="0"/>
                      </a:rPr>
                      <m:t>=</m:t>
                    </m:r>
                    <m:f>
                      <m:fPr>
                        <m:ctrlPr>
                          <a:rPr lang="en-US" altLang="zh-CN" sz="2000" b="0" i="1" smtClean="0">
                            <a:solidFill>
                              <a:srgbClr val="C00000"/>
                            </a:solidFill>
                            <a:latin typeface="Cambria Math" panose="02040503050406030204" pitchFamily="18" charset="0"/>
                            <a:ea typeface="Cambria Math" panose="02040503050406030204" pitchFamily="18" charset="0"/>
                          </a:rPr>
                        </m:ctrlPr>
                      </m:fPr>
                      <m:num>
                        <m:r>
                          <a:rPr lang="en-US" altLang="zh-CN" sz="2000" b="0" i="1" smtClean="0">
                            <a:solidFill>
                              <a:srgbClr val="C00000"/>
                            </a:solidFill>
                            <a:latin typeface="Cambria Math" panose="02040503050406030204" pitchFamily="18" charset="0"/>
                            <a:ea typeface="Cambria Math" panose="02040503050406030204" pitchFamily="18" charset="0"/>
                          </a:rPr>
                          <m:t>1</m:t>
                        </m:r>
                      </m:num>
                      <m:den>
                        <m:r>
                          <a:rPr lang="en-US" altLang="zh-CN" sz="2000" b="0" i="1" smtClean="0">
                            <a:solidFill>
                              <a:srgbClr val="C00000"/>
                            </a:solidFill>
                            <a:latin typeface="Cambria Math" panose="02040503050406030204" pitchFamily="18" charset="0"/>
                            <a:ea typeface="Cambria Math" panose="02040503050406030204" pitchFamily="18" charset="0"/>
                          </a:rPr>
                          <m:t>1+</m:t>
                        </m:r>
                        <m:r>
                          <m:rPr>
                            <m:sty m:val="p"/>
                          </m:rPr>
                          <a:rPr lang="en-US" altLang="zh-CN" sz="2000" b="0" i="0" smtClean="0">
                            <a:solidFill>
                              <a:srgbClr val="C00000"/>
                            </a:solidFill>
                            <a:latin typeface="Cambria Math" panose="02040503050406030204" pitchFamily="18" charset="0"/>
                            <a:ea typeface="Cambria Math" panose="02040503050406030204" pitchFamily="18" charset="0"/>
                          </a:rPr>
                          <m:t>exp</m:t>
                        </m:r>
                        <m:r>
                          <a:rPr lang="en-US" altLang="zh-CN" sz="2000" b="0"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𝒘</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𝒙</m:t>
                        </m:r>
                        <m:r>
                          <m:rPr>
                            <m:nor/>
                          </m:rPr>
                          <a:rPr lang="en-US" altLang="zh-CN" sz="2000" b="1" dirty="0">
                            <a:solidFill>
                              <a:prstClr val="black"/>
                            </a:solidFill>
                            <a:latin typeface="宋体" panose="02010600030101010101" pitchFamily="2" charset="-122"/>
                            <a:cs typeface="+mn-ea"/>
                          </a:rPr>
                          <m:t> </m:t>
                        </m:r>
                        <m:r>
                          <a:rPr lang="en-US" altLang="zh-CN" sz="2000" b="0" i="1" smtClean="0">
                            <a:solidFill>
                              <a:srgbClr val="C00000"/>
                            </a:solidFill>
                            <a:latin typeface="Cambria Math" panose="02040503050406030204" pitchFamily="18" charset="0"/>
                            <a:ea typeface="Cambria Math" panose="02040503050406030204" pitchFamily="18" charset="0"/>
                          </a:rPr>
                          <m:t>)</m:t>
                        </m:r>
                      </m:den>
                    </m:f>
                    <m:r>
                      <a:rPr lang="en-US" altLang="zh-CN" sz="2000" b="0" i="1" smtClean="0">
                        <a:solidFill>
                          <a:srgbClr val="C00000"/>
                        </a:solidFill>
                        <a:latin typeface="Cambria Math" panose="02040503050406030204" pitchFamily="18" charset="0"/>
                        <a:ea typeface="Cambria Math" panose="02040503050406030204" pitchFamily="18" charset="0"/>
                      </a:rPr>
                      <m:t>≡</m:t>
                    </m:r>
                    <m:r>
                      <a:rPr lang="en-US" altLang="zh-CN" sz="2000" b="0" i="1" smtClean="0">
                        <a:solidFill>
                          <a:srgbClr val="C00000"/>
                        </a:solidFill>
                        <a:latin typeface="Cambria Math" panose="02040503050406030204" pitchFamily="18" charset="0"/>
                        <a:ea typeface="Cambria Math" panose="02040503050406030204" pitchFamily="18" charset="0"/>
                      </a:rPr>
                      <m:t>h</m:t>
                    </m:r>
                    <m:r>
                      <a:rPr lang="en-US" altLang="zh-CN" sz="2000" b="0" i="1" smtClean="0">
                        <a:solidFill>
                          <a:srgbClr val="C00000"/>
                        </a:solidFill>
                        <a:latin typeface="Cambria Math" panose="02040503050406030204" pitchFamily="18" charset="0"/>
                        <a:ea typeface="Cambria Math" panose="02040503050406030204" pitchFamily="18" charset="0"/>
                      </a:rPr>
                      <m:t>(</m:t>
                    </m:r>
                    <m:r>
                      <a:rPr lang="en-US" altLang="zh-CN" sz="2000" b="0" i="1" smtClean="0">
                        <a:solidFill>
                          <a:srgbClr val="C00000"/>
                        </a:solidFill>
                        <a:latin typeface="Cambria Math" panose="02040503050406030204" pitchFamily="18" charset="0"/>
                        <a:ea typeface="Cambria Math" panose="02040503050406030204" pitchFamily="18" charset="0"/>
                      </a:rPr>
                      <m:t>𝑤</m:t>
                    </m:r>
                    <m:r>
                      <a:rPr lang="en-US" altLang="zh-CN" sz="2000" b="0"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rPr>
                      <m:t>𝒙</m:t>
                    </m:r>
                    <m:r>
                      <a:rPr lang="en-US" altLang="zh-CN" sz="2000" b="0" i="1" smtClean="0">
                        <a:solidFill>
                          <a:srgbClr val="C00000"/>
                        </a:solidFill>
                        <a:latin typeface="Cambria Math" panose="02040503050406030204" pitchFamily="18" charset="0"/>
                        <a:ea typeface="Cambria Math" panose="02040503050406030204" pitchFamily="18" charset="0"/>
                      </a:rPr>
                      <m:t>)≡</m:t>
                    </m:r>
                    <m:r>
                      <a:rPr lang="en-US" altLang="zh-CN" sz="2000" b="0" i="1" smtClean="0">
                        <a:solidFill>
                          <a:srgbClr val="C00000"/>
                        </a:solidFill>
                        <a:latin typeface="Cambria Math" panose="02040503050406030204" pitchFamily="18" charset="0"/>
                        <a:ea typeface="Cambria Math" panose="02040503050406030204" pitchFamily="18" charset="0"/>
                      </a:rPr>
                      <m:t>h</m:t>
                    </m:r>
                    <m:r>
                      <a:rPr lang="en-US" altLang="zh-CN" sz="2000" b="0"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rPr>
                      <m:t>𝒙</m:t>
                    </m:r>
                    <m:r>
                      <a:rPr lang="en-US" altLang="zh-CN" sz="2000" b="0" i="1" smtClean="0">
                        <a:solidFill>
                          <a:srgbClr val="C00000"/>
                        </a:solidFill>
                        <a:latin typeface="Cambria Math" panose="02040503050406030204" pitchFamily="18" charset="0"/>
                        <a:ea typeface="Cambria Math" panose="02040503050406030204" pitchFamily="18" charset="0"/>
                      </a:rPr>
                      <m:t>)</m:t>
                    </m:r>
                  </m:oMath>
                </a14:m>
                <a:endParaRPr lang="en-US" altLang="zh-CN" sz="2000" dirty="0" smtClean="0">
                  <a:solidFill>
                    <a:prstClr val="black"/>
                  </a:solidFill>
                  <a:latin typeface="宋体" panose="02010600030101010101" pitchFamily="2" charset="-122"/>
                  <a:cs typeface="+mn-ea"/>
                </a:endParaRPr>
              </a:p>
              <a:p>
                <a:pPr fontAlgn="auto">
                  <a:lnSpc>
                    <a:spcPct val="150000"/>
                  </a:lnSpc>
                  <a:spcBef>
                    <a:spcPts val="0"/>
                  </a:spcBef>
                  <a:spcAft>
                    <a:spcPts val="0"/>
                  </a:spcAft>
                  <a:defRPr/>
                </a:pPr>
                <a:r>
                  <a:rPr lang="zh-CN" altLang="en-US" sz="2000" dirty="0" smtClean="0">
                    <a:solidFill>
                      <a:prstClr val="black"/>
                    </a:solidFill>
                    <a:latin typeface="宋体" panose="02010600030101010101" pitchFamily="2" charset="-122"/>
                    <a:cs typeface="+mn-ea"/>
                  </a:rPr>
                  <a:t> 而属于负类的概率值为</a:t>
                </a:r>
                <a14:m>
                  <m:oMath xmlns:m="http://schemas.openxmlformats.org/officeDocument/2006/math">
                    <m:r>
                      <a:rPr lang="en-US" altLang="zh-CN" sz="2000" b="0" i="1" smtClean="0">
                        <a:solidFill>
                          <a:srgbClr val="C00000"/>
                        </a:solidFill>
                        <a:latin typeface="Cambria Math" panose="02040503050406030204" pitchFamily="18" charset="0"/>
                        <a:ea typeface="Cambria Math" panose="02040503050406030204" pitchFamily="18" charset="0"/>
                      </a:rPr>
                      <m:t> (1</m:t>
                    </m:r>
                    <m:r>
                      <a:rPr lang="en-US" altLang="zh-CN" sz="2000" b="0" i="0" smtClean="0">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h</m:t>
                    </m:r>
                    <m:d>
                      <m:dPr>
                        <m:ctrlPr>
                          <a:rPr lang="en-US" altLang="zh-CN" sz="2000" i="1">
                            <a:solidFill>
                              <a:srgbClr val="C00000"/>
                            </a:solidFill>
                            <a:latin typeface="Cambria Math" panose="02040503050406030204" pitchFamily="18" charset="0"/>
                            <a:ea typeface="Cambria Math" panose="02040503050406030204" pitchFamily="18" charset="0"/>
                          </a:rPr>
                        </m:ctrlPr>
                      </m:dPr>
                      <m:e>
                        <m:r>
                          <a:rPr lang="en-US" altLang="zh-CN" sz="2000" b="1" i="1">
                            <a:solidFill>
                              <a:srgbClr val="C00000"/>
                            </a:solidFill>
                            <a:latin typeface="Cambria Math" panose="02040503050406030204" pitchFamily="18" charset="0"/>
                          </a:rPr>
                          <m:t>𝒙</m:t>
                        </m:r>
                      </m:e>
                    </m:d>
                    <m:r>
                      <a:rPr lang="en-US" altLang="zh-CN" sz="2000" b="0" i="1" smtClean="0">
                        <a:solidFill>
                          <a:srgbClr val="C00000"/>
                        </a:solidFill>
                        <a:latin typeface="Cambria Math" panose="02040503050406030204" pitchFamily="18" charset="0"/>
                        <a:ea typeface="Cambria Math" panose="02040503050406030204" pitchFamily="18" charset="0"/>
                      </a:rPr>
                      <m:t>)</m:t>
                    </m:r>
                  </m:oMath>
                </a14:m>
                <a:r>
                  <a:rPr lang="zh-CN" altLang="en-US" sz="2000" dirty="0" smtClean="0">
                    <a:solidFill>
                      <a:prstClr val="black"/>
                    </a:solidFill>
                    <a:latin typeface="宋体" panose="02010600030101010101" pitchFamily="2" charset="-122"/>
                    <a:cs typeface="+mn-ea"/>
                  </a:rPr>
                  <a:t>。由于</a:t>
                </a:r>
                <a14:m>
                  <m:oMath xmlns:m="http://schemas.openxmlformats.org/officeDocument/2006/math">
                    <m:r>
                      <a:rPr lang="en-US" altLang="zh-CN" sz="2000" b="0" i="1" smtClean="0">
                        <a:solidFill>
                          <a:srgbClr val="C00000"/>
                        </a:solidFill>
                        <a:latin typeface="Cambria Math" panose="02040503050406030204" pitchFamily="18" charset="0"/>
                      </a:rPr>
                      <m:t>𝑦</m:t>
                    </m:r>
                    <m:r>
                      <a:rPr lang="en-US" altLang="zh-CN" sz="2000" i="1">
                        <a:solidFill>
                          <a:srgbClr val="C00000"/>
                        </a:solidFill>
                        <a:latin typeface="Cambria Math" panose="02040503050406030204" pitchFamily="18" charset="0"/>
                      </a:rPr>
                      <m:t> </m:t>
                    </m:r>
                  </m:oMath>
                </a14:m>
                <a:r>
                  <a:rPr lang="zh-CN" altLang="en-US" sz="2000" dirty="0" smtClean="0">
                    <a:solidFill>
                      <a:prstClr val="black"/>
                    </a:solidFill>
                    <a:latin typeface="宋体" panose="02010600030101010101" pitchFamily="2" charset="-122"/>
                    <a:cs typeface="+mn-ea"/>
                  </a:rPr>
                  <a:t>取值于</a:t>
                </a:r>
                <a:r>
                  <a:rPr lang="en-US" altLang="zh-CN" sz="2000" dirty="0" smtClean="0">
                    <a:solidFill>
                      <a:prstClr val="black"/>
                    </a:solidFill>
                    <a:latin typeface="宋体" panose="02010600030101010101" pitchFamily="2" charset="-122"/>
                    <a:cs typeface="+mn-ea"/>
                  </a:rPr>
                  <a:t>{0,1},</a:t>
                </a:r>
                <a:r>
                  <a:rPr lang="en-US" altLang="zh-CN" sz="2000" b="1" dirty="0">
                    <a:solidFill>
                      <a:srgbClr val="C00000"/>
                    </a:solidFill>
                  </a:rPr>
                  <a:t> </a:t>
                </a:r>
                <a14:m>
                  <m:oMath xmlns:m="http://schemas.openxmlformats.org/officeDocument/2006/math">
                    <m:r>
                      <a:rPr lang="en-US" altLang="zh-CN" sz="2000" b="0" i="1" smtClean="0">
                        <a:solidFill>
                          <a:srgbClr val="C00000"/>
                        </a:solidFill>
                        <a:latin typeface="Cambria Math" panose="02040503050406030204" pitchFamily="18" charset="0"/>
                      </a:rPr>
                      <m:t>𝑦</m:t>
                    </m:r>
                    <m:r>
                      <a:rPr lang="en-US" altLang="zh-CN" sz="2000" b="1" i="0" smtClean="0">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𝒙</m:t>
                    </m:r>
                  </m:oMath>
                </a14:m>
                <a:r>
                  <a:rPr lang="zh-CN" altLang="en-US" sz="2000" dirty="0" smtClean="0">
                    <a:solidFill>
                      <a:prstClr val="black"/>
                    </a:solidFill>
                    <a:latin typeface="宋体" panose="02010600030101010101" pitchFamily="2" charset="-122"/>
                    <a:cs typeface="+mn-ea"/>
                  </a:rPr>
                  <a:t>的概率分布（也即该数据点关于参数</a:t>
                </a:r>
                <a14:m>
                  <m:oMath xmlns:m="http://schemas.openxmlformats.org/officeDocument/2006/math">
                    <m:r>
                      <a:rPr lang="en-US" altLang="zh-CN" sz="2000" i="1">
                        <a:solidFill>
                          <a:srgbClr val="C00000"/>
                        </a:solidFill>
                        <a:latin typeface="Cambria Math" panose="02040503050406030204" pitchFamily="18" charset="0"/>
                      </a:rPr>
                      <m:t>𝑤</m:t>
                    </m:r>
                  </m:oMath>
                </a14:m>
                <a:r>
                  <a:rPr lang="zh-CN" altLang="en-US" sz="2000" dirty="0" smtClean="0">
                    <a:solidFill>
                      <a:prstClr val="black"/>
                    </a:solidFill>
                    <a:latin typeface="宋体" panose="02010600030101010101" pitchFamily="2" charset="-122"/>
                    <a:cs typeface="+mn-ea"/>
                  </a:rPr>
                  <a:t>似然值）可以写为一个精致的表达式 </a:t>
                </a:r>
                <a:endParaRPr lang="en-US" altLang="zh-CN" sz="2000" dirty="0" smtClean="0">
                  <a:solidFill>
                    <a:prstClr val="black"/>
                  </a:solidFill>
                  <a:latin typeface="宋体" panose="02010600030101010101" pitchFamily="2" charset="-122"/>
                  <a:cs typeface="+mn-ea"/>
                </a:endParaRPr>
              </a:p>
              <a:p>
                <a:pPr fontAlgn="auto">
                  <a:lnSpc>
                    <a:spcPct val="150000"/>
                  </a:lnSpc>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𝑝</m:t>
                      </m:r>
                      <m:d>
                        <m:dPr>
                          <m:ctrlPr>
                            <a:rPr lang="en-US" altLang="zh-CN" sz="2000" b="1" i="1">
                              <a:solidFill>
                                <a:srgbClr val="C00000"/>
                              </a:solidFill>
                              <a:latin typeface="Cambria Math" panose="02040503050406030204" pitchFamily="18" charset="0"/>
                              <a:ea typeface="Cambria Math" panose="02040503050406030204" pitchFamily="18" charset="0"/>
                            </a:rPr>
                          </m:ctrlPr>
                        </m:dPr>
                        <m:e>
                          <m:r>
                            <a:rPr lang="en-US" altLang="zh-CN" sz="2000" b="0" i="1" smtClean="0">
                              <a:solidFill>
                                <a:srgbClr val="C00000"/>
                              </a:solidFill>
                              <a:latin typeface="Cambria Math" panose="02040503050406030204" pitchFamily="18" charset="0"/>
                              <a:ea typeface="Cambria Math" panose="02040503050406030204" pitchFamily="18" charset="0"/>
                            </a:rPr>
                            <m:t>𝑦</m:t>
                          </m:r>
                          <m:r>
                            <a:rPr lang="en-US" altLang="zh-CN" sz="2000" b="0"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𝒙</m:t>
                          </m:r>
                        </m:e>
                      </m:d>
                      <m:r>
                        <a:rPr lang="en-US" altLang="zh-CN" sz="2000" b="1" i="1">
                          <a:solidFill>
                            <a:srgbClr val="C00000"/>
                          </a:solidFill>
                          <a:latin typeface="Cambria Math" panose="02040503050406030204" pitchFamily="18" charset="0"/>
                          <a:ea typeface="Cambria Math" panose="02040503050406030204" pitchFamily="18" charset="0"/>
                        </a:rPr>
                        <m:t>=</m:t>
                      </m:r>
                      <m:sSup>
                        <m:sSupPr>
                          <m:ctrlPr>
                            <a:rPr lang="en-US" altLang="zh-CN" sz="2000" b="1" i="1" smtClean="0">
                              <a:solidFill>
                                <a:srgbClr val="C00000"/>
                              </a:solidFill>
                              <a:latin typeface="Cambria Math" panose="02040503050406030204" pitchFamily="18" charset="0"/>
                              <a:ea typeface="Cambria Math" panose="02040503050406030204" pitchFamily="18" charset="0"/>
                            </a:rPr>
                          </m:ctrlPr>
                        </m:sSupPr>
                        <m:e>
                          <m:r>
                            <a:rPr lang="en-US" altLang="zh-CN" sz="2000" i="1">
                              <a:solidFill>
                                <a:srgbClr val="C00000"/>
                              </a:solidFill>
                              <a:latin typeface="Cambria Math" panose="02040503050406030204" pitchFamily="18" charset="0"/>
                              <a:ea typeface="Cambria Math" panose="02040503050406030204" pitchFamily="18" charset="0"/>
                            </a:rPr>
                            <m:t>𝑝</m:t>
                          </m:r>
                          <m:d>
                            <m:dPr>
                              <m:ctrlPr>
                                <a:rPr lang="en-US" altLang="zh-CN" sz="2000" b="1" i="1">
                                  <a:solidFill>
                                    <a:srgbClr val="C00000"/>
                                  </a:solidFill>
                                  <a:latin typeface="Cambria Math" panose="02040503050406030204" pitchFamily="18" charset="0"/>
                                  <a:ea typeface="Cambria Math" panose="02040503050406030204" pitchFamily="18" charset="0"/>
                                </a:rPr>
                              </m:ctrlPr>
                            </m:dPr>
                            <m:e>
                              <m:r>
                                <a:rPr lang="en-US" altLang="zh-CN" sz="2000" i="1">
                                  <a:solidFill>
                                    <a:srgbClr val="C00000"/>
                                  </a:solidFill>
                                  <a:latin typeface="Cambria Math" panose="02040503050406030204" pitchFamily="18" charset="0"/>
                                  <a:ea typeface="Cambria Math" panose="02040503050406030204" pitchFamily="18" charset="0"/>
                                </a:rPr>
                                <m:t>𝑦</m:t>
                              </m:r>
                              <m:r>
                                <a:rPr lang="en-US" altLang="zh-CN" sz="2000" b="0" i="1" smtClean="0">
                                  <a:solidFill>
                                    <a:srgbClr val="C00000"/>
                                  </a:solidFill>
                                  <a:latin typeface="Cambria Math" panose="02040503050406030204" pitchFamily="18" charset="0"/>
                                  <a:ea typeface="Cambria Math" panose="02040503050406030204" pitchFamily="18" charset="0"/>
                                </a:rPr>
                                <m:t>=1</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𝒙</m:t>
                              </m:r>
                            </m:e>
                          </m:d>
                        </m:e>
                        <m:sup>
                          <m:r>
                            <a:rPr lang="en-US" altLang="zh-CN" sz="2000" b="0" i="1" smtClean="0">
                              <a:solidFill>
                                <a:srgbClr val="C00000"/>
                              </a:solidFill>
                              <a:latin typeface="Cambria Math" panose="02040503050406030204" pitchFamily="18" charset="0"/>
                              <a:ea typeface="Cambria Math" panose="02040503050406030204" pitchFamily="18" charset="0"/>
                            </a:rPr>
                            <m:t>𝑦</m:t>
                          </m:r>
                        </m:sup>
                      </m:sSup>
                      <m:sSup>
                        <m:sSupPr>
                          <m:ctrlPr>
                            <a:rPr lang="en-US" altLang="zh-CN" sz="2000" b="1" i="1" smtClean="0">
                              <a:solidFill>
                                <a:srgbClr val="C00000"/>
                              </a:solidFill>
                              <a:latin typeface="Cambria Math" panose="02040503050406030204" pitchFamily="18" charset="0"/>
                              <a:ea typeface="Cambria Math" panose="02040503050406030204" pitchFamily="18" charset="0"/>
                            </a:rPr>
                          </m:ctrlPr>
                        </m:sSupPr>
                        <m:e>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1−</m:t>
                          </m:r>
                          <m:r>
                            <a:rPr lang="en-US" altLang="zh-CN" sz="2000" i="1">
                              <a:solidFill>
                                <a:srgbClr val="C00000"/>
                              </a:solidFill>
                              <a:latin typeface="Cambria Math" panose="02040503050406030204" pitchFamily="18" charset="0"/>
                              <a:ea typeface="Cambria Math" panose="02040503050406030204" pitchFamily="18" charset="0"/>
                            </a:rPr>
                            <m:t>𝑝</m:t>
                          </m:r>
                          <m:d>
                            <m:dPr>
                              <m:ctrlPr>
                                <a:rPr lang="en-US" altLang="zh-CN" sz="2000" b="1" i="1">
                                  <a:solidFill>
                                    <a:srgbClr val="C00000"/>
                                  </a:solidFill>
                                  <a:latin typeface="Cambria Math" panose="02040503050406030204" pitchFamily="18" charset="0"/>
                                  <a:ea typeface="Cambria Math" panose="02040503050406030204" pitchFamily="18" charset="0"/>
                                </a:rPr>
                              </m:ctrlPr>
                            </m:dPr>
                            <m:e>
                              <m:r>
                                <a:rPr lang="en-US" altLang="zh-CN" sz="2000" i="1">
                                  <a:solidFill>
                                    <a:srgbClr val="C00000"/>
                                  </a:solidFill>
                                  <a:latin typeface="Cambria Math" panose="02040503050406030204" pitchFamily="18" charset="0"/>
                                  <a:ea typeface="Cambria Math" panose="02040503050406030204" pitchFamily="18" charset="0"/>
                                </a:rPr>
                                <m:t>𝑦</m:t>
                              </m:r>
                              <m:r>
                                <a:rPr lang="en-US" altLang="zh-CN" sz="2000" b="0" i="1" smtClean="0">
                                  <a:solidFill>
                                    <a:srgbClr val="C00000"/>
                                  </a:solidFill>
                                  <a:latin typeface="Cambria Math" panose="02040503050406030204" pitchFamily="18" charset="0"/>
                                  <a:ea typeface="Cambria Math" panose="02040503050406030204" pitchFamily="18" charset="0"/>
                                </a:rPr>
                                <m:t>=1</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𝒙</m:t>
                              </m:r>
                            </m:e>
                          </m:d>
                          <m:r>
                            <a:rPr lang="en-US" altLang="zh-CN" sz="2000" b="1" i="1" smtClean="0">
                              <a:solidFill>
                                <a:srgbClr val="C00000"/>
                              </a:solidFill>
                              <a:latin typeface="Cambria Math" panose="02040503050406030204" pitchFamily="18" charset="0"/>
                              <a:ea typeface="Cambria Math" panose="02040503050406030204" pitchFamily="18" charset="0"/>
                            </a:rPr>
                            <m:t>]</m:t>
                          </m:r>
                        </m:e>
                        <m:sup>
                          <m:r>
                            <a:rPr lang="en-US" altLang="zh-CN" sz="2000" b="0" i="1" smtClean="0">
                              <a:solidFill>
                                <a:srgbClr val="C00000"/>
                              </a:solidFill>
                              <a:latin typeface="Cambria Math" panose="02040503050406030204" pitchFamily="18" charset="0"/>
                              <a:ea typeface="Cambria Math" panose="02040503050406030204" pitchFamily="18" charset="0"/>
                            </a:rPr>
                            <m:t>1−</m:t>
                          </m:r>
                          <m:r>
                            <a:rPr lang="en-US" altLang="zh-CN" sz="2000" b="0" i="1" smtClean="0">
                              <a:solidFill>
                                <a:srgbClr val="C00000"/>
                              </a:solidFill>
                              <a:latin typeface="Cambria Math" panose="02040503050406030204" pitchFamily="18" charset="0"/>
                              <a:ea typeface="Cambria Math" panose="02040503050406030204" pitchFamily="18" charset="0"/>
                            </a:rPr>
                            <m:t>𝑦</m:t>
                          </m:r>
                        </m:sup>
                      </m:sSup>
                    </m:oMath>
                  </m:oMathPara>
                </a14:m>
                <a:endParaRPr lang="en-US" altLang="zh-CN" sz="2000" dirty="0">
                  <a:solidFill>
                    <a:prstClr val="black"/>
                  </a:solidFill>
                  <a:latin typeface="宋体" panose="02010600030101010101" pitchFamily="2" charset="-122"/>
                  <a:cs typeface="+mn-ea"/>
                </a:endParaRPr>
              </a:p>
              <a:p>
                <a:pPr fontAlgn="auto">
                  <a:lnSpc>
                    <a:spcPct val="150000"/>
                  </a:lnSpc>
                  <a:spcBef>
                    <a:spcPts val="0"/>
                  </a:spcBef>
                  <a:spcAft>
                    <a:spcPts val="0"/>
                  </a:spcAft>
                  <a:defRPr/>
                </a:pPr>
                <a:r>
                  <a:rPr lang="zh-CN" altLang="en-US" sz="2000" dirty="0" smtClean="0">
                    <a:solidFill>
                      <a:prstClr val="black"/>
                    </a:solidFill>
                    <a:latin typeface="宋体" panose="02010600030101010101" pitchFamily="2" charset="-122"/>
                    <a:cs typeface="+mn-ea"/>
                  </a:rPr>
                  <a:t>  简记：</a:t>
                </a:r>
                <a14:m>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𝜋</m:t>
                    </m:r>
                    <m:d>
                      <m:dPr>
                        <m:ctrlPr>
                          <a:rPr lang="en-US" altLang="zh-CN" sz="2000" b="0" i="1" smtClean="0">
                            <a:solidFill>
                              <a:srgbClr val="C00000"/>
                            </a:solidFill>
                            <a:latin typeface="Cambria Math" panose="02040503050406030204" pitchFamily="18" charset="0"/>
                            <a:ea typeface="Cambria Math" panose="02040503050406030204" pitchFamily="18" charset="0"/>
                          </a:rPr>
                        </m:ctrlPr>
                      </m:dPr>
                      <m:e>
                        <m:r>
                          <a:rPr lang="en-US" altLang="zh-CN" sz="2000" b="1" i="1" smtClean="0">
                            <a:solidFill>
                              <a:srgbClr val="C00000"/>
                            </a:solidFill>
                            <a:latin typeface="Cambria Math" panose="02040503050406030204" pitchFamily="18" charset="0"/>
                            <a:ea typeface="Cambria Math" panose="02040503050406030204" pitchFamily="18" charset="0"/>
                          </a:rPr>
                          <m:t>𝒙</m:t>
                        </m:r>
                      </m:e>
                    </m:d>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𝑝</m:t>
                    </m:r>
                    <m:d>
                      <m:dPr>
                        <m:ctrlPr>
                          <a:rPr lang="en-US" altLang="zh-CN" sz="2000" b="1" i="1">
                            <a:solidFill>
                              <a:srgbClr val="C00000"/>
                            </a:solidFill>
                            <a:latin typeface="Cambria Math" panose="02040503050406030204" pitchFamily="18" charset="0"/>
                            <a:ea typeface="Cambria Math" panose="02040503050406030204" pitchFamily="18" charset="0"/>
                          </a:rPr>
                        </m:ctrlPr>
                      </m:dPr>
                      <m:e>
                        <m:r>
                          <a:rPr lang="en-US" altLang="zh-CN" sz="2000" i="1">
                            <a:solidFill>
                              <a:srgbClr val="C00000"/>
                            </a:solidFill>
                            <a:latin typeface="Cambria Math" panose="02040503050406030204" pitchFamily="18" charset="0"/>
                            <a:ea typeface="Cambria Math" panose="02040503050406030204" pitchFamily="18" charset="0"/>
                          </a:rPr>
                          <m:t>𝑦</m:t>
                        </m:r>
                        <m:r>
                          <a:rPr lang="en-US" altLang="zh-CN" sz="2000" b="0" i="1" smtClean="0">
                            <a:solidFill>
                              <a:srgbClr val="C00000"/>
                            </a:solidFill>
                            <a:latin typeface="Cambria Math" panose="02040503050406030204" pitchFamily="18" charset="0"/>
                            <a:ea typeface="Cambria Math" panose="02040503050406030204" pitchFamily="18" charset="0"/>
                          </a:rPr>
                          <m:t>=1</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𝒙</m:t>
                        </m:r>
                      </m:e>
                    </m:d>
                  </m:oMath>
                </a14:m>
                <a:r>
                  <a:rPr lang="zh-CN" altLang="en-US" sz="2000" dirty="0" smtClean="0">
                    <a:solidFill>
                      <a:prstClr val="black"/>
                    </a:solidFill>
                    <a:latin typeface="宋体" panose="02010600030101010101" pitchFamily="2" charset="-122"/>
                    <a:cs typeface="+mn-ea"/>
                  </a:rPr>
                  <a:t>。因此，</a:t>
                </a:r>
                <a14:m>
                  <m:oMath xmlns:m="http://schemas.openxmlformats.org/officeDocument/2006/math">
                    <m:d>
                      <m:dPr>
                        <m:ctrlPr>
                          <a:rPr lang="en-US" altLang="zh-CN" sz="2000" b="1" i="1">
                            <a:solidFill>
                              <a:srgbClr val="C00000"/>
                            </a:solidFill>
                            <a:latin typeface="Cambria Math" panose="02040503050406030204" pitchFamily="18" charset="0"/>
                            <a:ea typeface="Cambria Math" panose="02040503050406030204" pitchFamily="18" charset="0"/>
                          </a:rPr>
                        </m:ctrlPr>
                      </m:dPr>
                      <m:e>
                        <m:r>
                          <a:rPr lang="en-US" altLang="zh-CN" sz="2000" b="1" i="1">
                            <a:solidFill>
                              <a:srgbClr val="C00000"/>
                            </a:solidFill>
                            <a:latin typeface="Cambria Math" panose="02040503050406030204" pitchFamily="18" charset="0"/>
                            <a:ea typeface="Cambria Math" panose="02040503050406030204" pitchFamily="18" charset="0"/>
                          </a:rPr>
                          <m:t>𝒙</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𝑦</m:t>
                        </m:r>
                      </m:e>
                    </m:d>
                  </m:oMath>
                </a14:m>
                <a:r>
                  <a:rPr lang="zh-CN" altLang="en-US" sz="2000" dirty="0" smtClean="0">
                    <a:solidFill>
                      <a:prstClr val="black"/>
                    </a:solidFill>
                    <a:latin typeface="宋体" panose="02010600030101010101" pitchFamily="2" charset="-122"/>
                    <a:cs typeface="+mn-ea"/>
                  </a:rPr>
                  <a:t>的似然函数为：</a:t>
                </a:r>
                <a:endParaRPr lang="en-US" altLang="zh-CN" sz="2000" dirty="0" smtClean="0">
                  <a:solidFill>
                    <a:prstClr val="black"/>
                  </a:solidFill>
                  <a:latin typeface="宋体" panose="02010600030101010101" pitchFamily="2" charset="-122"/>
                  <a:cs typeface="+mn-ea"/>
                </a:endParaRPr>
              </a:p>
              <a:p>
                <a:pPr fontAlgn="auto">
                  <a:lnSpc>
                    <a:spcPct val="150000"/>
                  </a:lnSpc>
                  <a:spcBef>
                    <a:spcPts val="0"/>
                  </a:spcBef>
                  <a:spcAft>
                    <a:spcPts val="0"/>
                  </a:spcAft>
                  <a:defRPr/>
                </a:pPr>
                <a14:m>
                  <m:oMathPara xmlns:m="http://schemas.openxmlformats.org/officeDocument/2006/math">
                    <m:oMathParaPr>
                      <m:jc m:val="centerGroup"/>
                    </m:oMathParaPr>
                    <m:oMath xmlns:m="http://schemas.openxmlformats.org/officeDocument/2006/math">
                      <m:sSup>
                        <m:sSupPr>
                          <m:ctrlPr>
                            <a:rPr lang="en-US" altLang="zh-CN" sz="2000" b="1" i="1">
                              <a:solidFill>
                                <a:srgbClr val="C00000"/>
                              </a:solidFill>
                              <a:latin typeface="Cambria Math" panose="02040503050406030204" pitchFamily="18" charset="0"/>
                              <a:ea typeface="Cambria Math" panose="02040503050406030204" pitchFamily="18" charset="0"/>
                            </a:rPr>
                          </m:ctrlPr>
                        </m:sSupPr>
                        <m:e>
                          <m:r>
                            <a:rPr lang="en-US" altLang="zh-CN" sz="2000" i="1">
                              <a:solidFill>
                                <a:srgbClr val="C00000"/>
                              </a:solidFill>
                              <a:latin typeface="Cambria Math" panose="02040503050406030204" pitchFamily="18" charset="0"/>
                              <a:ea typeface="Cambria Math" panose="02040503050406030204" pitchFamily="18" charset="0"/>
                            </a:rPr>
                            <m:t>𝜋</m:t>
                          </m:r>
                          <m:d>
                            <m:dPr>
                              <m:ctrlPr>
                                <a:rPr lang="en-US" altLang="zh-CN" sz="2000" i="1">
                                  <a:solidFill>
                                    <a:srgbClr val="C00000"/>
                                  </a:solidFill>
                                  <a:latin typeface="Cambria Math" panose="02040503050406030204" pitchFamily="18" charset="0"/>
                                  <a:ea typeface="Cambria Math" panose="02040503050406030204" pitchFamily="18" charset="0"/>
                                </a:rPr>
                              </m:ctrlPr>
                            </m:dPr>
                            <m:e>
                              <m:r>
                                <a:rPr lang="en-US" altLang="zh-CN" sz="2000" b="1" i="1">
                                  <a:solidFill>
                                    <a:srgbClr val="C00000"/>
                                  </a:solidFill>
                                  <a:latin typeface="Cambria Math" panose="02040503050406030204" pitchFamily="18" charset="0"/>
                                  <a:ea typeface="Cambria Math" panose="02040503050406030204" pitchFamily="18" charset="0"/>
                                </a:rPr>
                                <m:t>𝒙</m:t>
                              </m:r>
                            </m:e>
                          </m:d>
                        </m:e>
                        <m:sup>
                          <m:r>
                            <a:rPr lang="en-US" altLang="zh-CN" sz="2000" b="0" i="1">
                              <a:solidFill>
                                <a:srgbClr val="C00000"/>
                              </a:solidFill>
                              <a:latin typeface="Cambria Math" panose="02040503050406030204" pitchFamily="18" charset="0"/>
                              <a:ea typeface="Cambria Math" panose="02040503050406030204" pitchFamily="18" charset="0"/>
                            </a:rPr>
                            <m:t>𝑦</m:t>
                          </m:r>
                        </m:sup>
                      </m:sSup>
                      <m:sSup>
                        <m:sSupPr>
                          <m:ctrlPr>
                            <a:rPr lang="en-US" altLang="zh-CN" sz="2000" b="1" i="1">
                              <a:solidFill>
                                <a:srgbClr val="C00000"/>
                              </a:solidFill>
                              <a:latin typeface="Cambria Math" panose="02040503050406030204" pitchFamily="18" charset="0"/>
                              <a:ea typeface="Cambria Math" panose="02040503050406030204" pitchFamily="18" charset="0"/>
                            </a:rPr>
                          </m:ctrlPr>
                        </m:sSupPr>
                        <m:e>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1−</m:t>
                          </m:r>
                          <m:r>
                            <a:rPr lang="en-US" altLang="zh-CN" sz="2000" b="0" i="1" smtClean="0">
                              <a:solidFill>
                                <a:srgbClr val="C00000"/>
                              </a:solidFill>
                              <a:latin typeface="Cambria Math" panose="02040503050406030204" pitchFamily="18" charset="0"/>
                              <a:ea typeface="Cambria Math" panose="02040503050406030204" pitchFamily="18" charset="0"/>
                            </a:rPr>
                            <m:t>𝜋</m:t>
                          </m:r>
                          <m:d>
                            <m:dPr>
                              <m:ctrlPr>
                                <a:rPr lang="en-US" altLang="zh-CN" sz="2000" i="1">
                                  <a:solidFill>
                                    <a:srgbClr val="C00000"/>
                                  </a:solidFill>
                                  <a:latin typeface="Cambria Math" panose="02040503050406030204" pitchFamily="18" charset="0"/>
                                  <a:ea typeface="Cambria Math" panose="02040503050406030204" pitchFamily="18" charset="0"/>
                                </a:rPr>
                              </m:ctrlPr>
                            </m:dPr>
                            <m:e>
                              <m:r>
                                <a:rPr lang="en-US" altLang="zh-CN" sz="2000" b="1" i="1">
                                  <a:solidFill>
                                    <a:srgbClr val="C00000"/>
                                  </a:solidFill>
                                  <a:latin typeface="Cambria Math" panose="02040503050406030204" pitchFamily="18" charset="0"/>
                                  <a:ea typeface="Cambria Math" panose="02040503050406030204" pitchFamily="18" charset="0"/>
                                </a:rPr>
                                <m:t>𝒙</m:t>
                              </m:r>
                            </m:e>
                          </m:d>
                          <m:r>
                            <a:rPr lang="en-US" altLang="zh-CN" sz="2000" b="1" i="1" smtClean="0">
                              <a:solidFill>
                                <a:srgbClr val="C00000"/>
                              </a:solidFill>
                              <a:latin typeface="Cambria Math" panose="02040503050406030204" pitchFamily="18" charset="0"/>
                              <a:ea typeface="Cambria Math" panose="02040503050406030204" pitchFamily="18" charset="0"/>
                            </a:rPr>
                            <m:t>]</m:t>
                          </m:r>
                        </m:e>
                        <m:sup>
                          <m:r>
                            <a:rPr lang="en-US" altLang="zh-CN" sz="2000" b="0" i="1">
                              <a:solidFill>
                                <a:srgbClr val="C00000"/>
                              </a:solidFill>
                              <a:latin typeface="Cambria Math" panose="02040503050406030204" pitchFamily="18" charset="0"/>
                              <a:ea typeface="Cambria Math" panose="02040503050406030204" pitchFamily="18" charset="0"/>
                            </a:rPr>
                            <m:t>1−</m:t>
                          </m:r>
                          <m:r>
                            <a:rPr lang="en-US" altLang="zh-CN" sz="2000" b="0" i="1">
                              <a:solidFill>
                                <a:srgbClr val="C00000"/>
                              </a:solidFill>
                              <a:latin typeface="Cambria Math" panose="02040503050406030204" pitchFamily="18" charset="0"/>
                              <a:ea typeface="Cambria Math" panose="02040503050406030204" pitchFamily="18" charset="0"/>
                            </a:rPr>
                            <m:t>𝑦</m:t>
                          </m:r>
                        </m:sup>
                      </m:sSup>
                    </m:oMath>
                  </m:oMathPara>
                </a14:m>
                <a:endParaRPr lang="en-US" altLang="zh-CN" sz="2000" dirty="0">
                  <a:solidFill>
                    <a:prstClr val="black"/>
                  </a:solidFill>
                  <a:latin typeface="宋体" panose="02010600030101010101" pitchFamily="2" charset="-122"/>
                  <a:cs typeface="+mn-ea"/>
                </a:endParaRPr>
              </a:p>
              <a:p>
                <a:pPr fontAlgn="auto">
                  <a:lnSpc>
                    <a:spcPct val="150000"/>
                  </a:lnSpc>
                  <a:spcBef>
                    <a:spcPts val="0"/>
                  </a:spcBef>
                  <a:spcAft>
                    <a:spcPts val="0"/>
                  </a:spcAft>
                  <a:defRPr/>
                </a:pPr>
                <a:endParaRPr lang="zh-CN" altLang="en-US" sz="2000" dirty="0">
                  <a:solidFill>
                    <a:prstClr val="black"/>
                  </a:solidFill>
                  <a:latin typeface="宋体" panose="02010600030101010101" pitchFamily="2" charset="-122"/>
                  <a:cs typeface="+mn-ea"/>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251520" y="1065251"/>
                <a:ext cx="8322469" cy="5944063"/>
              </a:xfrm>
              <a:prstGeom prst="rect">
                <a:avLst/>
              </a:prstGeom>
              <a:blipFill rotWithShape="0">
                <a:blip r:embed="rId2"/>
                <a:stretch>
                  <a:fillRect l="-733" r="-220"/>
                </a:stretch>
              </a:blipFill>
            </p:spPr>
            <p:txBody>
              <a:bodyPr/>
              <a:lstStyle/>
              <a:p>
                <a:r>
                  <a:rPr lang="zh-CN" altLang="en-US">
                    <a:noFill/>
                  </a:rPr>
                  <a:t> </a:t>
                </a:r>
              </a:p>
            </p:txBody>
          </p:sp>
        </mc:Fallback>
      </mc:AlternateContent>
      <p:sp>
        <p:nvSpPr>
          <p:cNvPr id="5" name="文本占位符 4"/>
          <p:cNvSpPr>
            <a:spLocks noGrp="1"/>
          </p:cNvSpPr>
          <p:nvPr>
            <p:ph type="body" sz="quarter" idx="11"/>
          </p:nvPr>
        </p:nvSpPr>
        <p:spPr/>
        <p:txBody>
          <a:bodyPr/>
          <a:lstStyle/>
          <a:p>
            <a:r>
              <a:rPr lang="zh-CN" altLang="en-US" dirty="0" smtClean="0"/>
              <a:t>逻辑回归模型的求解（模型的参数估计）</a:t>
            </a:r>
            <a:endParaRPr lang="zh-CN" altLang="en-US" dirty="0"/>
          </a:p>
        </p:txBody>
      </p:sp>
    </p:spTree>
    <p:extLst>
      <p:ext uri="{BB962C8B-B14F-4D97-AF65-F5344CB8AC3E}">
        <p14:creationId xmlns:p14="http://schemas.microsoft.com/office/powerpoint/2010/main" val="69881551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p:cNvSpPr/>
              <p:nvPr/>
            </p:nvSpPr>
            <p:spPr>
              <a:xfrm>
                <a:off x="323528" y="1052736"/>
                <a:ext cx="8424936" cy="980140"/>
              </a:xfrm>
              <a:prstGeom prst="rect">
                <a:avLst/>
              </a:prstGeom>
            </p:spPr>
            <p:txBody>
              <a:bodyPr wrap="square">
                <a:spAutoFit/>
              </a:bodyPr>
              <a:lstStyle/>
              <a:p>
                <a:pPr fontAlgn="auto">
                  <a:lnSpc>
                    <a:spcPct val="150000"/>
                  </a:lnSpc>
                  <a:spcBef>
                    <a:spcPts val="0"/>
                  </a:spcBef>
                  <a:spcAft>
                    <a:spcPts val="0"/>
                  </a:spcAft>
                  <a:defRPr/>
                </a:pPr>
                <a:r>
                  <a:rPr lang="zh-CN" altLang="en-US" sz="2000" dirty="0" smtClean="0">
                    <a:solidFill>
                      <a:prstClr val="black"/>
                    </a:solidFill>
                    <a:latin typeface="宋体" panose="02010600030101010101" pitchFamily="2" charset="-122"/>
                    <a:cs typeface="+mn-ea"/>
                  </a:rPr>
                  <a:t>  根据</a:t>
                </a:r>
                <a:r>
                  <a:rPr lang="zh-CN" altLang="en-US" sz="2000" dirty="0">
                    <a:solidFill>
                      <a:prstClr val="black"/>
                    </a:solidFill>
                    <a:latin typeface="宋体" panose="02010600030101010101" pitchFamily="2" charset="-122"/>
                    <a:cs typeface="+mn-ea"/>
                  </a:rPr>
                  <a:t>模型拟合的</a:t>
                </a:r>
                <a:r>
                  <a:rPr lang="zh-CN" altLang="en-US" sz="2000" dirty="0">
                    <a:solidFill>
                      <a:srgbClr val="C00000"/>
                    </a:solidFill>
                    <a:latin typeface="宋体" panose="02010600030101010101" pitchFamily="2" charset="-122"/>
                    <a:cs typeface="+mn-ea"/>
                  </a:rPr>
                  <a:t>最大似然原则</a:t>
                </a:r>
                <a:r>
                  <a:rPr lang="zh-CN" altLang="en-US" sz="2000" dirty="0">
                    <a:solidFill>
                      <a:prstClr val="black"/>
                    </a:solidFill>
                    <a:latin typeface="宋体" panose="02010600030101010101" pitchFamily="2" charset="-122"/>
                    <a:cs typeface="+mn-ea"/>
                  </a:rPr>
                  <a:t>，如果观察到</a:t>
                </a:r>
                <a14:m>
                  <m:oMath xmlns:m="http://schemas.openxmlformats.org/officeDocument/2006/math">
                    <m:r>
                      <a:rPr lang="en-US" altLang="zh-CN" sz="2000" i="1">
                        <a:solidFill>
                          <a:srgbClr val="C00000"/>
                        </a:solidFill>
                        <a:latin typeface="Cambria Math" panose="02040503050406030204" pitchFamily="18" charset="0"/>
                      </a:rPr>
                      <m:t>𝑁</m:t>
                    </m:r>
                  </m:oMath>
                </a14:m>
                <a:r>
                  <a:rPr lang="zh-CN" altLang="en-US" sz="2000" dirty="0" smtClean="0">
                    <a:solidFill>
                      <a:prstClr val="black"/>
                    </a:solidFill>
                    <a:latin typeface="宋体" panose="02010600030101010101" pitchFamily="2" charset="-122"/>
                    <a:cs typeface="+mn-ea"/>
                  </a:rPr>
                  <a:t>个</a:t>
                </a:r>
                <a:r>
                  <a:rPr lang="zh-CN" altLang="en-US" sz="2000" dirty="0">
                    <a:solidFill>
                      <a:prstClr val="black"/>
                    </a:solidFill>
                    <a:latin typeface="宋体" panose="02010600030101010101" pitchFamily="2" charset="-122"/>
                    <a:cs typeface="+mn-ea"/>
                  </a:rPr>
                  <a:t>训练数据</a:t>
                </a:r>
                <a:r>
                  <a:rPr lang="zh-CN" altLang="en-US" sz="2000" dirty="0" smtClean="0">
                    <a:solidFill>
                      <a:prstClr val="black"/>
                    </a:solidFill>
                    <a:latin typeface="宋体" panose="02010600030101010101" pitchFamily="2" charset="-122"/>
                    <a:cs typeface="+mn-ea"/>
                  </a:rPr>
                  <a:t>点</a:t>
                </a:r>
                <a14:m>
                  <m:oMath xmlns:m="http://schemas.openxmlformats.org/officeDocument/2006/math">
                    <m:sSubSup>
                      <m:sSubSupPr>
                        <m:ctrlPr>
                          <a:rPr lang="en-US" altLang="zh-CN" sz="2000" i="1" smtClean="0">
                            <a:solidFill>
                              <a:srgbClr val="C00000"/>
                            </a:solidFill>
                            <a:latin typeface="Cambria Math" panose="02040503050406030204" pitchFamily="18" charset="0"/>
                          </a:rPr>
                        </m:ctrlPr>
                      </m:sSubSupPr>
                      <m:e>
                        <m:r>
                          <a:rPr lang="en-US" altLang="zh-CN" sz="2000" b="0" i="0" smtClean="0">
                            <a:solidFill>
                              <a:srgbClr val="C00000"/>
                            </a:solidFill>
                            <a:latin typeface="Cambria Math" panose="02040503050406030204" pitchFamily="18" charset="0"/>
                          </a:rPr>
                          <m:t>{</m:t>
                        </m:r>
                        <m:d>
                          <m:dPr>
                            <m:ctrlPr>
                              <a:rPr lang="en-US" altLang="zh-CN" sz="2000" i="1">
                                <a:solidFill>
                                  <a:srgbClr val="C00000"/>
                                </a:solidFill>
                                <a:latin typeface="Cambria Math" panose="02040503050406030204" pitchFamily="18" charset="0"/>
                              </a:rPr>
                            </m:ctrlPr>
                          </m:dPr>
                          <m:e>
                            <m:sSub>
                              <m:sSubPr>
                                <m:ctrlPr>
                                  <a:rPr lang="en-US" altLang="zh-CN" sz="2000" i="1" smtClean="0">
                                    <a:solidFill>
                                      <a:srgbClr val="C00000"/>
                                    </a:solidFill>
                                    <a:latin typeface="Cambria Math" panose="02040503050406030204" pitchFamily="18" charset="0"/>
                                  </a:rPr>
                                </m:ctrlPr>
                              </m:sSubPr>
                              <m:e>
                                <m:r>
                                  <a:rPr lang="en-US" altLang="zh-CN" sz="2000" b="1" i="1" smtClean="0">
                                    <a:solidFill>
                                      <a:srgbClr val="C00000"/>
                                    </a:solidFill>
                                    <a:latin typeface="Cambria Math" panose="02040503050406030204" pitchFamily="18" charset="0"/>
                                  </a:rPr>
                                  <m:t>𝒙</m:t>
                                </m:r>
                              </m:e>
                              <m:sub>
                                <m:r>
                                  <a:rPr lang="en-US" altLang="zh-CN" sz="2000" b="0" i="1" smtClean="0">
                                    <a:solidFill>
                                      <a:srgbClr val="C00000"/>
                                    </a:solidFill>
                                    <a:latin typeface="Cambria Math" panose="02040503050406030204" pitchFamily="18" charset="0"/>
                                  </a:rPr>
                                  <m:t>𝑖</m:t>
                                </m:r>
                              </m:sub>
                            </m:sSub>
                            <m:r>
                              <a:rPr lang="en-US" altLang="zh-CN" sz="2000">
                                <a:solidFill>
                                  <a:srgbClr val="C00000"/>
                                </a:solidFill>
                                <a:latin typeface="Cambria Math" panose="02040503050406030204" pitchFamily="18" charset="0"/>
                              </a:rPr>
                              <m:t>,</m:t>
                            </m:r>
                            <m:sSub>
                              <m:sSubPr>
                                <m:ctrlPr>
                                  <a:rPr lang="en-US" altLang="zh-CN" sz="2000" i="1">
                                    <a:solidFill>
                                      <a:srgbClr val="C00000"/>
                                    </a:solidFill>
                                    <a:latin typeface="Cambria Math" panose="02040503050406030204" pitchFamily="18" charset="0"/>
                                  </a:rPr>
                                </m:ctrlPr>
                              </m:sSubPr>
                              <m:e>
                                <m:r>
                                  <a:rPr lang="en-US" altLang="zh-CN" sz="2000" b="0" i="1" smtClean="0">
                                    <a:solidFill>
                                      <a:srgbClr val="C00000"/>
                                    </a:solidFill>
                                    <a:latin typeface="Cambria Math" panose="02040503050406030204" pitchFamily="18" charset="0"/>
                                  </a:rPr>
                                  <m:t>𝑦</m:t>
                                </m:r>
                              </m:e>
                              <m:sub>
                                <m:r>
                                  <a:rPr lang="en-US" altLang="zh-CN" sz="2000" i="1">
                                    <a:solidFill>
                                      <a:srgbClr val="C00000"/>
                                    </a:solidFill>
                                    <a:latin typeface="Cambria Math" panose="02040503050406030204" pitchFamily="18" charset="0"/>
                                  </a:rPr>
                                  <m:t>𝑖</m:t>
                                </m:r>
                              </m:sub>
                            </m:sSub>
                          </m:e>
                        </m:d>
                        <m:r>
                          <a:rPr lang="en-US" altLang="zh-CN" sz="2000" b="0" i="0" smtClean="0">
                            <a:solidFill>
                              <a:srgbClr val="C00000"/>
                            </a:solidFill>
                            <a:latin typeface="Cambria Math" panose="02040503050406030204" pitchFamily="18" charset="0"/>
                          </a:rPr>
                          <m:t>}</m:t>
                        </m:r>
                      </m:e>
                      <m:sub>
                        <m:r>
                          <a:rPr lang="en-US" altLang="zh-CN" sz="2000" b="0" i="1" smtClean="0">
                            <a:solidFill>
                              <a:srgbClr val="C00000"/>
                            </a:solidFill>
                            <a:latin typeface="Cambria Math" panose="02040503050406030204" pitchFamily="18" charset="0"/>
                          </a:rPr>
                          <m:t>𝑖</m:t>
                        </m:r>
                        <m:r>
                          <a:rPr lang="en-US" altLang="zh-CN" sz="2000" b="0" i="1" smtClean="0">
                            <a:solidFill>
                              <a:srgbClr val="C00000"/>
                            </a:solidFill>
                            <a:latin typeface="Cambria Math" panose="02040503050406030204" pitchFamily="18" charset="0"/>
                          </a:rPr>
                          <m:t>=1</m:t>
                        </m:r>
                      </m:sub>
                      <m:sup>
                        <m:r>
                          <a:rPr lang="en-US" altLang="zh-CN" sz="2000" b="0" i="1" smtClean="0">
                            <a:solidFill>
                              <a:srgbClr val="C00000"/>
                            </a:solidFill>
                            <a:latin typeface="Cambria Math" panose="02040503050406030204" pitchFamily="18" charset="0"/>
                          </a:rPr>
                          <m:t>𝑁</m:t>
                        </m:r>
                      </m:sup>
                    </m:sSubSup>
                  </m:oMath>
                </a14:m>
                <a:r>
                  <a:rPr lang="zh-CN" altLang="en-US" sz="2000" dirty="0" smtClean="0">
                    <a:solidFill>
                      <a:prstClr val="black"/>
                    </a:solidFill>
                    <a:latin typeface="宋体" panose="02010600030101010101" pitchFamily="2" charset="-122"/>
                    <a:cs typeface="+mn-ea"/>
                  </a:rPr>
                  <a:t>，则这</a:t>
                </a:r>
                <a14:m>
                  <m:oMath xmlns:m="http://schemas.openxmlformats.org/officeDocument/2006/math">
                    <m:r>
                      <a:rPr lang="en-US" altLang="zh-CN" sz="2000" i="1">
                        <a:solidFill>
                          <a:srgbClr val="C00000"/>
                        </a:solidFill>
                        <a:latin typeface="Cambria Math" panose="02040503050406030204" pitchFamily="18" charset="0"/>
                      </a:rPr>
                      <m:t>𝑁</m:t>
                    </m:r>
                  </m:oMath>
                </a14:m>
                <a:r>
                  <a:rPr lang="zh-CN" altLang="en-US" sz="2000" dirty="0" smtClean="0">
                    <a:solidFill>
                      <a:prstClr val="black"/>
                    </a:solidFill>
                    <a:latin typeface="宋体" panose="02010600030101010101" pitchFamily="2" charset="-122"/>
                    <a:cs typeface="+mn-ea"/>
                  </a:rPr>
                  <a:t>个数据点关于模型</a:t>
                </a:r>
                <a14:m>
                  <m:oMath xmlns:m="http://schemas.openxmlformats.org/officeDocument/2006/math">
                    <m:r>
                      <a:rPr lang="en-US" altLang="zh-CN" sz="2000" b="1" i="1">
                        <a:solidFill>
                          <a:srgbClr val="C00000"/>
                        </a:solidFill>
                        <a:latin typeface="Cambria Math" panose="02040503050406030204" pitchFamily="18" charset="0"/>
                      </a:rPr>
                      <m:t>𝒘</m:t>
                    </m:r>
                  </m:oMath>
                </a14:m>
                <a:r>
                  <a:rPr lang="zh-CN" altLang="en-US" sz="2000" dirty="0" smtClean="0">
                    <a:solidFill>
                      <a:prstClr val="black"/>
                    </a:solidFill>
                    <a:latin typeface="宋体" panose="02010600030101010101" pitchFamily="2" charset="-122"/>
                    <a:cs typeface="+mn-ea"/>
                  </a:rPr>
                  <a:t>的联合似然函数为：</a:t>
                </a:r>
                <a:endParaRPr lang="en-US" altLang="zh-CN" sz="2000" dirty="0">
                  <a:solidFill>
                    <a:prstClr val="black"/>
                  </a:solidFill>
                  <a:latin typeface="宋体" panose="02010600030101010101" pitchFamily="2" charset="-122"/>
                  <a:cs typeface="+mn-ea"/>
                </a:endParaRPr>
              </a:p>
            </p:txBody>
          </p:sp>
        </mc:Choice>
        <mc:Fallback xmlns="">
          <p:sp>
            <p:nvSpPr>
              <p:cNvPr id="5" name="矩形 4"/>
              <p:cNvSpPr>
                <a:spLocks noRot="1" noChangeAspect="1" noMove="1" noResize="1" noEditPoints="1" noAdjustHandles="1" noChangeArrowheads="1" noChangeShapeType="1" noTextEdit="1"/>
              </p:cNvSpPr>
              <p:nvPr/>
            </p:nvSpPr>
            <p:spPr>
              <a:xfrm>
                <a:off x="323528" y="1052736"/>
                <a:ext cx="8424936" cy="980140"/>
              </a:xfrm>
              <a:prstGeom prst="rect">
                <a:avLst/>
              </a:prstGeom>
              <a:blipFill rotWithShape="0">
                <a:blip r:embed="rId2"/>
                <a:stretch>
                  <a:fillRect l="-724" r="-3835" b="-9375"/>
                </a:stretch>
              </a:blipFill>
            </p:spPr>
            <p:txBody>
              <a:bodyPr/>
              <a:lstStyle/>
              <a:p>
                <a:r>
                  <a:rPr lang="zh-CN" altLang="en-US">
                    <a:noFill/>
                  </a:rPr>
                  <a:t> </a:t>
                </a:r>
              </a:p>
            </p:txBody>
          </p:sp>
        </mc:Fallback>
      </mc:AlternateContent>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2132856"/>
            <a:ext cx="3384376" cy="892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467544" y="3140968"/>
            <a:ext cx="8136904" cy="1015663"/>
          </a:xfrm>
          <a:prstGeom prst="rect">
            <a:avLst/>
          </a:prstGeom>
        </p:spPr>
        <p:txBody>
          <a:bodyPr wrap="square">
            <a:spAutoFit/>
          </a:bodyPr>
          <a:lstStyle/>
          <a:p>
            <a:pPr fontAlgn="auto">
              <a:lnSpc>
                <a:spcPct val="150000"/>
              </a:lnSpc>
              <a:spcBef>
                <a:spcPts val="0"/>
              </a:spcBef>
              <a:spcAft>
                <a:spcPts val="0"/>
              </a:spcAft>
            </a:pPr>
            <a:r>
              <a:rPr lang="zh-CN" altLang="en-US" sz="2000" dirty="0">
                <a:solidFill>
                  <a:prstClr val="black"/>
                </a:solidFill>
                <a:latin typeface="宋体" panose="02010600030101010101" pitchFamily="2" charset="-122"/>
                <a:cs typeface="+mn-ea"/>
              </a:rPr>
              <a:t> </a:t>
            </a:r>
            <a:r>
              <a:rPr lang="zh-CN" altLang="en-US" sz="2000" dirty="0" smtClean="0">
                <a:solidFill>
                  <a:prstClr val="black"/>
                </a:solidFill>
                <a:latin typeface="宋体" panose="02010600030101010101" pitchFamily="2" charset="-122"/>
                <a:cs typeface="+mn-ea"/>
              </a:rPr>
              <a:t> 这就转化为典型的最大似然参数估计问题。使用梯度法或拟牛顿法，对下面的对数似然函数进行求解即可：</a:t>
            </a:r>
            <a:endParaRPr lang="en-US" altLang="zh-CN" sz="2000" dirty="0">
              <a:solidFill>
                <a:prstClr val="black"/>
              </a:solidFill>
              <a:latin typeface="宋体" panose="02010600030101010101" pitchFamily="2" charset="-122"/>
              <a:cs typeface="+mn-ea"/>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4156631"/>
            <a:ext cx="5422803" cy="2543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占位符 4"/>
          <p:cNvSpPr>
            <a:spLocks noGrp="1"/>
          </p:cNvSpPr>
          <p:nvPr>
            <p:ph type="body" sz="quarter" idx="11"/>
          </p:nvPr>
        </p:nvSpPr>
        <p:spPr>
          <a:xfrm>
            <a:off x="251520" y="188913"/>
            <a:ext cx="8641655" cy="575791"/>
          </a:xfrm>
        </p:spPr>
        <p:txBody>
          <a:bodyPr/>
          <a:lstStyle/>
          <a:p>
            <a:r>
              <a:rPr lang="zh-CN" altLang="en-US" dirty="0" smtClean="0"/>
              <a:t>逻辑回归模型的求解（模型的参数估计）</a:t>
            </a:r>
            <a:endParaRPr lang="zh-CN" altLang="en-US" dirty="0"/>
          </a:p>
        </p:txBody>
      </p:sp>
    </p:spTree>
    <p:extLst>
      <p:ext uri="{BB962C8B-B14F-4D97-AF65-F5344CB8AC3E}">
        <p14:creationId xmlns:p14="http://schemas.microsoft.com/office/powerpoint/2010/main" val="37017512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pPr>
              <a:lnSpc>
                <a:spcPct val="100000"/>
              </a:lnSpc>
            </a:pPr>
            <a:r>
              <a:rPr lang="zh-CN" altLang="en-US" dirty="0" smtClean="0"/>
              <a:t>（</a:t>
            </a:r>
            <a:r>
              <a:rPr lang="en-US" altLang="zh-CN" dirty="0" smtClean="0"/>
              <a:t>3</a:t>
            </a:r>
            <a:r>
              <a:rPr lang="zh-CN" altLang="en-US" smtClean="0"/>
              <a:t>）确定</a:t>
            </a:r>
            <a:r>
              <a:rPr lang="zh-CN" altLang="en-US" dirty="0"/>
              <a:t>判别函数的两个因素</a:t>
            </a:r>
          </a:p>
        </p:txBody>
      </p:sp>
      <p:sp>
        <p:nvSpPr>
          <p:cNvPr id="4" name="Rectangle 8"/>
          <p:cNvSpPr>
            <a:spLocks noChangeArrowheads="1"/>
          </p:cNvSpPr>
          <p:nvPr/>
        </p:nvSpPr>
        <p:spPr bwMode="auto">
          <a:xfrm>
            <a:off x="323528" y="908720"/>
            <a:ext cx="82809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indent="3048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864000" eaLnBrk="0" hangingPunct="0"/>
            <a:r>
              <a:rPr lang="en-US" altLang="zh-CN" sz="2000" dirty="0">
                <a:solidFill>
                  <a:srgbClr val="000000"/>
                </a:solidFill>
                <a:latin typeface="Times New Roman" panose="02020603050405020304" pitchFamily="18" charset="0"/>
              </a:rPr>
              <a:t>1</a:t>
            </a:r>
            <a:r>
              <a:rPr lang="zh-CN" altLang="en-US" sz="2000" dirty="0">
                <a:solidFill>
                  <a:srgbClr val="000000"/>
                </a:solidFill>
                <a:latin typeface="Times New Roman" panose="02020603050405020304" pitchFamily="18" charset="0"/>
              </a:rPr>
              <a:t>）判决函数</a:t>
            </a:r>
            <a:r>
              <a:rPr lang="en-US" altLang="zh-CN" sz="2000" i="1" dirty="0">
                <a:solidFill>
                  <a:srgbClr val="000000"/>
                </a:solidFill>
                <a:latin typeface="Times New Roman" panose="02020603050405020304" pitchFamily="18" charset="0"/>
              </a:rPr>
              <a:t>d</a:t>
            </a:r>
            <a:r>
              <a:rPr lang="en-US" altLang="zh-CN" sz="2000" dirty="0">
                <a:solidFill>
                  <a:srgbClr val="000000"/>
                </a:solidFill>
                <a:latin typeface="Times New Roman" panose="02020603050405020304" pitchFamily="18" charset="0"/>
              </a:rPr>
              <a:t>(</a:t>
            </a:r>
            <a:r>
              <a:rPr lang="en-US" altLang="zh-CN" sz="2000" b="1" i="1" dirty="0">
                <a:solidFill>
                  <a:srgbClr val="000000"/>
                </a:solidFill>
                <a:latin typeface="Times New Roman" panose="02020603050405020304" pitchFamily="18" charset="0"/>
              </a:rPr>
              <a:t>X</a:t>
            </a:r>
            <a:r>
              <a:rPr lang="en-US" altLang="zh-CN" sz="2000" dirty="0">
                <a:solidFill>
                  <a:srgbClr val="000000"/>
                </a:solidFill>
                <a:latin typeface="Times New Roman" panose="02020603050405020304" pitchFamily="18" charset="0"/>
              </a:rPr>
              <a:t>)</a:t>
            </a:r>
            <a:r>
              <a:rPr lang="zh-CN" altLang="en-US" sz="2000" dirty="0" smtClean="0">
                <a:solidFill>
                  <a:srgbClr val="000000"/>
                </a:solidFill>
                <a:latin typeface="Times New Roman" panose="02020603050405020304" pitchFamily="18" charset="0"/>
              </a:rPr>
              <a:t>的函数形式：它</a:t>
            </a:r>
            <a:r>
              <a:rPr lang="zh-CN" altLang="en-US" sz="2000" dirty="0">
                <a:solidFill>
                  <a:srgbClr val="000000"/>
                </a:solidFill>
                <a:latin typeface="Times New Roman" panose="02020603050405020304" pitchFamily="18" charset="0"/>
              </a:rPr>
              <a:t>可以</a:t>
            </a:r>
            <a:r>
              <a:rPr lang="zh-CN" altLang="en-US" sz="2000" dirty="0" smtClean="0">
                <a:solidFill>
                  <a:srgbClr val="000000"/>
                </a:solidFill>
                <a:latin typeface="Times New Roman" panose="02020603050405020304" pitchFamily="18" charset="0"/>
              </a:rPr>
              <a:t>是特征的</a:t>
            </a:r>
            <a:r>
              <a:rPr lang="zh-CN" altLang="en-US" sz="2000" dirty="0" smtClean="0">
                <a:solidFill>
                  <a:srgbClr val="0000FF"/>
                </a:solidFill>
                <a:latin typeface="Times New Roman" panose="02020603050405020304" pitchFamily="18" charset="0"/>
              </a:rPr>
              <a:t>线性</a:t>
            </a:r>
            <a:r>
              <a:rPr lang="zh-CN" altLang="en-US" sz="2000" dirty="0" smtClean="0">
                <a:solidFill>
                  <a:srgbClr val="000000"/>
                </a:solidFill>
                <a:latin typeface="Times New Roman" panose="02020603050405020304" pitchFamily="18" charset="0"/>
              </a:rPr>
              <a:t>或</a:t>
            </a:r>
            <a:r>
              <a:rPr lang="zh-CN" altLang="en-US" sz="2000" dirty="0">
                <a:solidFill>
                  <a:srgbClr val="0000FF"/>
                </a:solidFill>
                <a:latin typeface="Times New Roman" panose="02020603050405020304" pitchFamily="18" charset="0"/>
              </a:rPr>
              <a:t>非线性</a:t>
            </a:r>
            <a:r>
              <a:rPr lang="zh-CN" altLang="en-US" sz="2000" dirty="0">
                <a:solidFill>
                  <a:srgbClr val="000000"/>
                </a:solidFill>
                <a:latin typeface="Times New Roman" panose="02020603050405020304" pitchFamily="18" charset="0"/>
              </a:rPr>
              <a:t>的</a:t>
            </a:r>
            <a:r>
              <a:rPr lang="zh-CN" altLang="en-US" sz="2000" dirty="0" smtClean="0">
                <a:solidFill>
                  <a:srgbClr val="000000"/>
                </a:solidFill>
                <a:latin typeface="Times New Roman" panose="02020603050405020304" pitchFamily="18" charset="0"/>
              </a:rPr>
              <a:t>函数。</a:t>
            </a:r>
            <a:endParaRPr lang="zh-CN" altLang="en-US" sz="2000" dirty="0">
              <a:solidFill>
                <a:srgbClr val="000000"/>
              </a:solidFill>
              <a:latin typeface="Times New Roman" panose="02020603050405020304" pitchFamily="18" charset="0"/>
            </a:endParaRPr>
          </a:p>
        </p:txBody>
      </p:sp>
      <p:grpSp>
        <p:nvGrpSpPr>
          <p:cNvPr id="5" name="Group 94"/>
          <p:cNvGrpSpPr>
            <a:grpSpLocks/>
          </p:cNvGrpSpPr>
          <p:nvPr/>
        </p:nvGrpSpPr>
        <p:grpSpPr bwMode="auto">
          <a:xfrm>
            <a:off x="425450" y="1599803"/>
            <a:ext cx="8385175" cy="709613"/>
            <a:chOff x="268" y="1170"/>
            <a:chExt cx="5282" cy="447"/>
          </a:xfrm>
        </p:grpSpPr>
        <p:sp>
          <p:nvSpPr>
            <p:cNvPr id="6" name="Rectangle 7"/>
            <p:cNvSpPr>
              <a:spLocks noChangeArrowheads="1"/>
            </p:cNvSpPr>
            <p:nvPr/>
          </p:nvSpPr>
          <p:spPr bwMode="auto">
            <a:xfrm>
              <a:off x="268" y="1170"/>
              <a:ext cx="5282"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r>
                <a:rPr lang="zh-CN" altLang="en-US" sz="2000" dirty="0"/>
                <a:t>如：已知</a:t>
              </a:r>
              <a:r>
                <a:rPr lang="zh-CN" altLang="en-US" sz="2000" b="1" dirty="0">
                  <a:solidFill>
                    <a:srgbClr val="C00000"/>
                  </a:solidFill>
                </a:rPr>
                <a:t>三维线性</a:t>
              </a:r>
              <a:r>
                <a:rPr lang="zh-CN" altLang="en-US" sz="2000" dirty="0"/>
                <a:t>分类 </a:t>
              </a:r>
              <a:r>
                <a:rPr lang="en-US" altLang="zh-CN" sz="2000" dirty="0"/>
                <a:t>—— </a:t>
              </a:r>
              <a:r>
                <a:rPr lang="zh-CN" altLang="en-US" sz="2000" dirty="0"/>
                <a:t>判决函数的性质就确定了判决函数</a:t>
              </a:r>
            </a:p>
            <a:p>
              <a:r>
                <a:rPr lang="zh-CN" altLang="en-US" sz="2000" dirty="0"/>
                <a:t>        的形式：</a:t>
              </a:r>
              <a:endParaRPr lang="zh-CN" altLang="en-US" sz="2000" dirty="0">
                <a:latin typeface="Arial" panose="020B0604020202020204" pitchFamily="34" charset="0"/>
              </a:endParaRPr>
            </a:p>
          </p:txBody>
        </p:sp>
        <p:graphicFrame>
          <p:nvGraphicFramePr>
            <p:cNvPr id="7" name="Object 4"/>
            <p:cNvGraphicFramePr>
              <a:graphicFrameLocks noChangeAspect="1"/>
            </p:cNvGraphicFramePr>
            <p:nvPr>
              <p:extLst>
                <p:ext uri="{D42A27DB-BD31-4B8C-83A1-F6EECF244321}">
                  <p14:modId xmlns:p14="http://schemas.microsoft.com/office/powerpoint/2010/main" val="2913623003"/>
                </p:ext>
              </p:extLst>
            </p:nvPr>
          </p:nvGraphicFramePr>
          <p:xfrm>
            <a:off x="1247" y="1358"/>
            <a:ext cx="2150" cy="259"/>
          </p:xfrm>
          <a:graphic>
            <a:graphicData uri="http://schemas.openxmlformats.org/presentationml/2006/ole">
              <mc:AlternateContent xmlns:mc="http://schemas.openxmlformats.org/markup-compatibility/2006">
                <mc:Choice xmlns:v="urn:schemas-microsoft-com:vml" Requires="v">
                  <p:oleObj spid="_x0000_s66719" name="公式" r:id="rId3" imgW="1917360" imgH="228600" progId="Equation.3">
                    <p:embed/>
                  </p:oleObj>
                </mc:Choice>
                <mc:Fallback>
                  <p:oleObj name="公式" r:id="rId3" imgW="191736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 y="1358"/>
                          <a:ext cx="2150" cy="259"/>
                        </a:xfrm>
                        <a:prstGeom prst="rect">
                          <a:avLst/>
                        </a:prstGeom>
                        <a:noFill/>
                        <a:extLst/>
                      </p:spPr>
                    </p:pic>
                  </p:oleObj>
                </mc:Fallback>
              </mc:AlternateContent>
            </a:graphicData>
          </a:graphic>
        </p:graphicFrame>
      </p:grpSp>
      <p:sp>
        <p:nvSpPr>
          <p:cNvPr id="8" name="Rectangle 10"/>
          <p:cNvSpPr>
            <a:spLocks noChangeArrowheads="1"/>
          </p:cNvSpPr>
          <p:nvPr/>
        </p:nvSpPr>
        <p:spPr bwMode="auto">
          <a:xfrm>
            <a:off x="431800" y="2539702"/>
            <a:ext cx="46166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nSpc>
                <a:spcPct val="100000"/>
              </a:lnSpc>
            </a:pPr>
            <a:r>
              <a:rPr lang="zh-CN" altLang="en-US" sz="2000" dirty="0"/>
              <a:t>例：非线性判决</a:t>
            </a:r>
            <a:r>
              <a:rPr lang="zh-CN" altLang="en-US" sz="2000" dirty="0" smtClean="0"/>
              <a:t>函数（包括：分段线性）</a:t>
            </a:r>
            <a:endParaRPr lang="zh-CN" altLang="en-US" sz="2000" dirty="0"/>
          </a:p>
        </p:txBody>
      </p:sp>
      <p:sp>
        <p:nvSpPr>
          <p:cNvPr id="9" name="Rectangle 82"/>
          <p:cNvSpPr>
            <a:spLocks noChangeArrowheads="1"/>
          </p:cNvSpPr>
          <p:nvPr/>
        </p:nvSpPr>
        <p:spPr bwMode="auto">
          <a:xfrm>
            <a:off x="447675" y="5809109"/>
            <a:ext cx="758348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nSpc>
                <a:spcPct val="100000"/>
              </a:lnSpc>
            </a:pPr>
            <a:r>
              <a:rPr lang="en-US" altLang="zh-CN" sz="2000" dirty="0"/>
              <a:t>2</a:t>
            </a:r>
            <a:r>
              <a:rPr lang="zh-CN" altLang="en-US" sz="2000" dirty="0"/>
              <a:t>）判决函数</a:t>
            </a:r>
            <a:r>
              <a:rPr lang="en-US" altLang="zh-CN" sz="2000" i="1" dirty="0" smtClean="0"/>
              <a:t>d</a:t>
            </a:r>
            <a:r>
              <a:rPr lang="en-US" altLang="zh-CN" sz="2000" dirty="0" smtClean="0"/>
              <a:t>(</a:t>
            </a:r>
            <a:r>
              <a:rPr lang="en-US" altLang="zh-CN" sz="2000" b="1" i="1" dirty="0">
                <a:solidFill>
                  <a:srgbClr val="000000"/>
                </a:solidFill>
                <a:latin typeface="Times New Roman" panose="02020603050405020304" pitchFamily="18" charset="0"/>
              </a:rPr>
              <a:t>X</a:t>
            </a:r>
            <a:r>
              <a:rPr lang="en-US" altLang="zh-CN" sz="2000" dirty="0" smtClean="0"/>
              <a:t>)</a:t>
            </a:r>
            <a:r>
              <a:rPr lang="zh-CN" altLang="en-US" sz="2000" dirty="0"/>
              <a:t>的</a:t>
            </a:r>
            <a:r>
              <a:rPr lang="zh-CN" altLang="en-US" sz="2000" dirty="0" smtClean="0">
                <a:solidFill>
                  <a:srgbClr val="0000FF"/>
                </a:solidFill>
              </a:rPr>
              <a:t>系数</a:t>
            </a:r>
            <a:r>
              <a:rPr lang="zh-CN" altLang="en-US" sz="2000" dirty="0"/>
              <a:t>：</a:t>
            </a:r>
            <a:r>
              <a:rPr lang="zh-CN" altLang="en-US" sz="2000" dirty="0" smtClean="0"/>
              <a:t>用</a:t>
            </a:r>
            <a:r>
              <a:rPr lang="zh-CN" altLang="en-US" sz="2000" dirty="0"/>
              <a:t>所给的模式</a:t>
            </a:r>
            <a:r>
              <a:rPr lang="zh-CN" altLang="en-US" sz="2000" dirty="0" smtClean="0"/>
              <a:t>样本，通过优化准则确定。主要介绍线性判别函数。一个一般的</a:t>
            </a:r>
            <a:r>
              <a:rPr lang="en-US" altLang="zh-CN" sz="2000" dirty="0" smtClean="0"/>
              <a:t>n</a:t>
            </a:r>
            <a:r>
              <a:rPr lang="zh-CN" altLang="en-US" sz="2000" dirty="0" smtClean="0"/>
              <a:t>元线性函数应该具有什么的性质才适合做两分类和多分类的判别函数</a:t>
            </a:r>
            <a:endParaRPr lang="zh-CN" altLang="en-US" sz="2000" dirty="0"/>
          </a:p>
        </p:txBody>
      </p:sp>
      <p:pic>
        <p:nvPicPr>
          <p:cNvPr id="10" name="Picture 9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1525" y="2922191"/>
            <a:ext cx="3449638" cy="286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9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02163" y="2892028"/>
            <a:ext cx="3495675" cy="286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8456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smtClean="0"/>
              <a:t>多项逻辑回归（</a:t>
            </a:r>
            <a:r>
              <a:rPr lang="en-US" altLang="zh-CN" kern="1200" dirty="0" err="1">
                <a:latin typeface="Cambria" panose="02040503050406030204" pitchFamily="18" charset="0"/>
                <a:ea typeface="仿宋" panose="02010609060101010101" pitchFamily="49" charset="-122"/>
              </a:rPr>
              <a:t>Softmax</a:t>
            </a:r>
            <a:r>
              <a:rPr lang="zh-CN" altLang="en-US" dirty="0" smtClean="0"/>
              <a:t>回归）</a:t>
            </a:r>
            <a:endParaRPr lang="zh-CN" altLang="en-US" dirty="0"/>
          </a:p>
        </p:txBody>
      </p:sp>
      <p:sp>
        <p:nvSpPr>
          <p:cNvPr id="10" name="内容占位符 2"/>
          <p:cNvSpPr txBox="1">
            <a:spLocks/>
          </p:cNvSpPr>
          <p:nvPr/>
        </p:nvSpPr>
        <p:spPr>
          <a:xfrm>
            <a:off x="395536" y="908720"/>
            <a:ext cx="7920880" cy="27363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fontAlgn="auto">
              <a:lnSpc>
                <a:spcPct val="120000"/>
              </a:lnSpc>
              <a:spcBef>
                <a:spcPts val="600"/>
              </a:spcBef>
              <a:spcAft>
                <a:spcPts val="600"/>
              </a:spcAft>
              <a:buNone/>
            </a:pPr>
            <a:r>
              <a:rPr lang="zh-CN" altLang="en-US" sz="2400" dirty="0" smtClean="0">
                <a:solidFill>
                  <a:sysClr val="windowText" lastClr="000000"/>
                </a:solidFill>
                <a:latin typeface="宋体" panose="02010600030101010101" pitchFamily="2" charset="-122"/>
                <a:ea typeface="宋体" panose="02010600030101010101" pitchFamily="2" charset="-122"/>
              </a:rPr>
              <a:t>    </a:t>
            </a:r>
            <a:r>
              <a:rPr lang="zh-CN" altLang="en-US" sz="2400" dirty="0" smtClean="0">
                <a:solidFill>
                  <a:srgbClr val="FF0000"/>
                </a:solidFill>
                <a:latin typeface="宋体" panose="02010600030101010101" pitchFamily="2" charset="-122"/>
                <a:ea typeface="宋体" panose="02010600030101010101" pitchFamily="2" charset="-122"/>
              </a:rPr>
              <a:t>二</a:t>
            </a:r>
            <a:r>
              <a:rPr lang="zh-CN" altLang="en-US" sz="2400" dirty="0">
                <a:solidFill>
                  <a:srgbClr val="FF0000"/>
                </a:solidFill>
                <a:latin typeface="宋体" panose="02010600030101010101" pitchFamily="2" charset="-122"/>
                <a:ea typeface="宋体" panose="02010600030101010101" pitchFamily="2" charset="-122"/>
              </a:rPr>
              <a:t>项</a:t>
            </a:r>
            <a:r>
              <a:rPr lang="zh-CN" altLang="en-US" sz="2400" dirty="0" smtClean="0">
                <a:solidFill>
                  <a:srgbClr val="FF0000"/>
                </a:solidFill>
                <a:latin typeface="宋体" panose="02010600030101010101" pitchFamily="2" charset="-122"/>
                <a:ea typeface="宋体" panose="02010600030101010101" pitchFamily="2" charset="-122"/>
              </a:rPr>
              <a:t>逻辑回归</a:t>
            </a:r>
            <a:r>
              <a:rPr lang="zh-CN" altLang="en-US" sz="2400" dirty="0" smtClean="0">
                <a:solidFill>
                  <a:sysClr val="windowText" lastClr="000000"/>
                </a:solidFill>
                <a:latin typeface="宋体" panose="02010600030101010101" pitchFamily="2" charset="-122"/>
                <a:ea typeface="宋体" panose="02010600030101010101" pitchFamily="2" charset="-122"/>
              </a:rPr>
              <a:t>只用</a:t>
            </a:r>
            <a:r>
              <a:rPr lang="zh-CN" altLang="en-US" sz="2400" dirty="0">
                <a:solidFill>
                  <a:sysClr val="windowText" lastClr="000000"/>
                </a:solidFill>
                <a:latin typeface="宋体" panose="02010600030101010101" pitchFamily="2" charset="-122"/>
                <a:ea typeface="宋体" panose="02010600030101010101" pitchFamily="2" charset="-122"/>
              </a:rPr>
              <a:t>于二分类问题</a:t>
            </a:r>
            <a:r>
              <a:rPr lang="zh-CN" altLang="en-US" sz="2400" dirty="0" smtClean="0">
                <a:solidFill>
                  <a:sysClr val="windowText" lastClr="000000"/>
                </a:solidFill>
                <a:latin typeface="宋体" panose="02010600030101010101" pitchFamily="2" charset="-122"/>
                <a:ea typeface="宋体" panose="02010600030101010101" pitchFamily="2" charset="-122"/>
              </a:rPr>
              <a:t>，推广到</a:t>
            </a:r>
            <a:r>
              <a:rPr lang="zh-CN" altLang="en-US" sz="2400" dirty="0">
                <a:solidFill>
                  <a:sysClr val="windowText" lastClr="000000"/>
                </a:solidFill>
                <a:latin typeface="宋体" panose="02010600030101010101" pitchFamily="2" charset="-122"/>
                <a:ea typeface="宋体" panose="02010600030101010101" pitchFamily="2" charset="-122"/>
              </a:rPr>
              <a:t>处理</a:t>
            </a:r>
            <a:r>
              <a:rPr lang="zh-CN" altLang="en-US" sz="2400" dirty="0" smtClean="0">
                <a:solidFill>
                  <a:srgbClr val="0000FF"/>
                </a:solidFill>
                <a:latin typeface="宋体" panose="02010600030101010101" pitchFamily="2" charset="-122"/>
                <a:ea typeface="宋体" panose="02010600030101010101" pitchFamily="2" charset="-122"/>
              </a:rPr>
              <a:t>多分类</a:t>
            </a:r>
            <a:r>
              <a:rPr lang="zh-CN" altLang="en-US" sz="2400" dirty="0" smtClean="0">
                <a:solidFill>
                  <a:sysClr val="windowText" lastClr="000000"/>
                </a:solidFill>
                <a:latin typeface="宋体" panose="02010600030101010101" pitchFamily="2" charset="-122"/>
                <a:ea typeface="宋体" panose="02010600030101010101" pitchFamily="2" charset="-122"/>
              </a:rPr>
              <a:t>问题，即为</a:t>
            </a:r>
            <a:r>
              <a:rPr lang="zh-CN" altLang="en-US" sz="2400" dirty="0" smtClean="0">
                <a:solidFill>
                  <a:srgbClr val="FF0000"/>
                </a:solidFill>
                <a:latin typeface="宋体" panose="02010600030101010101" pitchFamily="2" charset="-122"/>
                <a:ea typeface="宋体" panose="02010600030101010101" pitchFamily="2" charset="-122"/>
              </a:rPr>
              <a:t>多项逻辑回归</a:t>
            </a:r>
            <a:r>
              <a:rPr lang="zh-CN" altLang="en-US" sz="2400" dirty="0" smtClean="0">
                <a:solidFill>
                  <a:sysClr val="windowText" lastClr="000000"/>
                </a:solidFill>
                <a:latin typeface="宋体" panose="02010600030101010101" pitchFamily="2" charset="-122"/>
                <a:ea typeface="宋体" panose="02010600030101010101" pitchFamily="2" charset="-122"/>
              </a:rPr>
              <a:t>，也称为</a:t>
            </a:r>
            <a:r>
              <a:rPr lang="en-US" altLang="zh-CN" sz="2400" dirty="0" err="1">
                <a:solidFill>
                  <a:srgbClr val="FF0000"/>
                </a:solidFill>
                <a:latin typeface="Microsoft YaHei UI" panose="020B0503020204020204" pitchFamily="34" charset="-122"/>
                <a:ea typeface="Microsoft YaHei UI" panose="020B0503020204020204" pitchFamily="34" charset="-122"/>
              </a:rPr>
              <a:t>Softmax</a:t>
            </a:r>
            <a:r>
              <a:rPr lang="zh-CN" altLang="en-US" sz="2400" dirty="0">
                <a:solidFill>
                  <a:srgbClr val="FF0000"/>
                </a:solidFill>
                <a:latin typeface="宋体" panose="02010600030101010101" pitchFamily="2" charset="-122"/>
                <a:ea typeface="宋体" panose="02010600030101010101" pitchFamily="2" charset="-122"/>
              </a:rPr>
              <a:t>回归</a:t>
            </a:r>
            <a:r>
              <a:rPr lang="zh-CN" altLang="en-US" sz="2400" dirty="0" smtClean="0">
                <a:solidFill>
                  <a:sysClr val="windowText" lastClr="000000"/>
                </a:solidFill>
                <a:latin typeface="宋体" panose="02010600030101010101" pitchFamily="2" charset="-122"/>
                <a:ea typeface="宋体" panose="02010600030101010101" pitchFamily="2" charset="-122"/>
              </a:rPr>
              <a:t>。</a:t>
            </a:r>
            <a:r>
              <a:rPr lang="zh-CN" altLang="en-US" sz="2400" dirty="0">
                <a:solidFill>
                  <a:sysClr val="windowText" lastClr="000000"/>
                </a:solidFill>
                <a:latin typeface="宋体" panose="02010600030101010101" pitchFamily="2" charset="-122"/>
                <a:ea typeface="宋体" panose="02010600030101010101" pitchFamily="2" charset="-122"/>
              </a:rPr>
              <a:t>模型的求解同样是利用梯度法或</a:t>
            </a:r>
            <a:r>
              <a:rPr lang="zh-CN" altLang="en-US" sz="2400" dirty="0" smtClean="0">
                <a:solidFill>
                  <a:sysClr val="windowText" lastClr="000000"/>
                </a:solidFill>
                <a:latin typeface="宋体" panose="02010600030101010101" pitchFamily="2" charset="-122"/>
                <a:ea typeface="宋体" panose="02010600030101010101" pitchFamily="2" charset="-122"/>
              </a:rPr>
              <a:t>拟牛顿法</a:t>
            </a:r>
            <a:r>
              <a:rPr lang="zh-CN" altLang="en-US" sz="2400" dirty="0">
                <a:solidFill>
                  <a:sysClr val="windowText" lastClr="000000"/>
                </a:solidFill>
                <a:latin typeface="宋体" panose="02010600030101010101" pitchFamily="2" charset="-122"/>
                <a:ea typeface="宋体" panose="02010600030101010101" pitchFamily="2" charset="-122"/>
              </a:rPr>
              <a:t>。</a:t>
            </a:r>
            <a:endParaRPr lang="en-US" altLang="zh-CN" sz="2400" dirty="0" smtClean="0">
              <a:solidFill>
                <a:sysClr val="windowText" lastClr="000000"/>
              </a:solidFill>
              <a:latin typeface="宋体" panose="02010600030101010101" pitchFamily="2" charset="-122"/>
              <a:ea typeface="宋体" panose="02010600030101010101" pitchFamily="2" charset="-122"/>
            </a:endParaRPr>
          </a:p>
          <a:p>
            <a:pPr marL="0" lvl="0" indent="0" fontAlgn="auto">
              <a:lnSpc>
                <a:spcPct val="120000"/>
              </a:lnSpc>
              <a:spcBef>
                <a:spcPts val="600"/>
              </a:spcBef>
              <a:spcAft>
                <a:spcPts val="600"/>
              </a:spcAft>
              <a:buNone/>
            </a:pPr>
            <a:r>
              <a:rPr lang="en-US" altLang="zh-CN" sz="2400" dirty="0" smtClean="0">
                <a:solidFill>
                  <a:sysClr val="windowText" lastClr="000000"/>
                </a:solidFill>
                <a:latin typeface="宋体" panose="02010600030101010101" pitchFamily="2" charset="-122"/>
                <a:ea typeface="宋体" panose="02010600030101010101" pitchFamily="2" charset="-122"/>
              </a:rPr>
              <a:t>   </a:t>
            </a:r>
            <a:r>
              <a:rPr lang="zh-CN" altLang="en-US" sz="2400" dirty="0" smtClean="0">
                <a:solidFill>
                  <a:sysClr val="windowText" lastClr="000000"/>
                </a:solidFill>
                <a:latin typeface="宋体" panose="02010600030101010101" pitchFamily="2" charset="-122"/>
                <a:ea typeface="宋体" panose="02010600030101010101" pitchFamily="2" charset="-122"/>
              </a:rPr>
              <a:t>判别：用训练数据拟合好模型后，按照以下算式计算一个待分类样本</a:t>
            </a:r>
            <a:r>
              <a:rPr lang="zh-CN" altLang="en-US" sz="2400" dirty="0">
                <a:solidFill>
                  <a:sysClr val="windowText" lastClr="000000"/>
                </a:solidFill>
                <a:latin typeface="宋体" panose="02010600030101010101" pitchFamily="2" charset="-122"/>
                <a:ea typeface="宋体" panose="02010600030101010101" pitchFamily="2" charset="-122"/>
              </a:rPr>
              <a:t>属于每一类的</a:t>
            </a:r>
            <a:r>
              <a:rPr lang="zh-CN" altLang="en-US" sz="2400" dirty="0" smtClean="0">
                <a:solidFill>
                  <a:sysClr val="windowText" lastClr="000000"/>
                </a:solidFill>
                <a:latin typeface="宋体" panose="02010600030101010101" pitchFamily="2" charset="-122"/>
                <a:ea typeface="宋体" panose="02010600030101010101" pitchFamily="2" charset="-122"/>
              </a:rPr>
              <a:t>概率值，而样本的类别就被判为具有最大概率值的那</a:t>
            </a:r>
            <a:r>
              <a:rPr lang="zh-CN" altLang="en-US" sz="2400" dirty="0">
                <a:solidFill>
                  <a:sysClr val="windowText" lastClr="000000"/>
                </a:solidFill>
                <a:latin typeface="宋体" panose="02010600030101010101" pitchFamily="2" charset="-122"/>
                <a:ea typeface="宋体" panose="02010600030101010101" pitchFamily="2" charset="-122"/>
              </a:rPr>
              <a:t>个</a:t>
            </a:r>
            <a:r>
              <a:rPr lang="zh-CN" altLang="en-US" sz="2400" dirty="0" smtClean="0">
                <a:solidFill>
                  <a:sysClr val="windowText" lastClr="000000"/>
                </a:solidFill>
                <a:latin typeface="宋体" panose="02010600030101010101" pitchFamily="2" charset="-122"/>
                <a:ea typeface="宋体" panose="02010600030101010101" pitchFamily="2" charset="-122"/>
              </a:rPr>
              <a:t>类。</a:t>
            </a:r>
            <a:endParaRPr kumimoji="0" lang="en-US" altLang="zh-CN" sz="2400" b="0" i="0" u="none" strike="noStrike" kern="1200" cap="none" spc="0" normalizeH="0" baseline="0" noProof="0" dirty="0" smtClean="0">
              <a:ln>
                <a:noFill/>
              </a:ln>
              <a:solidFill>
                <a:sysClr val="windowText" lastClr="000000"/>
              </a:solidFill>
              <a:effectLst/>
              <a:uLnTx/>
              <a:uFillTx/>
              <a:latin typeface="宋体" panose="02010600030101010101" pitchFamily="2" charset="-122"/>
              <a:ea typeface="宋体" panose="02010600030101010101" pitchFamily="2" charset="-122"/>
            </a:endParaRPr>
          </a:p>
        </p:txBody>
      </p:sp>
      <p:pic>
        <p:nvPicPr>
          <p:cNvPr id="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285" y="4005065"/>
            <a:ext cx="6992107" cy="124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5" y="5245175"/>
            <a:ext cx="4248473" cy="1280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615216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smtClean="0"/>
              <a:t>七、线</a:t>
            </a:r>
            <a:r>
              <a:rPr lang="zh-CN" altLang="en-US" dirty="0" smtClean="0"/>
              <a:t>性判别分</a:t>
            </a:r>
            <a:r>
              <a:rPr lang="zh-CN" altLang="en-US" dirty="0" smtClean="0"/>
              <a:t>类实验示例</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7" y="1268761"/>
            <a:ext cx="7696746" cy="4320478"/>
          </a:xfrm>
          <a:prstGeom prst="rect">
            <a:avLst/>
          </a:prstGeom>
        </p:spPr>
      </p:pic>
    </p:spTree>
    <p:extLst>
      <p:ext uri="{BB962C8B-B14F-4D97-AF65-F5344CB8AC3E}">
        <p14:creationId xmlns:p14="http://schemas.microsoft.com/office/powerpoint/2010/main" val="174768552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419" y="210820"/>
            <a:ext cx="8103162" cy="3146172"/>
          </a:xfrm>
          <a:prstGeom prst="rect">
            <a:avLst/>
          </a:prstGeom>
        </p:spPr>
      </p:pic>
      <p:sp>
        <p:nvSpPr>
          <p:cNvPr id="7" name="文本框 6"/>
          <p:cNvSpPr txBox="1"/>
          <p:nvPr/>
        </p:nvSpPr>
        <p:spPr>
          <a:xfrm>
            <a:off x="802311" y="3284984"/>
            <a:ext cx="7802137" cy="369332"/>
          </a:xfrm>
          <a:prstGeom prst="rect">
            <a:avLst/>
          </a:prstGeom>
          <a:noFill/>
        </p:spPr>
        <p:txBody>
          <a:bodyPr wrap="none" rtlCol="0">
            <a:spAutoFit/>
          </a:bodyPr>
          <a:lstStyle>
            <a:defPPr>
              <a:defRPr lang="zh-CN"/>
            </a:defPPr>
            <a:lvl1pPr algn="ctr">
              <a:defRPr sz="2000">
                <a:solidFill>
                  <a:srgbClr val="0070C0"/>
                </a:solidFill>
              </a:defRPr>
            </a:lvl1pPr>
          </a:lstStyle>
          <a:p>
            <a:r>
              <a:rPr lang="zh-CN" altLang="en-US" sz="1800" dirty="0" smtClean="0"/>
              <a:t>使用鸢尾花的两个特征：花瓣长度和花瓣宽度，使用逻辑回归进行线性判别</a:t>
            </a:r>
            <a:endParaRPr lang="zh-CN" altLang="en-US" sz="1800" dirty="0"/>
          </a:p>
        </p:txBody>
      </p:sp>
      <p:grpSp>
        <p:nvGrpSpPr>
          <p:cNvPr id="11" name="组合 10"/>
          <p:cNvGrpSpPr/>
          <p:nvPr/>
        </p:nvGrpSpPr>
        <p:grpSpPr>
          <a:xfrm>
            <a:off x="1475656" y="3861048"/>
            <a:ext cx="6552728" cy="2664296"/>
            <a:chOff x="971600" y="3717032"/>
            <a:chExt cx="5918201" cy="1996613"/>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754" y="3717032"/>
              <a:ext cx="5845047" cy="1211685"/>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4928717"/>
              <a:ext cx="4618120" cy="784928"/>
            </a:xfrm>
            <a:prstGeom prst="rect">
              <a:avLst/>
            </a:prstGeom>
          </p:spPr>
        </p:pic>
      </p:grpSp>
    </p:spTree>
    <p:extLst>
      <p:ext uri="{BB962C8B-B14F-4D97-AF65-F5344CB8AC3E}">
        <p14:creationId xmlns:p14="http://schemas.microsoft.com/office/powerpoint/2010/main" val="313874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990089"/>
            <a:ext cx="8208912" cy="2944948"/>
          </a:xfrm>
          <a:prstGeom prst="rect">
            <a:avLst/>
          </a:prstGeom>
        </p:spPr>
      </p:pic>
      <p:sp>
        <p:nvSpPr>
          <p:cNvPr id="8" name="文本框 7"/>
          <p:cNvSpPr txBox="1"/>
          <p:nvPr/>
        </p:nvSpPr>
        <p:spPr>
          <a:xfrm>
            <a:off x="937392" y="3935037"/>
            <a:ext cx="7451032" cy="646331"/>
          </a:xfrm>
          <a:prstGeom prst="rect">
            <a:avLst/>
          </a:prstGeom>
          <a:noFill/>
        </p:spPr>
        <p:txBody>
          <a:bodyPr wrap="square" rtlCol="0">
            <a:spAutoFit/>
          </a:bodyPr>
          <a:lstStyle>
            <a:defPPr>
              <a:defRPr lang="zh-CN"/>
            </a:defPPr>
            <a:lvl1pPr algn="ctr">
              <a:defRPr sz="2000">
                <a:solidFill>
                  <a:srgbClr val="0070C0"/>
                </a:solidFill>
              </a:defRPr>
            </a:lvl1pPr>
          </a:lstStyle>
          <a:p>
            <a:r>
              <a:rPr lang="zh-CN" altLang="en-US" sz="1800" dirty="0" smtClean="0"/>
              <a:t>用拟合后的分类器，对</a:t>
            </a:r>
            <a:r>
              <a:rPr lang="en-US" altLang="zh-CN" sz="1800" dirty="0" err="1" smtClean="0"/>
              <a:t>Virginica</a:t>
            </a:r>
            <a:r>
              <a:rPr lang="zh-CN" altLang="en-US" sz="1800" dirty="0" smtClean="0"/>
              <a:t>鸢尾花与其他鸢尾花，在花瓣宽度</a:t>
            </a:r>
            <a:endParaRPr lang="en-US" altLang="zh-CN" sz="1800" dirty="0" smtClean="0"/>
          </a:p>
          <a:p>
            <a:r>
              <a:rPr lang="zh-CN" altLang="en-US" sz="1800" dirty="0" smtClean="0"/>
              <a:t>特征上的密度分布进行“预测”计算。在</a:t>
            </a:r>
            <a:r>
              <a:rPr lang="en-US" altLang="zh-CN" sz="1800" dirty="0" smtClean="0"/>
              <a:t>1.3~1.8 cm</a:t>
            </a:r>
            <a:r>
              <a:rPr lang="zh-CN" altLang="en-US" sz="1800" dirty="0" smtClean="0"/>
              <a:t>之间，有明显重叠</a:t>
            </a:r>
            <a:endParaRPr lang="zh-CN" altLang="en-US" sz="18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242" y="4941168"/>
            <a:ext cx="6942864" cy="1368152"/>
          </a:xfrm>
          <a:prstGeom prst="rect">
            <a:avLst/>
          </a:prstGeom>
        </p:spPr>
      </p:pic>
    </p:spTree>
    <p:extLst>
      <p:ext uri="{BB962C8B-B14F-4D97-AF65-F5344CB8AC3E}">
        <p14:creationId xmlns:p14="http://schemas.microsoft.com/office/powerpoint/2010/main" val="370544247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83" y="404664"/>
            <a:ext cx="8913834" cy="3456384"/>
          </a:xfrm>
          <a:prstGeom prst="rect">
            <a:avLst/>
          </a:prstGeom>
        </p:spPr>
      </p:pic>
      <p:sp>
        <p:nvSpPr>
          <p:cNvPr id="3" name="文本框 2"/>
          <p:cNvSpPr txBox="1"/>
          <p:nvPr/>
        </p:nvSpPr>
        <p:spPr>
          <a:xfrm>
            <a:off x="851248" y="3861048"/>
            <a:ext cx="7494359" cy="369332"/>
          </a:xfrm>
          <a:prstGeom prst="rect">
            <a:avLst/>
          </a:prstGeom>
          <a:noFill/>
        </p:spPr>
        <p:txBody>
          <a:bodyPr wrap="none" rtlCol="0">
            <a:spAutoFit/>
          </a:bodyPr>
          <a:lstStyle>
            <a:defPPr>
              <a:defRPr lang="zh-CN"/>
            </a:defPPr>
            <a:lvl1pPr algn="ctr">
              <a:defRPr sz="2000">
                <a:solidFill>
                  <a:srgbClr val="0070C0"/>
                </a:solidFill>
              </a:defRPr>
            </a:lvl1pPr>
          </a:lstStyle>
          <a:p>
            <a:r>
              <a:rPr lang="zh-CN" altLang="en-US" sz="1800" dirty="0" smtClean="0"/>
              <a:t>同样使用鸢尾花的两个特征，使用正则化</a:t>
            </a:r>
            <a:r>
              <a:rPr lang="en-US" altLang="zh-CN" sz="1800" dirty="0" err="1" smtClean="0"/>
              <a:t>Softmax</a:t>
            </a:r>
            <a:r>
              <a:rPr lang="zh-CN" altLang="en-US" sz="1800" dirty="0" smtClean="0"/>
              <a:t>回归，进行多类判别</a:t>
            </a:r>
            <a:endParaRPr lang="zh-CN" altLang="en-US" sz="18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4581128"/>
            <a:ext cx="8311780" cy="1368152"/>
          </a:xfrm>
          <a:prstGeom prst="rect">
            <a:avLst/>
          </a:prstGeom>
        </p:spPr>
      </p:pic>
    </p:spTree>
    <p:extLst>
      <p:ext uri="{BB962C8B-B14F-4D97-AF65-F5344CB8AC3E}">
        <p14:creationId xmlns:p14="http://schemas.microsoft.com/office/powerpoint/2010/main" val="136496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5400" dirty="0" smtClean="0">
                <a:ea typeface="楷体_GB2312" pitchFamily="49" charset="-122"/>
              </a:rPr>
              <a:t>End of This Part</a:t>
            </a:r>
            <a:endParaRPr lang="zh-CN" altLang="en-US" sz="5400" dirty="0">
              <a:ea typeface="楷体_GB2312" pitchFamily="49" charset="-122"/>
            </a:endParaRPr>
          </a:p>
        </p:txBody>
      </p:sp>
    </p:spTree>
    <p:extLst>
      <p:ext uri="{BB962C8B-B14F-4D97-AF65-F5344CB8AC3E}">
        <p14:creationId xmlns:p14="http://schemas.microsoft.com/office/powerpoint/2010/main" val="1446112873"/>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16653</TotalTime>
  <Words>8650</Words>
  <Application>Microsoft Office PowerPoint</Application>
  <PresentationFormat>全屏显示(4:3)</PresentationFormat>
  <Paragraphs>1047</Paragraphs>
  <Slides>95</Slides>
  <Notes>22</Notes>
  <HiddenSlides>9</HiddenSlides>
  <MMClips>0</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3</vt:i4>
      </vt:variant>
      <vt:variant>
        <vt:lpstr>幻灯片标题</vt:lpstr>
      </vt:variant>
      <vt:variant>
        <vt:i4>95</vt:i4>
      </vt:variant>
    </vt:vector>
  </HeadingPairs>
  <TitlesOfParts>
    <vt:vector size="120" baseType="lpstr">
      <vt:lpstr>Arial Unicode MS</vt:lpstr>
      <vt:lpstr>Microsoft YaHei UI</vt:lpstr>
      <vt:lpstr>仿宋</vt:lpstr>
      <vt:lpstr>黑体</vt:lpstr>
      <vt:lpstr>华文仿宋</vt:lpstr>
      <vt:lpstr>楷体</vt:lpstr>
      <vt:lpstr>楷体_GB2312</vt:lpstr>
      <vt:lpstr>宋体</vt:lpstr>
      <vt:lpstr>Arial</vt:lpstr>
      <vt:lpstr>Calibri</vt:lpstr>
      <vt:lpstr>Cambria</vt:lpstr>
      <vt:lpstr>Cambria Math</vt:lpstr>
      <vt:lpstr>Comic Sans MS</vt:lpstr>
      <vt:lpstr>Constantia</vt:lpstr>
      <vt:lpstr>Symbol</vt:lpstr>
      <vt:lpstr>Tahoma</vt:lpstr>
      <vt:lpstr>Times New Roman</vt:lpstr>
      <vt:lpstr>Tw Cen MT</vt:lpstr>
      <vt:lpstr>Verdana</vt:lpstr>
      <vt:lpstr>Wingdings</vt:lpstr>
      <vt:lpstr>默认设计模板</vt:lpstr>
      <vt:lpstr>1_Blends</vt:lpstr>
      <vt:lpstr>公式</vt:lpstr>
      <vt:lpstr>Equation</vt:lpstr>
      <vt:lpstr>Picture</vt:lpstr>
      <vt:lpstr>机器学习与模式识别   第2讲 线性判别分类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End of This Part</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Chen Jun</dc:creator>
  <cp:lastModifiedBy>User</cp:lastModifiedBy>
  <cp:revision>1250</cp:revision>
  <dcterms:created xsi:type="dcterms:W3CDTF">2007-08-09T07:10:26Z</dcterms:created>
  <dcterms:modified xsi:type="dcterms:W3CDTF">2021-01-06T20:28:16Z</dcterms:modified>
</cp:coreProperties>
</file>